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76" r:id="rId2"/>
    <p:sldId id="256" r:id="rId3"/>
    <p:sldId id="257" r:id="rId4"/>
    <p:sldId id="258" r:id="rId5"/>
    <p:sldId id="259" r:id="rId6"/>
    <p:sldId id="260" r:id="rId7"/>
    <p:sldId id="261" r:id="rId8"/>
    <p:sldId id="262" r:id="rId9"/>
    <p:sldId id="274" r:id="rId10"/>
    <p:sldId id="263" r:id="rId11"/>
    <p:sldId id="264" r:id="rId12"/>
    <p:sldId id="265" r:id="rId13"/>
    <p:sldId id="275" r:id="rId14"/>
    <p:sldId id="266" r:id="rId15"/>
    <p:sldId id="267" r:id="rId16"/>
    <p:sldId id="268" r:id="rId17"/>
    <p:sldId id="269" r:id="rId18"/>
    <p:sldId id="270" r:id="rId19"/>
    <p:sldId id="271" r:id="rId20"/>
    <p:sldId id="273" r:id="rId21"/>
    <p:sldId id="27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3" autoAdjust="0"/>
  </p:normalViewPr>
  <p:slideViewPr>
    <p:cSldViewPr>
      <p:cViewPr varScale="1">
        <p:scale>
          <a:sx n="115" d="100"/>
          <a:sy n="115" d="100"/>
        </p:scale>
        <p:origin x="150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D7C96E91-044A-496A-BC00-E2B29BF45392}" type="datetimeFigureOut">
              <a:rPr lang="ru-RU" smtClean="0"/>
              <a:t>03.01.2014</a:t>
            </a:fld>
            <a:endParaRPr lang="ru-RU"/>
          </a:p>
        </p:txBody>
      </p:sp>
      <p:sp>
        <p:nvSpPr>
          <p:cNvPr id="16" name="Номер слайда 15"/>
          <p:cNvSpPr>
            <a:spLocks noGrp="1"/>
          </p:cNvSpPr>
          <p:nvPr>
            <p:ph type="sldNum" sz="quarter" idx="11"/>
          </p:nvPr>
        </p:nvSpPr>
        <p:spPr/>
        <p:txBody>
          <a:bodyPr/>
          <a:lstStyle/>
          <a:p>
            <a:fld id="{EADF5F01-CC9E-413C-B49D-2EFE4AFB4B5C}"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C96E91-044A-496A-BC00-E2B29BF45392}" type="datetimeFigureOut">
              <a:rPr lang="ru-RU" smtClean="0"/>
              <a:t>03.01.2014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DF5F01-CC9E-413C-B49D-2EFE4AFB4B5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7C96E91-044A-496A-BC00-E2B29BF45392}" type="datetimeFigureOut">
              <a:rPr lang="ru-RU" smtClean="0"/>
              <a:t>03.01.2014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DF5F01-CC9E-413C-B49D-2EFE4AFB4B5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D7C96E91-044A-496A-BC00-E2B29BF45392}" type="datetimeFigureOut">
              <a:rPr lang="ru-RU" smtClean="0"/>
              <a:t>03.01.2014</a:t>
            </a:fld>
            <a:endParaRPr lang="ru-RU"/>
          </a:p>
        </p:txBody>
      </p:sp>
      <p:sp>
        <p:nvSpPr>
          <p:cNvPr id="15" name="Номер слайда 14"/>
          <p:cNvSpPr>
            <a:spLocks noGrp="1"/>
          </p:cNvSpPr>
          <p:nvPr>
            <p:ph type="sldNum" sz="quarter" idx="15"/>
          </p:nvPr>
        </p:nvSpPr>
        <p:spPr/>
        <p:txBody>
          <a:bodyPr/>
          <a:lstStyle>
            <a:lvl1pPr algn="ctr">
              <a:defRPr/>
            </a:lvl1pPr>
          </a:lstStyle>
          <a:p>
            <a:fld id="{EADF5F01-CC9E-413C-B49D-2EFE4AFB4B5C}"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D7C96E91-044A-496A-BC00-E2B29BF45392}" type="datetimeFigureOut">
              <a:rPr lang="ru-RU" smtClean="0"/>
              <a:t>03.01.2014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DF5F01-CC9E-413C-B49D-2EFE4AFB4B5C}"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D7C96E91-044A-496A-BC00-E2B29BF45392}" type="datetimeFigureOut">
              <a:rPr lang="ru-RU" smtClean="0"/>
              <a:t>03.01.2014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DF5F01-CC9E-413C-B49D-2EFE4AFB4B5C}"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EADF5F01-CC9E-413C-B49D-2EFE4AFB4B5C}"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D7C96E91-044A-496A-BC00-E2B29BF45392}" type="datetimeFigureOut">
              <a:rPr lang="ru-RU" smtClean="0"/>
              <a:t>03.01.2014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D7C96E91-044A-496A-BC00-E2B29BF45392}" type="datetimeFigureOut">
              <a:rPr lang="ru-RU" smtClean="0"/>
              <a:t>03.01.2014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DF5F01-CC9E-413C-B49D-2EFE4AFB4B5C}"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C96E91-044A-496A-BC00-E2B29BF45392}" type="datetimeFigureOut">
              <a:rPr lang="ru-RU" smtClean="0"/>
              <a:t>03.01.2014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DF5F01-CC9E-413C-B49D-2EFE4AFB4B5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D7C96E91-044A-496A-BC00-E2B29BF45392}" type="datetimeFigureOut">
              <a:rPr lang="ru-RU" smtClean="0"/>
              <a:t>03.01.2014</a:t>
            </a:fld>
            <a:endParaRPr lang="ru-RU"/>
          </a:p>
        </p:txBody>
      </p:sp>
      <p:sp>
        <p:nvSpPr>
          <p:cNvPr id="9" name="Номер слайда 8"/>
          <p:cNvSpPr>
            <a:spLocks noGrp="1"/>
          </p:cNvSpPr>
          <p:nvPr>
            <p:ph type="sldNum" sz="quarter" idx="15"/>
          </p:nvPr>
        </p:nvSpPr>
        <p:spPr/>
        <p:txBody>
          <a:bodyPr/>
          <a:lstStyle/>
          <a:p>
            <a:fld id="{EADF5F01-CC9E-413C-B49D-2EFE4AFB4B5C}"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D7C96E91-044A-496A-BC00-E2B29BF45392}" type="datetimeFigureOut">
              <a:rPr lang="ru-RU" smtClean="0"/>
              <a:t>03.01.2014</a:t>
            </a:fld>
            <a:endParaRPr lang="ru-RU"/>
          </a:p>
        </p:txBody>
      </p:sp>
      <p:sp>
        <p:nvSpPr>
          <p:cNvPr id="9" name="Номер слайда 8"/>
          <p:cNvSpPr>
            <a:spLocks noGrp="1"/>
          </p:cNvSpPr>
          <p:nvPr>
            <p:ph type="sldNum" sz="quarter" idx="11"/>
          </p:nvPr>
        </p:nvSpPr>
        <p:spPr/>
        <p:txBody>
          <a:bodyPr/>
          <a:lstStyle/>
          <a:p>
            <a:fld id="{EADF5F01-CC9E-413C-B49D-2EFE4AFB4B5C}"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7C96E91-044A-496A-BC00-E2B29BF45392}" type="datetimeFigureOut">
              <a:rPr lang="ru-RU" smtClean="0"/>
              <a:t>03.01.2014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ADF5F01-CC9E-413C-B49D-2EFE4AFB4B5C}"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smtClean="0"/>
              <a:t>Презентация </a:t>
            </a:r>
            <a:r>
              <a:rPr lang="en-US" dirty="0" smtClean="0"/>
              <a:t>The Unsung Museum of London </a:t>
            </a:r>
            <a:r>
              <a:rPr lang="ru-RU" dirty="0" smtClean="0"/>
              <a:t>подготовлена студентом математического факультета Александром Барановским для выступления на заседании страноведческого кружка «Культура и традиции Великобритании и США».</a:t>
            </a:r>
            <a:endParaRPr lang="ru-RU" dirty="0"/>
          </a:p>
        </p:txBody>
      </p:sp>
    </p:spTree>
    <p:extLst>
      <p:ext uri="{BB962C8B-B14F-4D97-AF65-F5344CB8AC3E}">
        <p14:creationId xmlns:p14="http://schemas.microsoft.com/office/powerpoint/2010/main" val="2723862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8194" name="Picture 2" descr="C:\Users\stealth\Desktop\Museums\Cartoon Museum\6107131155_f0861cfd4f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032" y="-20960"/>
            <a:ext cx="9289032" cy="7002702"/>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2"/>
          <p:cNvSpPr txBox="1">
            <a:spLocks/>
          </p:cNvSpPr>
          <p:nvPr/>
        </p:nvSpPr>
        <p:spPr>
          <a:xfrm>
            <a:off x="2267744" y="917327"/>
            <a:ext cx="11089232" cy="936104"/>
          </a:xfrm>
          <a:prstGeom prst="rect">
            <a:avLst/>
          </a:prstGeom>
          <a:ln w="6350" cap="rnd">
            <a:noFill/>
          </a:ln>
        </p:spPr>
        <p:txBody>
          <a:bodyPr vert="horz" rtlCol="0" anchor="b" anchorCtr="0">
            <a:normAutofit fontScale="92500" lnSpcReduction="100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en-US" sz="4000" dirty="0" smtClean="0">
                <a:effectLst>
                  <a:outerShdw blurRad="38100" dist="38100" dir="2700000" algn="tl">
                    <a:srgbClr val="000000">
                      <a:alpha val="43137"/>
                    </a:srgbClr>
                  </a:outerShdw>
                </a:effectLst>
                <a:latin typeface="Comic Sans MS" pitchFamily="66" charset="0"/>
                <a:cs typeface="Adobe Arabic" pitchFamily="18" charset="-78"/>
              </a:rPr>
              <a:t>Cartoon Museum</a:t>
            </a:r>
            <a:r>
              <a:rPr lang="en-US" sz="2400" dirty="0" smtClean="0">
                <a:effectLst>
                  <a:outerShdw blurRad="38100" dist="38100" dir="2700000" algn="tl">
                    <a:srgbClr val="000000">
                      <a:alpha val="43137"/>
                    </a:srgbClr>
                  </a:outerShdw>
                </a:effectLst>
                <a:latin typeface="Bookman Old Style" pitchFamily="18" charset="0"/>
                <a:cs typeface="Adobe Arabic" pitchFamily="18" charset="-78"/>
              </a:rPr>
              <a:t/>
            </a:r>
            <a:br>
              <a:rPr lang="en-US" sz="2400" dirty="0" smtClean="0">
                <a:effectLst>
                  <a:outerShdw blurRad="38100" dist="38100" dir="2700000" algn="tl">
                    <a:srgbClr val="000000">
                      <a:alpha val="43137"/>
                    </a:srgbClr>
                  </a:outerShdw>
                </a:effectLst>
                <a:latin typeface="Bookman Old Style" pitchFamily="18" charset="0"/>
                <a:cs typeface="Adobe Arabic" pitchFamily="18" charset="-78"/>
              </a:rPr>
            </a:br>
            <a:endParaRPr lang="en-US" sz="2400" dirty="0">
              <a:effectLst>
                <a:outerShdw blurRad="38100" dist="38100" dir="2700000" algn="tl">
                  <a:srgbClr val="000000">
                    <a:alpha val="43137"/>
                  </a:srgbClr>
                </a:outerShdw>
              </a:effectLst>
              <a:latin typeface="Bookman Old Style" pitchFamily="18" charset="0"/>
              <a:cs typeface="Adobe Arabic" pitchFamily="18" charset="-78"/>
            </a:endParaRPr>
          </a:p>
        </p:txBody>
      </p:sp>
    </p:spTree>
    <p:extLst>
      <p:ext uri="{BB962C8B-B14F-4D97-AF65-F5344CB8AC3E}">
        <p14:creationId xmlns:p14="http://schemas.microsoft.com/office/powerpoint/2010/main" val="26198608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Users\stealth\Desktop\Museums\Cartoon Museum\Cartoon-muse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04048" cy="3573016"/>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5004048" y="532538"/>
            <a:ext cx="4386937" cy="2507940"/>
          </a:xfrm>
        </p:spPr>
        <p:txBody>
          <a:bodyPr>
            <a:normAutofit/>
          </a:bodyPr>
          <a:lstStyle/>
          <a:p>
            <a:pPr marL="0" indent="0">
              <a:buNone/>
            </a:pPr>
            <a:r>
              <a:rPr lang="en-US" sz="2000" b="1" dirty="0">
                <a:effectLst>
                  <a:outerShdw blurRad="38100" dist="38100" dir="2700000" algn="tl">
                    <a:srgbClr val="000000">
                      <a:alpha val="43137"/>
                    </a:srgbClr>
                  </a:outerShdw>
                </a:effectLst>
                <a:latin typeface="Adobe Gothic Std B" pitchFamily="34" charset="-128"/>
                <a:ea typeface="Adobe Gothic Std B" pitchFamily="34" charset="-128"/>
              </a:rPr>
              <a:t>The Cartoon Museum is a London museum for British cartoons, caricatures, comic strips and animation. It has a library of over 5000 books and 4,000 comics relating to the subject. </a:t>
            </a:r>
            <a:endParaRPr lang="ru-RU" sz="2000"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pic>
        <p:nvPicPr>
          <p:cNvPr id="4" name="Picture 5" descr="C:\Users\stealth\Desktop\Museums\Cartoon Museum\Cartoon-Museum-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176" y="3573016"/>
            <a:ext cx="4913824" cy="328498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5627" y="4437112"/>
            <a:ext cx="4238738" cy="1200329"/>
          </a:xfrm>
          <a:prstGeom prst="rect">
            <a:avLst/>
          </a:prstGeom>
        </p:spPr>
        <p:txBody>
          <a:bodyPr wrap="square">
            <a:spAutoFit/>
          </a:bodyPr>
          <a:lstStyle/>
          <a:p>
            <a:r>
              <a:rPr lang="en-US" b="1" dirty="0">
                <a:effectLst>
                  <a:outerShdw blurRad="38100" dist="38100" dir="2700000" algn="tl">
                    <a:srgbClr val="000000">
                      <a:alpha val="43137"/>
                    </a:srgbClr>
                  </a:outerShdw>
                </a:effectLst>
                <a:latin typeface="Adobe Gothic Std B" pitchFamily="34" charset="-128"/>
                <a:ea typeface="Adobe Gothic Std B" pitchFamily="34" charset="-128"/>
              </a:rPr>
              <a:t>The museum issues catalogues and features a changing display of over 250 exhibits from its collection of over 1700 original cartoons and prints.</a:t>
            </a:r>
            <a:endParaRPr lang="ru-RU"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189219743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492896"/>
            <a:ext cx="8291264" cy="2121024"/>
          </a:xfrm>
        </p:spPr>
        <p:txBody>
          <a:bodyPr>
            <a:normAutofit/>
          </a:bodyPr>
          <a:lstStyle/>
          <a:p>
            <a:pPr marL="0" indent="0">
              <a:buNone/>
            </a:pP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In its mission statement, the museum declares it is "dedicated to preserving the best of British cartoons, caricatures, comics and animation, and to establishing a museum with a gallery, archives and innovative exhibitions to make the creativity of cartoon art past and present, accessible to all for the purposes of education, research and enjoyment."</a:t>
            </a:r>
            <a:endParaRPr lang="ru-RU" sz="2000"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42448075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tealth\Desktop\Museums\Cartoon Museum\cartoon-museum-london-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3688"/>
            <a:ext cx="9144000" cy="1198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745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C:\Users\stealth\Desktop\Museums\Cartoon Museum\Cartoon-Museum-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6928"/>
            <a:ext cx="10268866" cy="686492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stealth\Desktop\Museums\Cartoon Museum\1753072409_CartoonMuse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57599"/>
            <a:ext cx="3043127"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1631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tealth\Desktop\Museums\Magic Circle Museum\img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54841"/>
            <a:ext cx="12055091" cy="69128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1" y="548680"/>
            <a:ext cx="7687134" cy="646331"/>
          </a:xfrm>
          <a:prstGeom prst="rect">
            <a:avLst/>
          </a:prstGeom>
          <a:noFill/>
          <a:ln>
            <a:noFill/>
          </a:ln>
        </p:spPr>
        <p:txBody>
          <a:bodyPr wrap="square" rtlCol="0">
            <a:spAutoFit/>
          </a:bodyPr>
          <a:lstStyle/>
          <a:p>
            <a:r>
              <a:rPr lang="en-US" sz="3600" b="1" dirty="0" smtClean="0">
                <a:effectLst>
                  <a:outerShdw blurRad="38100" dist="38100" dir="2700000" algn="tl">
                    <a:srgbClr val="000000">
                      <a:alpha val="43137"/>
                    </a:srgbClr>
                  </a:outerShdw>
                </a:effectLst>
                <a:latin typeface="+mj-lt"/>
              </a:rPr>
              <a:t>Magic Circle Museum</a:t>
            </a:r>
          </a:p>
        </p:txBody>
      </p:sp>
    </p:spTree>
    <p:extLst>
      <p:ext uri="{BB962C8B-B14F-4D97-AF65-F5344CB8AC3E}">
        <p14:creationId xmlns:p14="http://schemas.microsoft.com/office/powerpoint/2010/main" val="7240870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stealth\Desktop\Museums\Magic Circle Museum\MagicCircleMuseum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1772815"/>
            <a:ext cx="6984777" cy="4989127"/>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07504" y="116632"/>
            <a:ext cx="9036496" cy="1842284"/>
          </a:xfrm>
        </p:spPr>
        <p:txBody>
          <a:bodyPr>
            <a:normAutofit/>
          </a:bodyPr>
          <a:lstStyle/>
          <a:p>
            <a:pPr marL="0" indent="0">
              <a:buNone/>
            </a:pP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The Magic Circle was founded in 1905 after a meeting of 23 amateur and professional magicians at London's </a:t>
            </a:r>
            <a:r>
              <a:rPr lang="en-US" sz="2000" dirty="0" err="1">
                <a:effectLst>
                  <a:outerShdw blurRad="38100" dist="38100" dir="2700000" algn="tl">
                    <a:srgbClr val="000000">
                      <a:alpha val="43137"/>
                    </a:srgbClr>
                  </a:outerShdw>
                </a:effectLst>
                <a:latin typeface="Adobe Gothic Std B" pitchFamily="34" charset="-128"/>
                <a:ea typeface="Adobe Gothic Std B" pitchFamily="34" charset="-128"/>
              </a:rPr>
              <a:t>Pinoli's</a:t>
            </a: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 Restaurant. At this founders meeting, </a:t>
            </a:r>
            <a:r>
              <a:rPr lang="en-US" sz="2000" dirty="0" smtClean="0">
                <a:effectLst>
                  <a:outerShdw blurRad="38100" dist="38100" dir="2700000" algn="tl">
                    <a:srgbClr val="000000">
                      <a:alpha val="43137"/>
                    </a:srgbClr>
                  </a:outerShdw>
                </a:effectLst>
                <a:latin typeface="Adobe Gothic Std B" pitchFamily="34" charset="-128"/>
                <a:ea typeface="Adobe Gothic Std B" pitchFamily="34" charset="-128"/>
              </a:rPr>
              <a:t>those </a:t>
            </a: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present decided upon the name of the Society — it was initially felt that the name of the Society should be the Martin </a:t>
            </a:r>
            <a:r>
              <a:rPr lang="en-US" sz="2000" dirty="0" err="1">
                <a:effectLst>
                  <a:outerShdw blurRad="38100" dist="38100" dir="2700000" algn="tl">
                    <a:srgbClr val="000000">
                      <a:alpha val="43137"/>
                    </a:srgbClr>
                  </a:outerShdw>
                </a:effectLst>
                <a:latin typeface="Adobe Gothic Std B" pitchFamily="34" charset="-128"/>
                <a:ea typeface="Adobe Gothic Std B" pitchFamily="34" charset="-128"/>
              </a:rPr>
              <a:t>Chapender</a:t>
            </a: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 Club, in memory of the noted performer, and founding member, who had recently died at the age of twenty-five</a:t>
            </a:r>
            <a:r>
              <a:rPr lang="en-US" sz="2000" dirty="0" smtClean="0">
                <a:effectLst>
                  <a:outerShdw blurRad="38100" dist="38100" dir="2700000" algn="tl">
                    <a:srgbClr val="000000">
                      <a:alpha val="43137"/>
                    </a:srgbClr>
                  </a:outerShdw>
                </a:effectLst>
                <a:latin typeface="Adobe Gothic Std B" pitchFamily="34" charset="-128"/>
                <a:ea typeface="Adobe Gothic Std B" pitchFamily="34" charset="-128"/>
              </a:rPr>
              <a:t>.</a:t>
            </a:r>
            <a:endParaRPr lang="ru-RU" sz="2000"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324163740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tealth\Desktop\Museums\Magic Circle Museum\MagicCircleMuseu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3934"/>
            <a:ext cx="7327692" cy="5234066"/>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07504" y="30591"/>
            <a:ext cx="9324528" cy="1593343"/>
          </a:xfrm>
        </p:spPr>
        <p:txBody>
          <a:bodyPr>
            <a:normAutofit lnSpcReduction="10000"/>
          </a:bodyPr>
          <a:lstStyle/>
          <a:p>
            <a:pPr marL="0" indent="0">
              <a:buNone/>
            </a:pP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However, it was then agreed that the name "Magic Circle" would be more appropriate and that this name shared the same initials as those of Martin </a:t>
            </a:r>
            <a:r>
              <a:rPr lang="en-US" sz="2000" dirty="0" err="1">
                <a:effectLst>
                  <a:outerShdw blurRad="38100" dist="38100" dir="2700000" algn="tl">
                    <a:srgbClr val="000000">
                      <a:alpha val="43137"/>
                    </a:srgbClr>
                  </a:outerShdw>
                </a:effectLst>
                <a:latin typeface="Adobe Gothic Std B" pitchFamily="34" charset="-128"/>
                <a:ea typeface="Adobe Gothic Std B" pitchFamily="34" charset="-128"/>
              </a:rPr>
              <a:t>Chapender.The</a:t>
            </a: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 first official meeting was at the Green Man public house in </a:t>
            </a:r>
            <a:r>
              <a:rPr lang="en-US" sz="2000" dirty="0" err="1">
                <a:effectLst>
                  <a:outerShdw blurRad="38100" dist="38100" dir="2700000" algn="tl">
                    <a:srgbClr val="000000">
                      <a:alpha val="43137"/>
                    </a:srgbClr>
                  </a:outerShdw>
                </a:effectLst>
                <a:latin typeface="Adobe Gothic Std B" pitchFamily="34" charset="-128"/>
                <a:ea typeface="Adobe Gothic Std B" pitchFamily="34" charset="-128"/>
              </a:rPr>
              <a:t>Soho</a:t>
            </a: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 but meetings were later in a room at St George's Hall in Langham Place, where David </a:t>
            </a:r>
            <a:r>
              <a:rPr lang="en-US" sz="2000" dirty="0" err="1">
                <a:effectLst>
                  <a:outerShdw blurRad="38100" dist="38100" dir="2700000" algn="tl">
                    <a:srgbClr val="000000">
                      <a:alpha val="43137"/>
                    </a:srgbClr>
                  </a:outerShdw>
                </a:effectLst>
                <a:latin typeface="Adobe Gothic Std B" pitchFamily="34" charset="-128"/>
                <a:ea typeface="Adobe Gothic Std B" pitchFamily="34" charset="-128"/>
              </a:rPr>
              <a:t>Devant</a:t>
            </a: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 and John </a:t>
            </a:r>
            <a:r>
              <a:rPr lang="en-US" sz="2000" dirty="0" err="1">
                <a:effectLst>
                  <a:outerShdw blurRad="38100" dist="38100" dir="2700000" algn="tl">
                    <a:srgbClr val="000000">
                      <a:alpha val="43137"/>
                    </a:srgbClr>
                  </a:outerShdw>
                </a:effectLst>
                <a:latin typeface="Adobe Gothic Std B" pitchFamily="34" charset="-128"/>
                <a:ea typeface="Adobe Gothic Std B" pitchFamily="34" charset="-128"/>
              </a:rPr>
              <a:t>Nevil</a:t>
            </a: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 </a:t>
            </a:r>
            <a:r>
              <a:rPr lang="en-US" sz="2000" dirty="0" err="1">
                <a:effectLst>
                  <a:outerShdw blurRad="38100" dist="38100" dir="2700000" algn="tl">
                    <a:srgbClr val="000000">
                      <a:alpha val="43137"/>
                    </a:srgbClr>
                  </a:outerShdw>
                </a:effectLst>
                <a:latin typeface="Adobe Gothic Std B" pitchFamily="34" charset="-128"/>
                <a:ea typeface="Adobe Gothic Std B" pitchFamily="34" charset="-128"/>
              </a:rPr>
              <a:t>Maskelyne</a:t>
            </a: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 were regularly seen performing.</a:t>
            </a:r>
            <a:endParaRPr lang="ru-RU" sz="2000"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34255064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tealth\Desktop\Museums\Magic Circle Museum\devantfilm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80" y="542924"/>
            <a:ext cx="14614573" cy="5312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7693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tealth\Desktop\Museums\Magic Circle Museum\magic_circle_stai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5437940" cy="5404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535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dirty="0"/>
          </a:p>
        </p:txBody>
      </p:sp>
      <p:grpSp>
        <p:nvGrpSpPr>
          <p:cNvPr id="5" name="Группа 4"/>
          <p:cNvGrpSpPr/>
          <p:nvPr/>
        </p:nvGrpSpPr>
        <p:grpSpPr>
          <a:xfrm>
            <a:off x="-1404664" y="-171776"/>
            <a:ext cx="11632004" cy="7173416"/>
            <a:chOff x="-1404664" y="-115967"/>
            <a:chExt cx="11632004" cy="4842804"/>
          </a:xfrm>
        </p:grpSpPr>
        <p:pic>
          <p:nvPicPr>
            <p:cNvPr id="1026" name="Picture 2" descr="C:\Users\stealth\Desktop\Museums\20121023530230_london-city_0_142_1600_9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115967"/>
              <a:ext cx="11632004" cy="48428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TextBox 3"/>
            <p:cNvSpPr txBox="1"/>
            <p:nvPr/>
          </p:nvSpPr>
          <p:spPr>
            <a:xfrm>
              <a:off x="3092" y="1196753"/>
              <a:ext cx="9825492" cy="3428391"/>
            </a:xfrm>
            <a:prstGeom prst="rect">
              <a:avLst/>
            </a:prstGeom>
            <a:noFill/>
            <a:ln>
              <a:noFill/>
            </a:ln>
          </p:spPr>
          <p:txBody>
            <a:bodyPr wrap="square" rtlCol="0">
              <a:spAutoFit/>
            </a:bodyPr>
            <a:lstStyle/>
            <a:p>
              <a:r>
                <a:rPr lang="en-US" sz="3600" dirty="0" smtClean="0">
                  <a:effectLst>
                    <a:outerShdw blurRad="38100" dist="38100" dir="2700000" algn="tl">
                      <a:srgbClr val="000000">
                        <a:alpha val="43137"/>
                      </a:srgbClr>
                    </a:outerShdw>
                  </a:effectLst>
                  <a:latin typeface="+mj-lt"/>
                </a:rPr>
                <a:t>The unsung museums of London</a:t>
              </a:r>
            </a:p>
            <a:p>
              <a:endParaRPr lang="en-US" sz="3600" dirty="0">
                <a:effectLst>
                  <a:outerShdw blurRad="38100" dist="38100" dir="2700000" algn="tl">
                    <a:srgbClr val="000000">
                      <a:alpha val="43137"/>
                    </a:srgbClr>
                  </a:outerShdw>
                </a:effectLst>
                <a:latin typeface="+mj-lt"/>
              </a:endParaRPr>
            </a:p>
            <a:p>
              <a:endParaRPr lang="en-US" sz="3600" dirty="0" smtClean="0">
                <a:effectLst>
                  <a:outerShdw blurRad="38100" dist="38100" dir="2700000" algn="tl">
                    <a:srgbClr val="000000">
                      <a:alpha val="43137"/>
                    </a:srgbClr>
                  </a:outerShdw>
                </a:effectLst>
                <a:latin typeface="+mj-lt"/>
              </a:endParaRPr>
            </a:p>
            <a:p>
              <a:endParaRPr lang="en-US" sz="3600" dirty="0">
                <a:effectLst>
                  <a:outerShdw blurRad="38100" dist="38100" dir="2700000" algn="tl">
                    <a:srgbClr val="000000">
                      <a:alpha val="43137"/>
                    </a:srgbClr>
                  </a:outerShdw>
                </a:effectLst>
                <a:latin typeface="+mj-lt"/>
              </a:endParaRPr>
            </a:p>
            <a:p>
              <a:endParaRPr lang="en-US" sz="3600" dirty="0" smtClean="0">
                <a:effectLst>
                  <a:outerShdw blurRad="38100" dist="38100" dir="2700000" algn="tl">
                    <a:srgbClr val="000000">
                      <a:alpha val="43137"/>
                    </a:srgbClr>
                  </a:outerShdw>
                </a:effectLst>
                <a:latin typeface="+mj-lt"/>
              </a:endParaRPr>
            </a:p>
            <a:p>
              <a:pPr marL="2571750" lvl="4" indent="-742950" algn="r">
                <a:buAutoNum type="alphaUcPeriod"/>
              </a:pPr>
              <a:r>
                <a:rPr lang="en-US" sz="3600" dirty="0" err="1" smtClean="0">
                  <a:effectLst>
                    <a:outerShdw blurRad="38100" dist="38100" dir="2700000" algn="tl">
                      <a:srgbClr val="000000">
                        <a:alpha val="43137"/>
                      </a:srgbClr>
                    </a:outerShdw>
                  </a:effectLst>
                  <a:latin typeface="+mj-lt"/>
                </a:rPr>
                <a:t>Baranovskyi</a:t>
              </a:r>
              <a:endParaRPr lang="en-US" sz="3600" dirty="0" smtClean="0">
                <a:effectLst>
                  <a:outerShdw blurRad="38100" dist="38100" dir="2700000" algn="tl">
                    <a:srgbClr val="000000">
                      <a:alpha val="43137"/>
                    </a:srgbClr>
                  </a:outerShdw>
                </a:effectLst>
                <a:latin typeface="+mj-lt"/>
              </a:endParaRPr>
            </a:p>
            <a:p>
              <a:pPr algn="r"/>
              <a:r>
                <a:rPr lang="en-US" sz="3600" dirty="0" smtClean="0">
                  <a:effectLst>
                    <a:outerShdw blurRad="38100" dist="38100" dir="2700000" algn="tl">
                      <a:srgbClr val="000000">
                        <a:alpha val="43137"/>
                      </a:srgbClr>
                    </a:outerShdw>
                  </a:effectLst>
                  <a:latin typeface="+mj-lt"/>
                </a:rPr>
                <a:t>Supervision: </a:t>
              </a:r>
              <a:r>
                <a:rPr lang="en-US" sz="3600" dirty="0" err="1" smtClean="0">
                  <a:effectLst>
                    <a:outerShdw blurRad="38100" dist="38100" dir="2700000" algn="tl">
                      <a:srgbClr val="000000">
                        <a:alpha val="43137"/>
                      </a:srgbClr>
                    </a:outerShdw>
                  </a:effectLst>
                  <a:latin typeface="+mj-lt"/>
                </a:rPr>
                <a:t>Chernyakova</a:t>
              </a:r>
              <a:r>
                <a:rPr lang="en-US" sz="3600" dirty="0" smtClean="0">
                  <a:effectLst>
                    <a:outerShdw blurRad="38100" dist="38100" dir="2700000" algn="tl">
                      <a:srgbClr val="000000">
                        <a:alpha val="43137"/>
                      </a:srgbClr>
                    </a:outerShdw>
                  </a:effectLst>
                  <a:latin typeface="+mj-lt"/>
                </a:rPr>
                <a:t> E.A. </a:t>
              </a:r>
              <a:endParaRPr lang="en-US" sz="3600" dirty="0">
                <a:effectLst>
                  <a:outerShdw blurRad="38100" dist="38100" dir="2700000" algn="tl">
                    <a:srgbClr val="000000">
                      <a:alpha val="43137"/>
                    </a:srgbClr>
                  </a:outerShdw>
                </a:effectLst>
                <a:latin typeface="+mj-lt"/>
              </a:endParaRPr>
            </a:p>
            <a:p>
              <a:endParaRPr lang="en-US" sz="3600" dirty="0" smtClean="0">
                <a:effectLst>
                  <a:outerShdw blurRad="38100" dist="38100" dir="2700000" algn="tl">
                    <a:srgbClr val="000000">
                      <a:alpha val="43137"/>
                    </a:srgbClr>
                  </a:outerShdw>
                </a:effectLst>
                <a:latin typeface="+mj-lt"/>
              </a:endParaRPr>
            </a:p>
            <a:p>
              <a:endParaRPr lang="ru-RU" sz="3600" dirty="0">
                <a:effectLst>
                  <a:outerShdw blurRad="38100" dist="38100" dir="2700000" algn="tl">
                    <a:srgbClr val="000000">
                      <a:alpha val="43137"/>
                    </a:srgbClr>
                  </a:outerShdw>
                </a:effectLst>
                <a:latin typeface="+mj-lt"/>
              </a:endParaRPr>
            </a:p>
          </p:txBody>
        </p:sp>
      </p:grpSp>
    </p:spTree>
    <p:extLst>
      <p:ext uri="{BB962C8B-B14F-4D97-AF65-F5344CB8AC3E}">
        <p14:creationId xmlns:p14="http://schemas.microsoft.com/office/powerpoint/2010/main" val="831561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tealth\Desktop\Museums\Magic Circle Museum\his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7" y="2348880"/>
            <a:ext cx="9162078" cy="289809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689" y="188640"/>
            <a:ext cx="9147689" cy="2031325"/>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Gothic Std B" pitchFamily="34" charset="-128"/>
                <a:ea typeface="Adobe Gothic Std B" pitchFamily="34" charset="-128"/>
              </a:rPr>
              <a:t>The museum features magic tricks, props, posters, programs, toys, photographs and </a:t>
            </a:r>
            <a:r>
              <a:rPr lang="en-US" dirty="0" err="1">
                <a:effectLst>
                  <a:outerShdw blurRad="38100" dist="38100" dir="2700000" algn="tl">
                    <a:srgbClr val="000000">
                      <a:alpha val="43137"/>
                    </a:srgbClr>
                  </a:outerShdw>
                </a:effectLst>
                <a:latin typeface="Adobe Gothic Std B" pitchFamily="34" charset="-128"/>
                <a:ea typeface="Adobe Gothic Std B" pitchFamily="34" charset="-128"/>
              </a:rPr>
              <a:t>artefacts</a:t>
            </a:r>
            <a:r>
              <a:rPr lang="en-US" dirty="0">
                <a:effectLst>
                  <a:outerShdw blurRad="38100" dist="38100" dir="2700000" algn="tl">
                    <a:srgbClr val="000000">
                      <a:alpha val="43137"/>
                    </a:srgbClr>
                  </a:outerShdw>
                </a:effectLst>
                <a:latin typeface="Adobe Gothic Std B" pitchFamily="34" charset="-128"/>
                <a:ea typeface="Adobe Gothic Std B" pitchFamily="34" charset="-128"/>
              </a:rPr>
              <a:t> related to conjuring history. Items of interest include, Robert Harbin’s original </a:t>
            </a:r>
            <a:r>
              <a:rPr lang="en-US" dirty="0" err="1">
                <a:effectLst>
                  <a:outerShdw blurRad="38100" dist="38100" dir="2700000" algn="tl">
                    <a:srgbClr val="000000">
                      <a:alpha val="43137"/>
                    </a:srgbClr>
                  </a:outerShdw>
                </a:effectLst>
                <a:latin typeface="Adobe Gothic Std B" pitchFamily="34" charset="-128"/>
                <a:ea typeface="Adobe Gothic Std B" pitchFamily="34" charset="-128"/>
              </a:rPr>
              <a:t>Zig</a:t>
            </a:r>
            <a:r>
              <a:rPr lang="en-US" dirty="0">
                <a:effectLst>
                  <a:outerShdw blurRad="38100" dist="38100" dir="2700000" algn="tl">
                    <a:srgbClr val="000000">
                      <a:alpha val="43137"/>
                    </a:srgbClr>
                  </a:outerShdw>
                </a:effectLst>
                <a:latin typeface="Adobe Gothic Std B" pitchFamily="34" charset="-128"/>
                <a:ea typeface="Adobe Gothic Std B" pitchFamily="34" charset="-128"/>
              </a:rPr>
              <a:t> </a:t>
            </a:r>
            <a:r>
              <a:rPr lang="en-US" dirty="0" err="1">
                <a:effectLst>
                  <a:outerShdw blurRad="38100" dist="38100" dir="2700000" algn="tl">
                    <a:srgbClr val="000000">
                      <a:alpha val="43137"/>
                    </a:srgbClr>
                  </a:outerShdw>
                </a:effectLst>
                <a:latin typeface="Adobe Gothic Std B" pitchFamily="34" charset="-128"/>
                <a:ea typeface="Adobe Gothic Std B" pitchFamily="34" charset="-128"/>
              </a:rPr>
              <a:t>Zag</a:t>
            </a:r>
            <a:r>
              <a:rPr lang="en-US" dirty="0">
                <a:effectLst>
                  <a:outerShdw blurRad="38100" dist="38100" dir="2700000" algn="tl">
                    <a:srgbClr val="000000">
                      <a:alpha val="43137"/>
                    </a:srgbClr>
                  </a:outerShdw>
                </a:effectLst>
                <a:latin typeface="Adobe Gothic Std B" pitchFamily="34" charset="-128"/>
                <a:ea typeface="Adobe Gothic Std B" pitchFamily="34" charset="-128"/>
              </a:rPr>
              <a:t> lady illusion, rifles used for the ‘Bullet Catch’ by Maurice </a:t>
            </a:r>
            <a:r>
              <a:rPr lang="en-US" dirty="0" err="1">
                <a:effectLst>
                  <a:outerShdw blurRad="38100" dist="38100" dir="2700000" algn="tl">
                    <a:srgbClr val="000000">
                      <a:alpha val="43137"/>
                    </a:srgbClr>
                  </a:outerShdw>
                </a:effectLst>
                <a:latin typeface="Adobe Gothic Std B" pitchFamily="34" charset="-128"/>
                <a:ea typeface="Adobe Gothic Std B" pitchFamily="34" charset="-128"/>
              </a:rPr>
              <a:t>Fogel</a:t>
            </a:r>
            <a:r>
              <a:rPr lang="en-US" dirty="0">
                <a:effectLst>
                  <a:outerShdw blurRad="38100" dist="38100" dir="2700000" algn="tl">
                    <a:srgbClr val="000000">
                      <a:alpha val="43137"/>
                    </a:srgbClr>
                  </a:outerShdw>
                </a:effectLst>
                <a:latin typeface="Adobe Gothic Std B" pitchFamily="34" charset="-128"/>
                <a:ea typeface="Adobe Gothic Std B" pitchFamily="34" charset="-128"/>
              </a:rPr>
              <a:t> in the 1940s, sets of props used by television magicians David Nixon and Tommy Cooper, items and a sound recording of Harry Houdini taken from an Edison cylinder, and a set of cups and balls used by HRH The Prince of Wales when he took his Magic Circle exam in 1975. Visits are by arranged tour.</a:t>
            </a:r>
            <a:endParaRPr lang="ru-RU"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192041636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tealth\Desktop\Museums\Magic Circle Museum\Harry-Potter-Platform-9-3-4-kings-cross-600x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91952"/>
            <a:ext cx="712879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8230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alth\Desktop\Museums\Royal College of Music Museum of Instruments\800px-RoyalCollegeOfMusic_fac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624" y="0"/>
            <a:ext cx="1033220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1115616" y="548680"/>
            <a:ext cx="11089232" cy="936104"/>
          </a:xfrm>
        </p:spPr>
        <p:txBody>
          <a:bodyPr>
            <a:normAutofit/>
          </a:bodyPr>
          <a:lstStyle/>
          <a:p>
            <a:r>
              <a:rPr lang="en-US" sz="2400" dirty="0" smtClean="0">
                <a:effectLst>
                  <a:outerShdw blurRad="38100" dist="38100" dir="2700000" algn="tl">
                    <a:srgbClr val="000000">
                      <a:alpha val="43137"/>
                    </a:srgbClr>
                  </a:outerShdw>
                </a:effectLst>
                <a:latin typeface="Bookman Old Style" pitchFamily="18" charset="0"/>
                <a:cs typeface="Adobe Arabic" pitchFamily="18" charset="-78"/>
              </a:rPr>
              <a:t>Royal College of Music – Museum of Instruments</a:t>
            </a:r>
            <a:br>
              <a:rPr lang="en-US" sz="2400" dirty="0" smtClean="0">
                <a:effectLst>
                  <a:outerShdw blurRad="38100" dist="38100" dir="2700000" algn="tl">
                    <a:srgbClr val="000000">
                      <a:alpha val="43137"/>
                    </a:srgbClr>
                  </a:outerShdw>
                </a:effectLst>
                <a:latin typeface="Bookman Old Style" pitchFamily="18" charset="0"/>
                <a:cs typeface="Adobe Arabic" pitchFamily="18" charset="-78"/>
              </a:rPr>
            </a:br>
            <a:endParaRPr lang="ru-RU" sz="2400" dirty="0">
              <a:effectLst>
                <a:outerShdw blurRad="38100" dist="38100" dir="2700000" algn="tl">
                  <a:srgbClr val="000000">
                    <a:alpha val="43137"/>
                  </a:srgbClr>
                </a:outerShdw>
              </a:effectLst>
              <a:latin typeface="Bookman Old Style" pitchFamily="18" charset="0"/>
              <a:cs typeface="Adobe Arabic" pitchFamily="18" charset="-78"/>
            </a:endParaRPr>
          </a:p>
        </p:txBody>
      </p:sp>
    </p:spTree>
    <p:extLst>
      <p:ext uri="{BB962C8B-B14F-4D97-AF65-F5344CB8AC3E}">
        <p14:creationId xmlns:p14="http://schemas.microsoft.com/office/powerpoint/2010/main" val="278134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ealth\Desktop\Museums\Royal College of Music Museum of Instruments\Museum view pc for 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9" y="2130557"/>
            <a:ext cx="6660232" cy="4701012"/>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15815" y="260648"/>
            <a:ext cx="6885588" cy="4572000"/>
          </a:xfrm>
          <a:noFill/>
          <a:ln>
            <a:noFill/>
          </a:ln>
        </p:spPr>
        <p:txBody>
          <a:bodyPr vert="horz" anchor="t">
            <a:normAutofit/>
          </a:bodyPr>
          <a:lstStyle/>
          <a:p>
            <a:pPr marL="0" indent="0">
              <a:buNone/>
            </a:pPr>
            <a:r>
              <a:rPr lang="en-US" sz="2000" b="1" dirty="0">
                <a:effectLst>
                  <a:outerShdw blurRad="38100" dist="38100" dir="2700000" algn="tl">
                    <a:srgbClr val="000000">
                      <a:alpha val="43137"/>
                    </a:srgbClr>
                  </a:outerShdw>
                </a:effectLst>
                <a:latin typeface="Kozuka Gothic Pro B" pitchFamily="34" charset="-128"/>
                <a:ea typeface="Kozuka Gothic Pro B" pitchFamily="34" charset="-128"/>
                <a:cs typeface="Adobe Arabic" pitchFamily="18" charset="-78"/>
              </a:rPr>
              <a:t>The college's museum of instruments, forming part of the </a:t>
            </a:r>
            <a:r>
              <a:rPr lang="en-US" sz="2000" b="1" dirty="0" err="1">
                <a:effectLst>
                  <a:outerShdw blurRad="38100" dist="38100" dir="2700000" algn="tl">
                    <a:srgbClr val="000000">
                      <a:alpha val="43137"/>
                    </a:srgbClr>
                  </a:outerShdw>
                </a:effectLst>
                <a:latin typeface="Kozuka Gothic Pro B" pitchFamily="34" charset="-128"/>
                <a:ea typeface="Kozuka Gothic Pro B" pitchFamily="34" charset="-128"/>
                <a:cs typeface="Adobe Arabic" pitchFamily="18" charset="-78"/>
              </a:rPr>
              <a:t>centre</a:t>
            </a:r>
            <a:r>
              <a:rPr lang="en-US" sz="2000" b="1" dirty="0">
                <a:effectLst>
                  <a:outerShdw blurRad="38100" dist="38100" dir="2700000" algn="tl">
                    <a:srgbClr val="000000">
                      <a:alpha val="43137"/>
                    </a:srgbClr>
                  </a:outerShdw>
                </a:effectLst>
                <a:latin typeface="Kozuka Gothic Pro B" pitchFamily="34" charset="-128"/>
                <a:ea typeface="Kozuka Gothic Pro B" pitchFamily="34" charset="-128"/>
                <a:cs typeface="Adobe Arabic" pitchFamily="18" charset="-78"/>
              </a:rPr>
              <a:t> for performance history, houses a collection of more than 800 instruments and accessories from circa 1480 to the present. Included in the collection is a </a:t>
            </a:r>
            <a:r>
              <a:rPr lang="en-US" sz="2000" b="1" dirty="0" err="1">
                <a:effectLst>
                  <a:outerShdw blurRad="38100" dist="38100" dir="2700000" algn="tl">
                    <a:srgbClr val="000000">
                      <a:alpha val="43137"/>
                    </a:srgbClr>
                  </a:outerShdw>
                </a:effectLst>
                <a:latin typeface="Kozuka Gothic Pro B" pitchFamily="34" charset="-128"/>
                <a:ea typeface="Kozuka Gothic Pro B" pitchFamily="34" charset="-128"/>
                <a:cs typeface="Adobe Arabic" pitchFamily="18" charset="-78"/>
              </a:rPr>
              <a:t>clavicytherium</a:t>
            </a:r>
            <a:r>
              <a:rPr lang="en-US" sz="2000" b="1" dirty="0">
                <a:effectLst>
                  <a:outerShdw blurRad="38100" dist="38100" dir="2700000" algn="tl">
                    <a:srgbClr val="000000">
                      <a:alpha val="43137"/>
                    </a:srgbClr>
                  </a:outerShdw>
                </a:effectLst>
                <a:latin typeface="Kozuka Gothic Pro B" pitchFamily="34" charset="-128"/>
                <a:ea typeface="Kozuka Gothic Pro B" pitchFamily="34" charset="-128"/>
                <a:cs typeface="Adobe Arabic" pitchFamily="18" charset="-78"/>
              </a:rPr>
              <a:t> that is the world's oldest surviving keyboard instrument</a:t>
            </a:r>
            <a:r>
              <a:rPr lang="en-US" sz="2000" b="1" dirty="0" smtClean="0">
                <a:effectLst>
                  <a:outerShdw blurRad="38100" dist="38100" dir="2700000" algn="tl">
                    <a:srgbClr val="000000">
                      <a:alpha val="43137"/>
                    </a:srgbClr>
                  </a:outerShdw>
                </a:effectLst>
                <a:latin typeface="Kozuka Gothic Pro B" pitchFamily="34" charset="-128"/>
                <a:ea typeface="Kozuka Gothic Pro B" pitchFamily="34" charset="-128"/>
                <a:cs typeface="Adobe Arabic" pitchFamily="18" charset="-78"/>
              </a:rPr>
              <a:t>.</a:t>
            </a:r>
            <a:endParaRPr lang="en-US" sz="2000" b="1" dirty="0">
              <a:effectLst>
                <a:outerShdw blurRad="38100" dist="38100" dir="2700000" algn="tl">
                  <a:srgbClr val="000000">
                    <a:alpha val="43137"/>
                  </a:srgbClr>
                </a:outerShdw>
              </a:effectLst>
              <a:latin typeface="Kozuka Gothic Pro B" pitchFamily="34" charset="-128"/>
              <a:ea typeface="Kozuka Gothic Pro B" pitchFamily="34" charset="-128"/>
              <a:cs typeface="Adobe Arabic" pitchFamily="18" charset="-78"/>
            </a:endParaRPr>
          </a:p>
        </p:txBody>
      </p:sp>
    </p:spTree>
    <p:extLst>
      <p:ext uri="{BB962C8B-B14F-4D97-AF65-F5344CB8AC3E}">
        <p14:creationId xmlns:p14="http://schemas.microsoft.com/office/powerpoint/2010/main" val="118742829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tealth\Desktop\Museums\Royal College of Music Museum of Instruments\Clavicytherium_Praetori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16632"/>
            <a:ext cx="4369846" cy="658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4959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tealth\Desktop\Museums\Royal College of Music Museum of Instruments\royal-college-museum-mu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79524"/>
            <a:ext cx="7776864" cy="5178477"/>
          </a:xfrm>
          <a:prstGeom prst="rect">
            <a:avLst/>
          </a:prstGeom>
          <a:noFill/>
          <a:extLst>
            <a:ext uri="{909E8E84-426E-40DD-AFC4-6F175D3DCCD1}">
              <a14:hiddenFill xmlns:a14="http://schemas.microsoft.com/office/drawing/2010/main">
                <a:solidFill>
                  <a:srgbClr val="FFFFFF"/>
                </a:solidFill>
              </a14:hiddenFill>
            </a:ext>
          </a:extLst>
        </p:spPr>
      </p:pic>
      <p:sp>
        <p:nvSpPr>
          <p:cNvPr id="2" name="Объект 1"/>
          <p:cNvSpPr>
            <a:spLocks noGrp="1"/>
          </p:cNvSpPr>
          <p:nvPr>
            <p:ph idx="1"/>
          </p:nvPr>
        </p:nvSpPr>
        <p:spPr>
          <a:xfrm>
            <a:off x="786408" y="116632"/>
            <a:ext cx="7571184" cy="3921224"/>
          </a:xfrm>
        </p:spPr>
        <p:txBody>
          <a:bodyPr>
            <a:normAutofit/>
          </a:bodyPr>
          <a:lstStyle/>
          <a:p>
            <a:pPr marL="0" indent="0" algn="ctr">
              <a:buNone/>
            </a:pP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Owing partly to the vision of its founders, particularly Grove, the RCM holds significant research collections of material dating from the fifteenth century onwards. These include autographs such as Haydn's String Quartet Op. 64/1, Mozart's Piano Concerto K491 and Elgar's Cello </a:t>
            </a:r>
            <a:r>
              <a:rPr lang="en-US" sz="2000" dirty="0" smtClean="0">
                <a:effectLst>
                  <a:outerShdw blurRad="38100" dist="38100" dir="2700000" algn="tl">
                    <a:srgbClr val="000000">
                      <a:alpha val="43137"/>
                    </a:srgbClr>
                  </a:outerShdw>
                </a:effectLst>
                <a:latin typeface="Adobe Gothic Std B" pitchFamily="34" charset="-128"/>
                <a:ea typeface="Adobe Gothic Std B" pitchFamily="34" charset="-128"/>
              </a:rPr>
              <a:t>Concerto.</a:t>
            </a:r>
            <a:endParaRPr lang="ru-RU" sz="2000"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13494226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tealth\Desktop\Museums\Royal College of Music Museum of Instruments\Schnittke_by_Reginald_Gray_DSC00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00034"/>
            <a:ext cx="4333875" cy="574357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92697" y="76704"/>
            <a:ext cx="4572000" cy="923330"/>
          </a:xfrm>
          <a:prstGeom prst="rect">
            <a:avLst/>
          </a:prstGeom>
        </p:spPr>
        <p:txBody>
          <a:bodyPr>
            <a:spAutoFit/>
          </a:bodyPr>
          <a:lstStyle/>
          <a:p>
            <a:pPr algn="ctr"/>
            <a:r>
              <a:rPr lang="en-US" dirty="0">
                <a:effectLst>
                  <a:outerShdw blurRad="38100" dist="38100" dir="2700000" algn="tl">
                    <a:srgbClr val="000000">
                      <a:alpha val="43137"/>
                    </a:srgbClr>
                  </a:outerShdw>
                </a:effectLst>
                <a:latin typeface="Adobe Gothic Std B" pitchFamily="34" charset="-128"/>
                <a:ea typeface="Adobe Gothic Std B" pitchFamily="34" charset="-128"/>
              </a:rPr>
              <a:t>A recent addition to the collection is a portrait of the Russian composer Alfred </a:t>
            </a:r>
            <a:r>
              <a:rPr lang="en-US" dirty="0" err="1">
                <a:effectLst>
                  <a:outerShdw blurRad="38100" dist="38100" dir="2700000" algn="tl">
                    <a:srgbClr val="000000">
                      <a:alpha val="43137"/>
                    </a:srgbClr>
                  </a:outerShdw>
                </a:effectLst>
                <a:latin typeface="Adobe Gothic Std B" pitchFamily="34" charset="-128"/>
                <a:ea typeface="Adobe Gothic Std B" pitchFamily="34" charset="-128"/>
              </a:rPr>
              <a:t>Schnittke</a:t>
            </a:r>
            <a:r>
              <a:rPr lang="en-US" dirty="0">
                <a:effectLst>
                  <a:outerShdw blurRad="38100" dist="38100" dir="2700000" algn="tl">
                    <a:srgbClr val="000000">
                      <a:alpha val="43137"/>
                    </a:srgbClr>
                  </a:outerShdw>
                </a:effectLst>
                <a:latin typeface="Adobe Gothic Std B" pitchFamily="34" charset="-128"/>
                <a:ea typeface="Adobe Gothic Std B" pitchFamily="34" charset="-128"/>
              </a:rPr>
              <a:t> by Reginald Gray.</a:t>
            </a:r>
            <a:endParaRPr lang="ru-RU"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291525850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39552" y="2564904"/>
            <a:ext cx="8291264" cy="1616968"/>
          </a:xfrm>
        </p:spPr>
        <p:txBody>
          <a:bodyPr>
            <a:normAutofit/>
          </a:bodyPr>
          <a:lstStyle/>
          <a:p>
            <a:pPr marL="0" indent="0">
              <a:buNone/>
            </a:pP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10,000 prints and photographs constitute the most substantial archive of images of musicians in the UK. The RCM's 600,000 concert </a:t>
            </a:r>
            <a:r>
              <a:rPr lang="en-US" sz="2000" dirty="0" err="1">
                <a:effectLst>
                  <a:outerShdw blurRad="38100" dist="38100" dir="2700000" algn="tl">
                    <a:srgbClr val="000000">
                      <a:alpha val="43137"/>
                    </a:srgbClr>
                  </a:outerShdw>
                </a:effectLst>
                <a:latin typeface="Adobe Gothic Std B" pitchFamily="34" charset="-128"/>
                <a:ea typeface="Adobe Gothic Std B" pitchFamily="34" charset="-128"/>
              </a:rPr>
              <a:t>programmes</a:t>
            </a:r>
            <a:r>
              <a:rPr lang="en-US" sz="2000" dirty="0">
                <a:effectLst>
                  <a:outerShdw blurRad="38100" dist="38100" dir="2700000" algn="tl">
                    <a:srgbClr val="000000">
                      <a:alpha val="43137"/>
                    </a:srgbClr>
                  </a:outerShdw>
                </a:effectLst>
                <a:latin typeface="Adobe Gothic Std B" pitchFamily="34" charset="-128"/>
                <a:ea typeface="Adobe Gothic Std B" pitchFamily="34" charset="-128"/>
              </a:rPr>
              <a:t> document concert life from 1730 to the present day</a:t>
            </a:r>
            <a:r>
              <a:rPr lang="en-US" sz="2000" dirty="0">
                <a:latin typeface="Adobe Gothic Std B" pitchFamily="34" charset="-128"/>
                <a:ea typeface="Adobe Gothic Std B" pitchFamily="34" charset="-128"/>
              </a:rPr>
              <a:t>.</a:t>
            </a:r>
            <a:endParaRPr lang="ru-RU" sz="20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6706374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tealth\Desktop\Museums\Royal College of Music Museum of Instruments\museum-interior-mus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440"/>
            <a:ext cx="9144000" cy="1138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0993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5329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480</TotalTime>
  <Words>569</Words>
  <Application>Microsoft Office PowerPoint</Application>
  <PresentationFormat>Экран (4:3)</PresentationFormat>
  <Paragraphs>21</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Adobe Arabic</vt:lpstr>
      <vt:lpstr>Adobe Gothic Std B</vt:lpstr>
      <vt:lpstr>Bookman Old Style</vt:lpstr>
      <vt:lpstr>Comic Sans MS</vt:lpstr>
      <vt:lpstr>Constantia</vt:lpstr>
      <vt:lpstr>Kozuka Gothic Pro B</vt:lpstr>
      <vt:lpstr>Wingdings 2</vt:lpstr>
      <vt:lpstr>Бумажная</vt:lpstr>
      <vt:lpstr>Презентация PowerPoint</vt:lpstr>
      <vt:lpstr>Презентация PowerPoint</vt:lpstr>
      <vt:lpstr>Royal College of Music – Museum of Instruments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stealth</dc:creator>
  <cp:lastModifiedBy>Анатолий Черняков</cp:lastModifiedBy>
  <cp:revision>17</cp:revision>
  <dcterms:created xsi:type="dcterms:W3CDTF">2013-12-03T15:39:14Z</dcterms:created>
  <dcterms:modified xsi:type="dcterms:W3CDTF">2014-01-03T19:35:32Z</dcterms:modified>
</cp:coreProperties>
</file>