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be-B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86" autoAdjust="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2BB7-3E9B-4D2E-8A8F-52596AAA9EF0}" type="datetimeFigureOut">
              <a:rPr lang="be-BY" smtClean="0"/>
              <a:pPr/>
              <a:t>28.05.2013</a:t>
            </a:fld>
            <a:endParaRPr lang="be-BY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2EC077D-BD21-49B1-B82E-1309D902A8BA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  <p:transition advTm="15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2BB7-3E9B-4D2E-8A8F-52596AAA9EF0}" type="datetimeFigureOut">
              <a:rPr lang="be-BY" smtClean="0"/>
              <a:pPr/>
              <a:t>28.05.2013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C077D-BD21-49B1-B82E-1309D902A8BA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  <p:transition advTm="15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2BB7-3E9B-4D2E-8A8F-52596AAA9EF0}" type="datetimeFigureOut">
              <a:rPr lang="be-BY" smtClean="0"/>
              <a:pPr/>
              <a:t>28.05.2013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C077D-BD21-49B1-B82E-1309D902A8BA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  <p:transition advTm="15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2BB7-3E9B-4D2E-8A8F-52596AAA9EF0}" type="datetimeFigureOut">
              <a:rPr lang="be-BY" smtClean="0"/>
              <a:pPr/>
              <a:t>28.05.2013</a:t>
            </a:fld>
            <a:endParaRPr lang="be-BY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be-BY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2EC077D-BD21-49B1-B82E-1309D902A8BA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  <p:transition advTm="15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2BB7-3E9B-4D2E-8A8F-52596AAA9EF0}" type="datetimeFigureOut">
              <a:rPr lang="be-BY" smtClean="0"/>
              <a:pPr/>
              <a:t>28.05.2013</a:t>
            </a:fld>
            <a:endParaRPr lang="be-BY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C077D-BD21-49B1-B82E-1309D902A8BA}" type="slidenum">
              <a:rPr lang="be-BY" smtClean="0"/>
              <a:pPr/>
              <a:t>‹#›</a:t>
            </a:fld>
            <a:endParaRPr lang="be-BY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15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2BB7-3E9B-4D2E-8A8F-52596AAA9EF0}" type="datetimeFigureOut">
              <a:rPr lang="be-BY" smtClean="0"/>
              <a:pPr/>
              <a:t>28.05.2013</a:t>
            </a:fld>
            <a:endParaRPr lang="be-BY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C077D-BD21-49B1-B82E-1309D902A8BA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  <p:transition advTm="15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2BB7-3E9B-4D2E-8A8F-52596AAA9EF0}" type="datetimeFigureOut">
              <a:rPr lang="be-BY" smtClean="0"/>
              <a:pPr/>
              <a:t>28.05.2013</a:t>
            </a:fld>
            <a:endParaRPr lang="be-BY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2EC077D-BD21-49B1-B82E-1309D902A8BA}" type="slidenum">
              <a:rPr lang="be-BY" smtClean="0"/>
              <a:pPr/>
              <a:t>‹#›</a:t>
            </a:fld>
            <a:endParaRPr lang="be-BY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 advTm="15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2BB7-3E9B-4D2E-8A8F-52596AAA9EF0}" type="datetimeFigureOut">
              <a:rPr lang="be-BY" smtClean="0"/>
              <a:pPr/>
              <a:t>28.05.2013</a:t>
            </a:fld>
            <a:endParaRPr lang="be-BY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C077D-BD21-49B1-B82E-1309D902A8BA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  <p:transition advTm="15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2BB7-3E9B-4D2E-8A8F-52596AAA9EF0}" type="datetimeFigureOut">
              <a:rPr lang="be-BY" smtClean="0"/>
              <a:pPr/>
              <a:t>28.05.2013</a:t>
            </a:fld>
            <a:endParaRPr lang="be-BY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C077D-BD21-49B1-B82E-1309D902A8BA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  <p:transition advTm="15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2BB7-3E9B-4D2E-8A8F-52596AAA9EF0}" type="datetimeFigureOut">
              <a:rPr lang="be-BY" smtClean="0"/>
              <a:pPr/>
              <a:t>28.05.2013</a:t>
            </a:fld>
            <a:endParaRPr lang="be-BY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C077D-BD21-49B1-B82E-1309D902A8BA}" type="slidenum">
              <a:rPr lang="be-BY" smtClean="0"/>
              <a:pPr/>
              <a:t>‹#›</a:t>
            </a:fld>
            <a:endParaRPr lang="be-BY"/>
          </a:p>
        </p:txBody>
      </p:sp>
    </p:spTree>
  </p:cSld>
  <p:clrMapOvr>
    <a:masterClrMapping/>
  </p:clrMapOvr>
  <p:transition advTm="15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162BB7-3E9B-4D2E-8A8F-52596AAA9EF0}" type="datetimeFigureOut">
              <a:rPr lang="be-BY" smtClean="0"/>
              <a:pPr/>
              <a:t>28.05.2013</a:t>
            </a:fld>
            <a:endParaRPr lang="be-BY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e-BY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C077D-BD21-49B1-B82E-1309D902A8BA}" type="slidenum">
              <a:rPr lang="be-BY" smtClean="0"/>
              <a:pPr/>
              <a:t>‹#›</a:t>
            </a:fld>
            <a:endParaRPr lang="be-BY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advTm="15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6162BB7-3E9B-4D2E-8A8F-52596AAA9EF0}" type="datetimeFigureOut">
              <a:rPr lang="be-BY" smtClean="0"/>
              <a:pPr/>
              <a:t>28.05.2013</a:t>
            </a:fld>
            <a:endParaRPr lang="be-BY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be-BY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2EC077D-BD21-49B1-B82E-1309D902A8BA}" type="slidenum">
              <a:rPr lang="be-BY" smtClean="0"/>
              <a:pPr/>
              <a:t>‹#›</a:t>
            </a:fld>
            <a:endParaRPr lang="be-BY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advTm="15000">
    <p:fad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body" sz="half" idx="2"/>
          </p:nvPr>
        </p:nvSpPr>
        <p:spPr>
          <a:xfrm>
            <a:off x="4857752" y="2928934"/>
            <a:ext cx="5867400" cy="768350"/>
          </a:xfrm>
        </p:spPr>
        <p:txBody>
          <a:bodyPr/>
          <a:lstStyle/>
          <a:p>
            <a:endParaRPr lang="be-BY" dirty="0"/>
          </a:p>
        </p:txBody>
      </p:sp>
      <p:pic>
        <p:nvPicPr>
          <p:cNvPr id="5" name="Рисунок 4" descr="11307188-holiday-place-setting-for-christmas-special-celebration-meals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5720" y="500042"/>
            <a:ext cx="4286250" cy="5715315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6314" y="3143248"/>
            <a:ext cx="5867400" cy="522288"/>
          </a:xfrm>
        </p:spPr>
        <p:txBody>
          <a:bodyPr/>
          <a:lstStyle/>
          <a:p>
            <a:r>
              <a:rPr lang="en-US" dirty="0" smtClean="0"/>
              <a:t> special celebration foods</a:t>
            </a:r>
            <a:endParaRPr lang="be-BY" dirty="0"/>
          </a:p>
        </p:txBody>
      </p:sp>
    </p:spTree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be-BY" dirty="0" smtClean="0"/>
              <a:t>Pumpkin pie</a:t>
            </a:r>
            <a:endParaRPr lang="be-BY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1" y="609600"/>
            <a:ext cx="2328849" cy="4800600"/>
          </a:xfrm>
        </p:spPr>
        <p:txBody>
          <a:bodyPr>
            <a:normAutofit fontScale="85000" lnSpcReduction="10000"/>
          </a:bodyPr>
          <a:lstStyle/>
          <a:p>
            <a:r>
              <a:rPr lang="en-US" sz="1800" b="1" dirty="0" smtClean="0"/>
              <a:t>A p</a:t>
            </a:r>
            <a:r>
              <a:rPr lang="be-BY" sz="1800" b="1" dirty="0" smtClean="0"/>
              <a:t>umpkin pie</a:t>
            </a:r>
            <a:r>
              <a:rPr lang="be-BY" sz="1800" dirty="0" smtClean="0"/>
              <a:t> is a traditional sweet dessert, often eaten during the fall and early winter, especially for Thanksgiving and </a:t>
            </a:r>
            <a:endParaRPr lang="en-US" sz="1800" dirty="0" smtClean="0"/>
          </a:p>
          <a:p>
            <a:r>
              <a:rPr lang="be-BY" sz="1800" dirty="0" smtClean="0"/>
              <a:t>Christmas</a:t>
            </a:r>
            <a:r>
              <a:rPr lang="en-US" sz="1800" dirty="0" smtClean="0"/>
              <a:t>. </a:t>
            </a:r>
            <a:r>
              <a:rPr lang="be-BY" sz="1800" dirty="0" smtClean="0"/>
              <a:t> The pumpkin is a symbol of harvest time and featured also at Halloween. he pie consists of a pumpkin-based custard, ranging in color from orange to brown, baked in a single pie shell, rarely with a top crust. The pie is generally flavored with nutmeg, cinnamon, cloves, and ginger.</a:t>
            </a:r>
          </a:p>
          <a:p>
            <a:endParaRPr lang="be-BY" sz="1800" dirty="0"/>
          </a:p>
        </p:txBody>
      </p:sp>
      <p:pic>
        <p:nvPicPr>
          <p:cNvPr id="6" name="Содержимое 4" descr="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2000240"/>
            <a:ext cx="3429024" cy="3429024"/>
          </a:xfrm>
          <a:prstGeom prst="rect">
            <a:avLst/>
          </a:prstGeom>
        </p:spPr>
      </p:pic>
      <p:pic>
        <p:nvPicPr>
          <p:cNvPr id="5" name="Содержимое 4" descr="1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5929322" y="428604"/>
            <a:ext cx="2780467" cy="2215512"/>
          </a:xfrm>
        </p:spPr>
      </p:pic>
    </p:spTree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</a:t>
            </a:r>
            <a:r>
              <a:rPr lang="be-BY" dirty="0" smtClean="0"/>
              <a:t>ancake</a:t>
            </a:r>
            <a:r>
              <a:rPr lang="en-US" dirty="0" smtClean="0"/>
              <a:t>s</a:t>
            </a:r>
            <a:endParaRPr lang="be-BY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6357950" y="714356"/>
            <a:ext cx="2643174" cy="4800600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P</a:t>
            </a:r>
            <a:r>
              <a:rPr lang="be-BY" sz="1800" b="1" dirty="0" smtClean="0"/>
              <a:t>ancake</a:t>
            </a:r>
            <a:r>
              <a:rPr lang="en-US" sz="1800" b="1" dirty="0" smtClean="0"/>
              <a:t>s </a:t>
            </a:r>
            <a:r>
              <a:rPr lang="en-US" sz="1800" dirty="0" smtClean="0"/>
              <a:t>are thin, flat, round cakes prepared from a </a:t>
            </a:r>
            <a:r>
              <a:rPr lang="be-BY" sz="1800" dirty="0" smtClean="0"/>
              <a:t>batter and cooked on a hot griddle or frying pan</a:t>
            </a:r>
            <a:r>
              <a:rPr lang="en-US" sz="1800" dirty="0" smtClean="0"/>
              <a:t>. </a:t>
            </a:r>
            <a:r>
              <a:rPr lang="be-BY" sz="1800" dirty="0" smtClean="0"/>
              <a:t> They may be served at any time with a variety of toppings or fillings including jam, chocolate chips, fruit, syrup or meat. </a:t>
            </a:r>
            <a:endParaRPr lang="be-BY" sz="1800" dirty="0"/>
          </a:p>
        </p:txBody>
      </p:sp>
      <p:pic>
        <p:nvPicPr>
          <p:cNvPr id="5" name="Содержимое 4" descr="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642918"/>
            <a:ext cx="5758130" cy="4022465"/>
          </a:xfrm>
        </p:spPr>
      </p:pic>
    </p:spTree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	</a:t>
            </a:r>
            <a:r>
              <a:rPr lang="en-US" dirty="0" smtClean="0"/>
              <a:t>Roasted chestnuts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580112" y="548680"/>
            <a:ext cx="3335288" cy="486152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Roasted chestnuts</a:t>
            </a:r>
            <a:r>
              <a:rPr lang="en-US" dirty="0" smtClean="0"/>
              <a:t> are nuts which </a:t>
            </a:r>
            <a:r>
              <a:rPr lang="be-BY" dirty="0" smtClean="0"/>
              <a:t>are very much associated with Christmas. </a:t>
            </a:r>
            <a:r>
              <a:rPr lang="en-US" dirty="0" smtClean="0"/>
              <a:t>They are popular </a:t>
            </a:r>
            <a:r>
              <a:rPr lang="be-BY" dirty="0" smtClean="0"/>
              <a:t>all year round</a:t>
            </a:r>
            <a:r>
              <a:rPr lang="en-US" dirty="0" smtClean="0"/>
              <a:t> and </a:t>
            </a:r>
            <a:r>
              <a:rPr lang="be-BY" dirty="0" smtClean="0"/>
              <a:t>can be served as a dessert with eggnog or vanilla ice cream or just served salted as a snack</a:t>
            </a:r>
            <a:r>
              <a:rPr lang="en-US" dirty="0" smtClean="0"/>
              <a:t>. 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3074" name="Picture 2" descr="C:\Users\Галина\Desktop\roasted chesnut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0188" y="750888"/>
            <a:ext cx="5016423" cy="3758232"/>
          </a:xfrm>
          <a:prstGeom prst="rect">
            <a:avLst/>
          </a:prstGeom>
          <a:noFill/>
        </p:spPr>
      </p:pic>
    </p:spTree>
  </p:cSld>
  <p:clrMapOvr>
    <a:masterClrMapping/>
  </p:clrMapOvr>
  <p:transition advTm="15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b="1" dirty="0" smtClean="0"/>
              <a:t>Turkey</a:t>
            </a:r>
            <a:r>
              <a:rPr lang="en-US" b="1" dirty="0" smtClean="0"/>
              <a:t> or goose</a:t>
            </a:r>
            <a:endParaRPr lang="be-BY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1" y="609600"/>
            <a:ext cx="2328849" cy="4800600"/>
          </a:xfrm>
        </p:spPr>
        <p:txBody>
          <a:bodyPr>
            <a:normAutofit/>
          </a:bodyPr>
          <a:lstStyle/>
          <a:p>
            <a:r>
              <a:rPr lang="be-BY" sz="1800" b="1" dirty="0" smtClean="0"/>
              <a:t>Turkey</a:t>
            </a:r>
            <a:r>
              <a:rPr lang="en-US" sz="1800" b="1" dirty="0" smtClean="0"/>
              <a:t> or goose</a:t>
            </a:r>
            <a:r>
              <a:rPr lang="be-BY" sz="1800" dirty="0" smtClean="0"/>
              <a:t> may be the star of Thanksgiving and a Christmas dinner and also a favourite year round because of its low-fat healthy meat.  It is generally a rather large bird and inevitably there will be leftovers</a:t>
            </a:r>
            <a:r>
              <a:rPr lang="en-US" sz="1800" dirty="0" smtClean="0"/>
              <a:t>.</a:t>
            </a:r>
            <a:endParaRPr lang="be-BY" sz="1800" dirty="0"/>
          </a:p>
        </p:txBody>
      </p:sp>
      <p:pic>
        <p:nvPicPr>
          <p:cNvPr id="5" name="Содержимое 4" descr="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935524" y="428604"/>
            <a:ext cx="5758130" cy="4554289"/>
          </a:xfrm>
        </p:spPr>
      </p:pic>
    </p:spTree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dirty="0" smtClean="0"/>
              <a:t>Christmas pudding</a:t>
            </a:r>
            <a:endParaRPr lang="be-BY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6500826" y="428604"/>
            <a:ext cx="2500330" cy="4800600"/>
          </a:xfrm>
        </p:spPr>
        <p:txBody>
          <a:bodyPr>
            <a:normAutofit/>
          </a:bodyPr>
          <a:lstStyle/>
          <a:p>
            <a:r>
              <a:rPr lang="be-BY" sz="1800" b="1" dirty="0" smtClean="0"/>
              <a:t>Christmas pudding</a:t>
            </a:r>
            <a:r>
              <a:rPr lang="be-BY" sz="1800" dirty="0" smtClean="0"/>
              <a:t> is a type of pudding </a:t>
            </a:r>
            <a:endParaRPr lang="en-US" sz="1800" dirty="0" smtClean="0"/>
          </a:p>
          <a:p>
            <a:r>
              <a:rPr lang="be-BY" sz="1800" dirty="0" smtClean="0"/>
              <a:t>traditionally served on Christmas</a:t>
            </a:r>
            <a:r>
              <a:rPr lang="en-US" sz="1800" dirty="0" smtClean="0"/>
              <a:t> </a:t>
            </a:r>
            <a:r>
              <a:rPr lang="be-BY" sz="1800" dirty="0" smtClean="0"/>
              <a:t>Day</a:t>
            </a:r>
            <a:r>
              <a:rPr lang="en-US" sz="1800" dirty="0" smtClean="0"/>
              <a:t>. </a:t>
            </a:r>
          </a:p>
          <a:p>
            <a:r>
              <a:rPr lang="en-US" sz="1800" dirty="0" smtClean="0"/>
              <a:t>S</a:t>
            </a:r>
            <a:r>
              <a:rPr lang="be-BY" sz="1800" dirty="0" smtClean="0"/>
              <a:t>ometimes </a:t>
            </a:r>
            <a:r>
              <a:rPr lang="en-US" sz="1800" dirty="0" smtClean="0"/>
              <a:t>it is </a:t>
            </a:r>
            <a:r>
              <a:rPr lang="be-BY" sz="1800" dirty="0" smtClean="0"/>
              <a:t>known as </a:t>
            </a:r>
            <a:r>
              <a:rPr lang="be-BY" sz="1800" b="1" dirty="0" smtClean="0"/>
              <a:t>plum pudding</a:t>
            </a:r>
            <a:r>
              <a:rPr lang="en-US" sz="1800" b="1" dirty="0" smtClean="0"/>
              <a:t>.</a:t>
            </a:r>
            <a:r>
              <a:rPr lang="en-US" sz="1800" dirty="0" smtClean="0"/>
              <a:t> T</a:t>
            </a:r>
            <a:r>
              <a:rPr lang="be-BY" sz="1800" dirty="0" smtClean="0"/>
              <a:t>he pudding contains no actual plums</a:t>
            </a:r>
            <a:r>
              <a:rPr lang="en-US" sz="1800" dirty="0" smtClean="0"/>
              <a:t>.It is flavored with </a:t>
            </a:r>
            <a:r>
              <a:rPr lang="be-BY" sz="1800" dirty="0" smtClean="0"/>
              <a:t>the sweet spices  usually made with suet</a:t>
            </a:r>
            <a:r>
              <a:rPr lang="en-US" sz="1800" dirty="0" smtClean="0"/>
              <a:t>. </a:t>
            </a:r>
            <a:r>
              <a:rPr lang="be-BY" sz="1800" dirty="0" smtClean="0"/>
              <a:t>The mixture can be moistened with the juice of citrus fruits, brandy and other alcohol</a:t>
            </a:r>
            <a:r>
              <a:rPr lang="en-US" sz="1800" dirty="0" smtClean="0"/>
              <a:t>.</a:t>
            </a:r>
            <a:endParaRPr lang="be-BY" sz="1800" dirty="0"/>
          </a:p>
        </p:txBody>
      </p:sp>
      <p:pic>
        <p:nvPicPr>
          <p:cNvPr id="2050" name="Picture 2" descr="C:\Users\Галина\Desktop\english-christmas-pudding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908720"/>
            <a:ext cx="4897016" cy="4130770"/>
          </a:xfrm>
          <a:prstGeom prst="rect">
            <a:avLst/>
          </a:prstGeom>
          <a:noFill/>
        </p:spPr>
      </p:pic>
    </p:spTree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Chocolate log</a:t>
            </a:r>
            <a:endParaRPr lang="be-BY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28596" y="428604"/>
            <a:ext cx="2571768" cy="4800600"/>
          </a:xfrm>
        </p:spPr>
        <p:txBody>
          <a:bodyPr>
            <a:normAutofit lnSpcReduction="10000"/>
          </a:bodyPr>
          <a:lstStyle/>
          <a:p>
            <a:r>
              <a:rPr lang="en-US" sz="1800" b="1" dirty="0" smtClean="0"/>
              <a:t>Chocolate log</a:t>
            </a:r>
            <a:r>
              <a:rPr lang="en-US" sz="1800" dirty="0" smtClean="0"/>
              <a:t> </a:t>
            </a:r>
            <a:r>
              <a:rPr lang="be-BY" sz="1800" dirty="0" smtClean="0"/>
              <a:t>is a traditional dessert served near Christmas </a:t>
            </a:r>
            <a:r>
              <a:rPr lang="en-US" sz="1800" dirty="0" smtClean="0"/>
              <a:t>especially </a:t>
            </a:r>
            <a:r>
              <a:rPr lang="be-BY" sz="1800" dirty="0" smtClean="0"/>
              <a:t>in France</a:t>
            </a:r>
            <a:endParaRPr lang="en-US" sz="1800" dirty="0" smtClean="0"/>
          </a:p>
          <a:p>
            <a:r>
              <a:rPr lang="be-BY" sz="1800" dirty="0" smtClean="0"/>
              <a:t>and several other </a:t>
            </a:r>
            <a:endParaRPr lang="en-US" sz="1800" dirty="0" smtClean="0"/>
          </a:p>
          <a:p>
            <a:r>
              <a:rPr lang="be-BY" sz="1800" dirty="0" smtClean="0"/>
              <a:t>francophone countries and former French colonies. It can be considered a type of sweet roulade. These </a:t>
            </a:r>
            <a:endParaRPr lang="en-US" sz="1800" dirty="0" smtClean="0"/>
          </a:p>
          <a:p>
            <a:r>
              <a:rPr lang="be-BY" sz="1800" dirty="0" smtClean="0"/>
              <a:t>cakes are often decorated with powdered sugar to resemble </a:t>
            </a:r>
            <a:endParaRPr lang="en-US" sz="1800" dirty="0" smtClean="0"/>
          </a:p>
          <a:p>
            <a:r>
              <a:rPr lang="be-BY" sz="1800" dirty="0" smtClean="0"/>
              <a:t>snow, tree branches, fresh berries, and </a:t>
            </a:r>
            <a:endParaRPr lang="en-US" sz="1800" dirty="0" smtClean="0"/>
          </a:p>
          <a:p>
            <a:r>
              <a:rPr lang="be-BY" sz="1800" dirty="0" smtClean="0"/>
              <a:t>mushrooms made of meringue.</a:t>
            </a:r>
            <a:endParaRPr lang="be-BY" sz="1800" dirty="0"/>
          </a:p>
        </p:txBody>
      </p:sp>
      <p:pic>
        <p:nvPicPr>
          <p:cNvPr id="5" name="Содержимое 4" descr="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327197" y="500042"/>
            <a:ext cx="4961588" cy="4510535"/>
          </a:xfrm>
        </p:spPr>
      </p:pic>
    </p:spTree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Mulled wine</a:t>
            </a:r>
            <a:endParaRPr lang="be-BY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6357950" y="785794"/>
            <a:ext cx="2643174" cy="4800600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Mulled wine</a:t>
            </a:r>
            <a:r>
              <a:rPr lang="be-BY" sz="1800" dirty="0" smtClean="0"/>
              <a:t> is a beverage that</a:t>
            </a:r>
            <a:r>
              <a:rPr lang="en-US" sz="1800" dirty="0" smtClean="0"/>
              <a:t> </a:t>
            </a:r>
            <a:r>
              <a:rPr lang="be-BY" sz="1800" dirty="0" smtClean="0"/>
              <a:t>ranges </a:t>
            </a:r>
            <a:endParaRPr lang="en-US" sz="1800" dirty="0" smtClean="0"/>
          </a:p>
          <a:p>
            <a:r>
              <a:rPr lang="be-BY" sz="1800" dirty="0" smtClean="0"/>
              <a:t>from alcoholic to non-alcoholic. Mulled wine is usually made </a:t>
            </a:r>
            <a:r>
              <a:rPr lang="en-US" sz="1800" dirty="0" smtClean="0"/>
              <a:t>w</a:t>
            </a:r>
            <a:r>
              <a:rPr lang="be-BY" sz="1800" dirty="0" smtClean="0"/>
              <a:t>ith </a:t>
            </a:r>
            <a:endParaRPr lang="en-US" sz="1800" dirty="0" smtClean="0"/>
          </a:p>
          <a:p>
            <a:r>
              <a:rPr lang="be-BY" sz="1800" dirty="0" smtClean="0"/>
              <a:t>red wine along with </a:t>
            </a:r>
            <a:endParaRPr lang="en-US" sz="1800" dirty="0" smtClean="0"/>
          </a:p>
          <a:p>
            <a:r>
              <a:rPr lang="be-BY" sz="1800" dirty="0" smtClean="0"/>
              <a:t>spices and raisins, served hot or warm It is a traditional drink during winter,</a:t>
            </a:r>
            <a:r>
              <a:rPr lang="en-US" sz="1800" dirty="0" smtClean="0"/>
              <a:t> </a:t>
            </a:r>
            <a:r>
              <a:rPr lang="be-BY" sz="1800" dirty="0" smtClean="0"/>
              <a:t>especially around Christmas and </a:t>
            </a:r>
            <a:endParaRPr lang="en-US" sz="1800" dirty="0" smtClean="0"/>
          </a:p>
          <a:p>
            <a:r>
              <a:rPr lang="en-US" sz="1800" dirty="0" smtClean="0"/>
              <a:t>H</a:t>
            </a:r>
            <a:r>
              <a:rPr lang="be-BY" sz="1800" dirty="0" smtClean="0"/>
              <a:t>alloween</a:t>
            </a:r>
            <a:r>
              <a:rPr lang="en-US" sz="1800" dirty="0" smtClean="0"/>
              <a:t>.</a:t>
            </a:r>
            <a:endParaRPr lang="be-BY" sz="1800" dirty="0" smtClean="0"/>
          </a:p>
          <a:p>
            <a:endParaRPr lang="be-BY" sz="1800" dirty="0"/>
          </a:p>
        </p:txBody>
      </p:sp>
      <p:pic>
        <p:nvPicPr>
          <p:cNvPr id="5" name="Содержимое 4" descr="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00034" y="857232"/>
            <a:ext cx="5758130" cy="3838753"/>
          </a:xfrm>
        </p:spPr>
      </p:pic>
    </p:spTree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dirty="0" smtClean="0"/>
              <a:t>mince pie</a:t>
            </a:r>
            <a:r>
              <a:rPr lang="en-US" dirty="0" smtClean="0"/>
              <a:t>s</a:t>
            </a:r>
            <a:endParaRPr lang="be-BY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1" y="609600"/>
            <a:ext cx="2828915" cy="4800600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M</a:t>
            </a:r>
            <a:r>
              <a:rPr lang="be-BY" sz="1800" b="1" dirty="0" smtClean="0"/>
              <a:t>inc</a:t>
            </a:r>
            <a:r>
              <a:rPr lang="en-US" sz="1800" b="1" dirty="0" smtClean="0"/>
              <a:t>e</a:t>
            </a:r>
            <a:r>
              <a:rPr lang="be-BY" sz="1800" b="1" dirty="0" smtClean="0"/>
              <a:t> pi</a:t>
            </a:r>
            <a:r>
              <a:rPr lang="en-US" sz="1800" b="1" dirty="0" err="1" smtClean="0"/>
              <a:t>es</a:t>
            </a:r>
            <a:r>
              <a:rPr lang="be-BY" sz="1800" b="1" dirty="0" smtClean="0"/>
              <a:t>,</a:t>
            </a:r>
            <a:r>
              <a:rPr lang="be-BY" sz="1800" dirty="0" smtClean="0"/>
              <a:t> also known as minced pie</a:t>
            </a:r>
            <a:r>
              <a:rPr lang="en-US" sz="1800" dirty="0" smtClean="0"/>
              <a:t>s</a:t>
            </a:r>
            <a:r>
              <a:rPr lang="be-BY" sz="1800" dirty="0" smtClean="0"/>
              <a:t>,  a</a:t>
            </a:r>
            <a:r>
              <a:rPr lang="en-US" sz="1800" dirty="0" smtClean="0"/>
              <a:t>re </a:t>
            </a:r>
            <a:r>
              <a:rPr lang="be-BY" sz="1800" dirty="0" smtClean="0"/>
              <a:t>small British sweet </a:t>
            </a:r>
            <a:endParaRPr lang="en-US" sz="1800" dirty="0" smtClean="0"/>
          </a:p>
          <a:p>
            <a:r>
              <a:rPr lang="be-BY" sz="1800" dirty="0" smtClean="0"/>
              <a:t>pie</a:t>
            </a:r>
            <a:r>
              <a:rPr lang="en-US" sz="1800" dirty="0" smtClean="0"/>
              <a:t>s</a:t>
            </a:r>
            <a:r>
              <a:rPr lang="be-BY" sz="1800" dirty="0" smtClean="0"/>
              <a:t> traditionally served during the Christmas season.  Typically </a:t>
            </a:r>
            <a:r>
              <a:rPr lang="en-US" sz="1800" dirty="0" smtClean="0"/>
              <a:t>their</a:t>
            </a:r>
            <a:r>
              <a:rPr lang="be-BY" sz="1800" dirty="0" smtClean="0"/>
              <a:t> ingredients were a mixture of minced meat, suet, a range of fruits, and spices such as cinnamon, cloves and </a:t>
            </a:r>
            <a:endParaRPr lang="en-US" sz="1800" dirty="0" smtClean="0"/>
          </a:p>
          <a:p>
            <a:r>
              <a:rPr lang="be-BY" sz="1800" dirty="0" smtClean="0"/>
              <a:t>nutmeg.</a:t>
            </a:r>
            <a:endParaRPr lang="be-BY" sz="1800" dirty="0"/>
          </a:p>
        </p:txBody>
      </p:sp>
      <p:pic>
        <p:nvPicPr>
          <p:cNvPr id="5" name="Содержимое 4" descr="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329675" y="500042"/>
            <a:ext cx="4956631" cy="4510535"/>
          </a:xfrm>
        </p:spPr>
      </p:pic>
    </p:spTree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Cake</a:t>
            </a:r>
            <a:endParaRPr lang="be-BY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6286512" y="714356"/>
            <a:ext cx="2643206" cy="4800600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Cake</a:t>
            </a:r>
            <a:r>
              <a:rPr lang="be-BY" sz="1800" dirty="0" smtClean="0"/>
              <a:t> it is typically a sweet baked dessert</a:t>
            </a:r>
            <a:r>
              <a:rPr lang="en-US" sz="1800" dirty="0" smtClean="0"/>
              <a:t>. </a:t>
            </a:r>
            <a:r>
              <a:rPr lang="be-BY" sz="1800" dirty="0" smtClean="0"/>
              <a:t>Modern cake, especially layer cakes, normally contain a combination of flour, sugar, eggs, and butter or oil, with some varieties also requiring liquid (typically milk or water) and leavening agents (such</a:t>
            </a:r>
            <a:r>
              <a:rPr lang="en-US" sz="1800" dirty="0" smtClean="0"/>
              <a:t> a</a:t>
            </a:r>
            <a:r>
              <a:rPr lang="be-BY" sz="1800" dirty="0" smtClean="0"/>
              <a:t>s yeast or </a:t>
            </a:r>
            <a:endParaRPr lang="en-US" sz="1800" dirty="0" smtClean="0"/>
          </a:p>
          <a:p>
            <a:r>
              <a:rPr lang="be-BY" sz="1800" dirty="0" smtClean="0"/>
              <a:t>baking powder).</a:t>
            </a:r>
          </a:p>
          <a:p>
            <a:endParaRPr lang="be-BY" sz="1800" dirty="0"/>
          </a:p>
        </p:txBody>
      </p:sp>
      <p:pic>
        <p:nvPicPr>
          <p:cNvPr id="1026" name="Picture 2" descr="C:\Users\Галина\Desktop\cak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764704"/>
            <a:ext cx="5080000" cy="4419600"/>
          </a:xfrm>
          <a:prstGeom prst="rect">
            <a:avLst/>
          </a:prstGeom>
          <a:noFill/>
        </p:spPr>
      </p:pic>
    </p:spTree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e-BY" dirty="0" smtClean="0"/>
              <a:t>Easter eggs</a:t>
            </a:r>
            <a:endParaRPr lang="be-BY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457201" y="609600"/>
            <a:ext cx="2328849" cy="4800600"/>
          </a:xfrm>
        </p:spPr>
        <p:txBody>
          <a:bodyPr>
            <a:normAutofit/>
          </a:bodyPr>
          <a:lstStyle/>
          <a:p>
            <a:r>
              <a:rPr lang="be-BY" sz="1800" b="1" dirty="0" smtClean="0"/>
              <a:t>Easter eggs</a:t>
            </a:r>
            <a:r>
              <a:rPr lang="be-BY" sz="1800" dirty="0" smtClean="0"/>
              <a:t> are special eggs that are often given to celebrate Easter or</a:t>
            </a:r>
            <a:endParaRPr lang="en-US" sz="1800" dirty="0" smtClean="0"/>
          </a:p>
          <a:p>
            <a:r>
              <a:rPr lang="be-BY" sz="1800" dirty="0" smtClean="0"/>
              <a:t>springtime. Easter eggs are common during Eastertide as they symbolize the empty tomb of Jesus.</a:t>
            </a:r>
          </a:p>
          <a:p>
            <a:endParaRPr lang="be-BY" sz="1800" dirty="0"/>
          </a:p>
        </p:txBody>
      </p:sp>
      <p:pic>
        <p:nvPicPr>
          <p:cNvPr id="5" name="Содержимое 4" descr="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928926" y="598790"/>
            <a:ext cx="5758130" cy="4313039"/>
          </a:xfrm>
        </p:spPr>
      </p:pic>
    </p:spTree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Thanksgiving t</a:t>
            </a:r>
            <a:r>
              <a:rPr lang="be-BY" dirty="0" smtClean="0"/>
              <a:t>urkey</a:t>
            </a:r>
            <a:endParaRPr lang="be-BY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6429388" y="571480"/>
            <a:ext cx="2571768" cy="4800600"/>
          </a:xfrm>
        </p:spPr>
        <p:txBody>
          <a:bodyPr>
            <a:normAutofit/>
          </a:bodyPr>
          <a:lstStyle/>
          <a:p>
            <a:r>
              <a:rPr lang="en-US" sz="1800" b="1" dirty="0" smtClean="0"/>
              <a:t>The Thanksgiving t</a:t>
            </a:r>
            <a:r>
              <a:rPr lang="be-BY" sz="1800" b="1" dirty="0" smtClean="0"/>
              <a:t>urkey</a:t>
            </a:r>
            <a:r>
              <a:rPr lang="be-BY" sz="1800" dirty="0" smtClean="0"/>
              <a:t> being the most common main dish of a</a:t>
            </a:r>
            <a:r>
              <a:rPr lang="en-US" sz="1800" dirty="0" smtClean="0"/>
              <a:t> </a:t>
            </a:r>
            <a:r>
              <a:rPr lang="be-BY" sz="1800" dirty="0" smtClean="0"/>
              <a:t>Thanksgiving dinner, </a:t>
            </a:r>
            <a:endParaRPr lang="en-US" sz="1800" dirty="0" smtClean="0"/>
          </a:p>
          <a:p>
            <a:r>
              <a:rPr lang="be-BY" sz="1800" dirty="0" smtClean="0"/>
              <a:t>Thanksgiving is sometimes colloquially called “Turkey Day.”</a:t>
            </a:r>
          </a:p>
          <a:p>
            <a:endParaRPr lang="be-BY" sz="1800" dirty="0"/>
          </a:p>
        </p:txBody>
      </p:sp>
      <p:pic>
        <p:nvPicPr>
          <p:cNvPr id="5" name="Содержимое 4" descr="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500042"/>
            <a:ext cx="5758130" cy="4478545"/>
          </a:xfrm>
        </p:spPr>
      </p:pic>
    </p:spTree>
  </p:cSld>
  <p:clrMapOvr>
    <a:masterClrMapping/>
  </p:clrMapOvr>
  <p:transition advTm="15000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77</TotalTime>
  <Words>183</Words>
  <Application>Microsoft Office PowerPoint</Application>
  <PresentationFormat>Экран (4:3)</PresentationFormat>
  <Paragraphs>40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Трек</vt:lpstr>
      <vt:lpstr> special celebration foods</vt:lpstr>
      <vt:lpstr>Turkey or goose</vt:lpstr>
      <vt:lpstr>Christmas pudding</vt:lpstr>
      <vt:lpstr>Chocolate log</vt:lpstr>
      <vt:lpstr>Mulled wine</vt:lpstr>
      <vt:lpstr>mince pies</vt:lpstr>
      <vt:lpstr>Cake</vt:lpstr>
      <vt:lpstr>Easter eggs</vt:lpstr>
      <vt:lpstr>The Thanksgiving turkey</vt:lpstr>
      <vt:lpstr>A Pumpkin pie</vt:lpstr>
      <vt:lpstr>Pancakes</vt:lpstr>
      <vt:lpstr> Roasted chestnuts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Лена</dc:creator>
  <cp:lastModifiedBy>Grey Wolf</cp:lastModifiedBy>
  <cp:revision>24</cp:revision>
  <dcterms:created xsi:type="dcterms:W3CDTF">2012-11-20T18:01:10Z</dcterms:created>
  <dcterms:modified xsi:type="dcterms:W3CDTF">2013-05-28T13:41:16Z</dcterms:modified>
</cp:coreProperties>
</file>