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</p:sld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F7EF770-08A7-42E7-8F8D-15F630E2E8CB}" type="datetimeFigureOut">
              <a:rPr lang="ru-RU" smtClean="0"/>
              <a:pPr/>
              <a:t>17.05.2015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406D7A1-E128-4658-884D-9B7941133A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2600342"/>
          </a:xfrm>
        </p:spPr>
        <p:txBody>
          <a:bodyPr>
            <a:normAutofit/>
          </a:bodyPr>
          <a:lstStyle/>
          <a:p>
            <a:r>
              <a:rPr lang="ru-RU" b="1" dirty="0"/>
              <a:t>Суффиксы </a:t>
            </a:r>
            <a:r>
              <a:rPr lang="ru-RU" b="1" i="1" dirty="0"/>
              <a:t>–к- , -</a:t>
            </a:r>
            <a:r>
              <a:rPr lang="ru-RU" b="1" i="1" dirty="0" err="1"/>
              <a:t>ск</a:t>
            </a:r>
            <a:r>
              <a:rPr lang="ru-RU" b="1" i="1" dirty="0"/>
              <a:t>-</a:t>
            </a:r>
            <a:r>
              <a:rPr lang="ru-RU" b="1" dirty="0"/>
              <a:t> в именах прилагательных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4071942"/>
            <a:ext cx="8715436" cy="2786058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dirty="0">
                <a:solidFill>
                  <a:schemeClr val="tx1"/>
                </a:solidFill>
              </a:rPr>
              <a:t>Презентация по русскому языку для слушателей подготовительных курсов, подготовительного отделения и абитуриентов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 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Презентация подготовлена доцентом кандидатом филологических наук Т.В. Авдониной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и старшим преподавателем Е.А. Королёвой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8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3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8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965952"/>
          </a:xfrm>
        </p:spPr>
        <p:txBody>
          <a:bodyPr>
            <a:normAutofit fontScale="90000"/>
          </a:bodyPr>
          <a:lstStyle/>
          <a:p>
            <a:r>
              <a:rPr lang="ru-RU" sz="3100" b="0" dirty="0" smtClean="0">
                <a:solidFill>
                  <a:schemeClr val="tx1"/>
                </a:solidFill>
              </a:rPr>
              <a:t>А у прилагательных с основой производящего слова на </a:t>
            </a:r>
            <a:r>
              <a:rPr lang="ru-RU" sz="3100" b="0" i="1" dirty="0" smtClean="0">
                <a:solidFill>
                  <a:schemeClr val="tx1"/>
                </a:solidFill>
              </a:rPr>
              <a:t>-</a:t>
            </a:r>
            <a:r>
              <a:rPr lang="ru-RU" sz="3100" b="0" i="1" dirty="0" err="1" smtClean="0">
                <a:solidFill>
                  <a:schemeClr val="tx1"/>
                </a:solidFill>
              </a:rPr>
              <a:t>нь</a:t>
            </a:r>
            <a:r>
              <a:rPr lang="ru-RU" sz="3100" b="0" i="1" dirty="0" smtClean="0">
                <a:solidFill>
                  <a:schemeClr val="tx1"/>
                </a:solidFill>
              </a:rPr>
              <a:t>, -</a:t>
            </a:r>
            <a:r>
              <a:rPr lang="ru-RU" sz="3100" b="0" i="1" dirty="0" err="1" smtClean="0">
                <a:solidFill>
                  <a:schemeClr val="tx1"/>
                </a:solidFill>
              </a:rPr>
              <a:t>рь</a:t>
            </a:r>
            <a:r>
              <a:rPr lang="ru-RU" sz="3100" b="0" dirty="0" smtClean="0">
                <a:solidFill>
                  <a:schemeClr val="tx1"/>
                </a:solidFill>
              </a:rPr>
              <a:t>  буква </a:t>
            </a:r>
            <a:r>
              <a:rPr lang="ru-RU" sz="3100" b="0" i="1" dirty="0" err="1" smtClean="0">
                <a:solidFill>
                  <a:schemeClr val="tx1"/>
                </a:solidFill>
              </a:rPr>
              <a:t>ь</a:t>
            </a:r>
            <a:r>
              <a:rPr lang="ru-RU" sz="3100" b="0" dirty="0" smtClean="0">
                <a:solidFill>
                  <a:schemeClr val="tx1"/>
                </a:solidFill>
              </a:rPr>
              <a:t> (мягкий знак) не пишется: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8934"/>
            <a:ext cx="7239000" cy="3526802"/>
          </a:xfrm>
        </p:spPr>
        <p:txBody>
          <a:bodyPr/>
          <a:lstStyle/>
          <a:p>
            <a:pPr marL="514350" indent="-514350" algn="ctr">
              <a:buFont typeface="+mj-lt"/>
              <a:buAutoNum type="arabicPeriod"/>
            </a:pPr>
            <a:r>
              <a:rPr lang="ru-RU" i="1" dirty="0" smtClean="0"/>
              <a:t>секретарь – секретарский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i="1" dirty="0" smtClean="0"/>
              <a:t>пекарь – пекарский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i="1" dirty="0" smtClean="0"/>
              <a:t>Мозырь – </a:t>
            </a:r>
            <a:r>
              <a:rPr lang="ru-RU" i="1" dirty="0" err="1" smtClean="0"/>
              <a:t>мозырский</a:t>
            </a:r>
            <a:endParaRPr lang="ru-RU" i="1" dirty="0" smtClean="0"/>
          </a:p>
          <a:p>
            <a:pPr marL="514350" indent="-514350" algn="ctr">
              <a:buFont typeface="+mj-lt"/>
              <a:buAutoNum type="arabicPeriod"/>
            </a:pPr>
            <a:r>
              <a:rPr lang="ru-RU" i="1" dirty="0" smtClean="0"/>
              <a:t>конь – конский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i="1" dirty="0" smtClean="0"/>
              <a:t>Казань – казанский.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20040"/>
            <a:ext cx="7715304" cy="2608894"/>
          </a:xfrm>
        </p:spPr>
        <p:txBody>
          <a:bodyPr>
            <a:noAutofit/>
          </a:bodyPr>
          <a:lstStyle/>
          <a:p>
            <a:r>
              <a:rPr lang="ru-RU" sz="2800" b="0" dirty="0" smtClean="0">
                <a:solidFill>
                  <a:schemeClr val="tx1"/>
                </a:solidFill>
              </a:rPr>
              <a:t>Однако в прилагательных, образованных от названий месяцев с основой </a:t>
            </a:r>
            <a:r>
              <a:rPr lang="ru-RU" sz="2800" b="0" dirty="0" smtClean="0">
                <a:solidFill>
                  <a:schemeClr val="tx1"/>
                </a:solidFill>
              </a:rPr>
              <a:t/>
            </a:r>
            <a:br>
              <a:rPr lang="ru-RU" sz="2800" b="0" dirty="0" smtClean="0">
                <a:solidFill>
                  <a:schemeClr val="tx1"/>
                </a:solidFill>
              </a:rPr>
            </a:br>
            <a:r>
              <a:rPr lang="ru-RU" sz="2800" b="0" dirty="0" smtClean="0">
                <a:solidFill>
                  <a:schemeClr val="tx1"/>
                </a:solidFill>
              </a:rPr>
              <a:t>на </a:t>
            </a:r>
            <a:r>
              <a:rPr lang="ru-RU" sz="2800" b="0" dirty="0" smtClean="0">
                <a:solidFill>
                  <a:schemeClr val="tx1"/>
                </a:solidFill>
              </a:rPr>
              <a:t>-</a:t>
            </a:r>
            <a:r>
              <a:rPr lang="ru-RU" sz="2800" b="0" i="1" dirty="0" err="1" smtClean="0">
                <a:solidFill>
                  <a:schemeClr val="tx1"/>
                </a:solidFill>
              </a:rPr>
              <a:t>нь</a:t>
            </a:r>
            <a:r>
              <a:rPr lang="ru-RU" sz="2800" b="0" i="1" dirty="0" smtClean="0">
                <a:solidFill>
                  <a:schemeClr val="tx1"/>
                </a:solidFill>
              </a:rPr>
              <a:t>, -</a:t>
            </a:r>
            <a:r>
              <a:rPr lang="ru-RU" sz="2800" b="0" i="1" dirty="0" err="1" smtClean="0">
                <a:solidFill>
                  <a:schemeClr val="tx1"/>
                </a:solidFill>
              </a:rPr>
              <a:t>рь</a:t>
            </a:r>
            <a:r>
              <a:rPr lang="ru-RU" sz="2800" b="0" i="1" dirty="0" smtClean="0">
                <a:solidFill>
                  <a:schemeClr val="tx1"/>
                </a:solidFill>
              </a:rPr>
              <a:t>, -ль</a:t>
            </a:r>
            <a:r>
              <a:rPr lang="ru-RU" sz="2800" b="0" dirty="0" smtClean="0">
                <a:solidFill>
                  <a:schemeClr val="tx1"/>
                </a:solidFill>
              </a:rPr>
              <a:t>, буква </a:t>
            </a:r>
            <a:r>
              <a:rPr lang="ru-RU" sz="2800" b="0" i="1" dirty="0" err="1" smtClean="0">
                <a:solidFill>
                  <a:schemeClr val="tx1"/>
                </a:solidFill>
              </a:rPr>
              <a:t>ь</a:t>
            </a:r>
            <a:r>
              <a:rPr lang="ru-RU" sz="2800" b="0" dirty="0" smtClean="0">
                <a:solidFill>
                  <a:schemeClr val="tx1"/>
                </a:solidFill>
              </a:rPr>
              <a:t> (мягкий знак) сохраняется:</a:t>
            </a:r>
            <a:r>
              <a:rPr lang="ru-RU" sz="2400" b="0" dirty="0" smtClean="0">
                <a:solidFill>
                  <a:schemeClr val="tx1"/>
                </a:solidFill>
              </a:rPr>
              <a:t/>
            </a:r>
            <a:br>
              <a:rPr lang="ru-RU" sz="2400" b="0" dirty="0" smtClean="0">
                <a:solidFill>
                  <a:schemeClr val="tx1"/>
                </a:solidFill>
              </a:rPr>
            </a:br>
            <a:endParaRPr lang="ru-RU" sz="2400" b="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00372"/>
            <a:ext cx="7239000" cy="3455364"/>
          </a:xfrm>
        </p:spPr>
        <p:txBody>
          <a:bodyPr/>
          <a:lstStyle/>
          <a:p>
            <a:pPr algn="ctr"/>
            <a:r>
              <a:rPr lang="ru-RU" sz="3200" i="1" dirty="0" smtClean="0"/>
              <a:t>февраль – февральский</a:t>
            </a:r>
          </a:p>
          <a:p>
            <a:pPr algn="ctr"/>
            <a:r>
              <a:rPr lang="ru-RU" sz="3200" i="1" dirty="0" smtClean="0"/>
              <a:t>июнь – июньский</a:t>
            </a:r>
          </a:p>
          <a:p>
            <a:pPr algn="ctr"/>
            <a:r>
              <a:rPr lang="ru-RU" sz="3200" i="1" dirty="0" smtClean="0"/>
              <a:t>октябрь – октябрьский.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7239000" cy="4669810"/>
          </a:xfrm>
        </p:spPr>
        <p:txBody>
          <a:bodyPr/>
          <a:lstStyle/>
          <a:p>
            <a:pPr algn="ctr">
              <a:buNone/>
            </a:pPr>
            <a:r>
              <a:rPr lang="ru-RU" sz="4400" i="1" dirty="0" smtClean="0"/>
              <a:t> </a:t>
            </a:r>
          </a:p>
          <a:p>
            <a:pPr algn="ctr">
              <a:buNone/>
            </a:pPr>
            <a:r>
              <a:rPr lang="ru-RU" sz="4400" i="1" dirty="0" smtClean="0"/>
              <a:t>Исключение:</a:t>
            </a:r>
          </a:p>
          <a:p>
            <a:pPr algn="ctr">
              <a:buNone/>
            </a:pPr>
            <a:r>
              <a:rPr lang="ru-RU" sz="4400" i="1" dirty="0" smtClean="0"/>
              <a:t>январский.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24322"/>
          </a:xfrm>
        </p:spPr>
        <p:txBody>
          <a:bodyPr/>
          <a:lstStyle/>
          <a:p>
            <a:pPr algn="ctr">
              <a:buNone/>
            </a:pPr>
            <a:r>
              <a:rPr lang="ru-RU" sz="4800" i="1" dirty="0" smtClean="0"/>
              <a:t>Запомните выражение</a:t>
            </a:r>
          </a:p>
          <a:p>
            <a:pPr algn="ctr">
              <a:buNone/>
            </a:pPr>
            <a:r>
              <a:rPr lang="ru-RU" sz="4800" i="1" dirty="0" smtClean="0"/>
              <a:t>день-деньской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0013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Тест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 Укажите прилагательные, в которых пишется суффикс -</a:t>
            </a:r>
            <a:r>
              <a:rPr lang="ru-RU" i="1" dirty="0" err="1" smtClean="0"/>
              <a:t>ск</a:t>
            </a:r>
            <a:r>
              <a:rPr lang="ru-RU" i="1" dirty="0" smtClean="0"/>
              <a:t>-: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 </a:t>
            </a:r>
            <a:r>
              <a:rPr lang="ru-RU" dirty="0" err="1" smtClean="0"/>
              <a:t>скольз_ий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2) </a:t>
            </a:r>
            <a:r>
              <a:rPr lang="ru-RU" dirty="0" err="1" smtClean="0"/>
              <a:t>голланд_ий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3) </a:t>
            </a:r>
            <a:r>
              <a:rPr lang="ru-RU" dirty="0" err="1" smtClean="0"/>
              <a:t>древнебелорус_ий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4) </a:t>
            </a:r>
            <a:r>
              <a:rPr lang="ru-RU" dirty="0" err="1" smtClean="0"/>
              <a:t>босяц_ий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5) </a:t>
            </a:r>
            <a:r>
              <a:rPr lang="ru-RU" dirty="0" err="1" smtClean="0"/>
              <a:t>полес_ий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643050"/>
          </a:xfrm>
        </p:spPr>
        <p:txBody>
          <a:bodyPr>
            <a:normAutofit/>
          </a:bodyPr>
          <a:lstStyle/>
          <a:p>
            <a:r>
              <a:rPr lang="ru-RU" sz="2700" dirty="0" smtClean="0">
                <a:solidFill>
                  <a:schemeClr val="tx1"/>
                </a:solidFill>
              </a:rPr>
              <a:t>2. Укажите прилагательные, в которых пишется буква </a:t>
            </a:r>
            <a:r>
              <a:rPr lang="ru-RU" sz="2700" i="1" dirty="0" err="1" smtClean="0">
                <a:solidFill>
                  <a:schemeClr val="tx1"/>
                </a:solidFill>
              </a:rPr>
              <a:t>ь</a:t>
            </a:r>
            <a:r>
              <a:rPr lang="ru-RU" sz="2700" i="1" dirty="0" smtClean="0">
                <a:solidFill>
                  <a:schemeClr val="tx1"/>
                </a:solidFill>
              </a:rPr>
              <a:t> </a:t>
            </a:r>
            <a:r>
              <a:rPr lang="ru-RU" sz="2700" dirty="0" smtClean="0">
                <a:solidFill>
                  <a:schemeClr val="tx1"/>
                </a:solidFill>
              </a:rPr>
              <a:t>(мягкий знак):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2143116"/>
            <a:ext cx="8503920" cy="3955932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1) </a:t>
            </a:r>
            <a:r>
              <a:rPr lang="ru-RU" sz="3600" dirty="0" err="1" smtClean="0"/>
              <a:t>рыцар_ский</a:t>
            </a:r>
            <a:r>
              <a:rPr lang="ru-RU" sz="3600" dirty="0" smtClean="0"/>
              <a:t>;</a:t>
            </a:r>
          </a:p>
          <a:p>
            <a:pPr>
              <a:buNone/>
            </a:pPr>
            <a:r>
              <a:rPr lang="ru-RU" sz="3600" dirty="0" smtClean="0"/>
              <a:t>2) </a:t>
            </a:r>
            <a:r>
              <a:rPr lang="ru-RU" sz="3600" dirty="0" err="1" smtClean="0"/>
              <a:t>непал_ский</a:t>
            </a:r>
            <a:r>
              <a:rPr lang="ru-RU" sz="3600" dirty="0" smtClean="0"/>
              <a:t>;</a:t>
            </a:r>
          </a:p>
          <a:p>
            <a:pPr>
              <a:buNone/>
            </a:pPr>
            <a:r>
              <a:rPr lang="ru-RU" sz="3600" dirty="0" smtClean="0"/>
              <a:t>3) </a:t>
            </a:r>
            <a:r>
              <a:rPr lang="ru-RU" sz="3600" dirty="0" err="1" smtClean="0"/>
              <a:t>декабр_ский</a:t>
            </a:r>
            <a:r>
              <a:rPr lang="ru-RU" sz="3600" dirty="0" smtClean="0"/>
              <a:t>;</a:t>
            </a:r>
          </a:p>
          <a:p>
            <a:pPr>
              <a:buNone/>
            </a:pPr>
            <a:r>
              <a:rPr lang="ru-RU" sz="3600" dirty="0" smtClean="0"/>
              <a:t>4) </a:t>
            </a:r>
            <a:r>
              <a:rPr lang="ru-RU" sz="3600" dirty="0" err="1" smtClean="0"/>
              <a:t>пекар_ский</a:t>
            </a:r>
            <a:r>
              <a:rPr lang="ru-RU" sz="3600" dirty="0" smtClean="0"/>
              <a:t>;</a:t>
            </a:r>
          </a:p>
          <a:p>
            <a:pPr>
              <a:buNone/>
            </a:pPr>
            <a:r>
              <a:rPr lang="ru-RU" sz="3600" dirty="0" smtClean="0"/>
              <a:t>5) </a:t>
            </a:r>
            <a:r>
              <a:rPr lang="ru-RU" sz="3600" dirty="0" err="1" smtClean="0"/>
              <a:t>кубан_ский</a:t>
            </a:r>
            <a:r>
              <a:rPr lang="ru-RU" sz="3600" dirty="0" smtClean="0"/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71574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chemeClr val="tx1"/>
                </a:solidFill>
              </a:rPr>
              <a:t>3. Укажите прилагательные, в которых пишется две буквы </a:t>
            </a:r>
            <a:r>
              <a:rPr lang="ru-RU" sz="3100" i="1" dirty="0" smtClean="0">
                <a:solidFill>
                  <a:schemeClr val="tx1"/>
                </a:solidFill>
              </a:rPr>
              <a:t>с: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sz="3200" dirty="0" smtClean="0"/>
              <a:t>) </a:t>
            </a:r>
            <a:r>
              <a:rPr lang="ru-RU" sz="3200" dirty="0" err="1" smtClean="0"/>
              <a:t>тунгу_кий</a:t>
            </a:r>
            <a:r>
              <a:rPr lang="ru-RU" sz="3200" dirty="0" smtClean="0"/>
              <a:t>;</a:t>
            </a:r>
          </a:p>
          <a:p>
            <a:pPr>
              <a:buNone/>
            </a:pPr>
            <a:r>
              <a:rPr lang="ru-RU" sz="3200" dirty="0" smtClean="0"/>
              <a:t>2) </a:t>
            </a:r>
            <a:r>
              <a:rPr lang="ru-RU" sz="3200" dirty="0" err="1" smtClean="0"/>
              <a:t>пло_кий</a:t>
            </a:r>
            <a:r>
              <a:rPr lang="ru-RU" sz="3200" dirty="0" smtClean="0"/>
              <a:t>;</a:t>
            </a:r>
          </a:p>
          <a:p>
            <a:pPr>
              <a:buNone/>
            </a:pPr>
            <a:r>
              <a:rPr lang="ru-RU" sz="3200" dirty="0" smtClean="0"/>
              <a:t>3) </a:t>
            </a:r>
            <a:r>
              <a:rPr lang="ru-RU" sz="3200" dirty="0" err="1" smtClean="0"/>
              <a:t>ве_кий</a:t>
            </a:r>
            <a:r>
              <a:rPr lang="ru-RU" sz="3200" dirty="0" smtClean="0"/>
              <a:t>;</a:t>
            </a:r>
          </a:p>
          <a:p>
            <a:pPr>
              <a:buNone/>
            </a:pPr>
            <a:r>
              <a:rPr lang="ru-RU" sz="3200" dirty="0" smtClean="0"/>
              <a:t>4) </a:t>
            </a:r>
            <a:r>
              <a:rPr lang="ru-RU" sz="3200" dirty="0" err="1" smtClean="0"/>
              <a:t>чау_кий</a:t>
            </a:r>
            <a:r>
              <a:rPr lang="ru-RU" sz="3200" dirty="0" smtClean="0"/>
              <a:t>;</a:t>
            </a:r>
          </a:p>
          <a:p>
            <a:pPr>
              <a:buNone/>
            </a:pPr>
            <a:r>
              <a:rPr lang="ru-RU" sz="3200" dirty="0" smtClean="0"/>
              <a:t>5) </a:t>
            </a:r>
            <a:r>
              <a:rPr lang="ru-RU" sz="3200" dirty="0" err="1" smtClean="0"/>
              <a:t>эскимо_кий</a:t>
            </a:r>
            <a:r>
              <a:rPr lang="ru-RU" sz="32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00136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tx1"/>
                </a:solidFill>
              </a:rPr>
              <a:t>4. Укажите прилагательные, в написании которых допущены ошибки: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2214554"/>
            <a:ext cx="8503920" cy="38844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1) </a:t>
            </a:r>
            <a:r>
              <a:rPr lang="ru-RU" sz="3200" dirty="0" err="1" smtClean="0"/>
              <a:t>дикарьский</a:t>
            </a:r>
            <a:r>
              <a:rPr lang="ru-RU" sz="3200" dirty="0" smtClean="0"/>
              <a:t>;</a:t>
            </a:r>
          </a:p>
          <a:p>
            <a:pPr>
              <a:buNone/>
            </a:pPr>
            <a:r>
              <a:rPr lang="ru-RU" sz="3200" dirty="0" smtClean="0"/>
              <a:t>2) </a:t>
            </a:r>
            <a:r>
              <a:rPr lang="ru-RU" sz="3200" dirty="0" err="1" smtClean="0"/>
              <a:t>ноябрский</a:t>
            </a:r>
            <a:r>
              <a:rPr lang="ru-RU" sz="3200" dirty="0" smtClean="0"/>
              <a:t>;</a:t>
            </a:r>
          </a:p>
          <a:p>
            <a:pPr>
              <a:buNone/>
            </a:pPr>
            <a:r>
              <a:rPr lang="ru-RU" sz="3200" dirty="0" smtClean="0"/>
              <a:t>3) </a:t>
            </a:r>
            <a:r>
              <a:rPr lang="ru-RU" sz="3200" dirty="0" err="1" smtClean="0"/>
              <a:t>рязаньский</a:t>
            </a:r>
            <a:r>
              <a:rPr lang="ru-RU" sz="3200" dirty="0" smtClean="0"/>
              <a:t>;</a:t>
            </a:r>
          </a:p>
          <a:p>
            <a:pPr>
              <a:buNone/>
            </a:pPr>
            <a:r>
              <a:rPr lang="ru-RU" sz="3200" dirty="0" smtClean="0"/>
              <a:t>4) генеральский;</a:t>
            </a:r>
          </a:p>
          <a:p>
            <a:pPr>
              <a:buNone/>
            </a:pPr>
            <a:r>
              <a:rPr lang="ru-RU" sz="3200" dirty="0" smtClean="0"/>
              <a:t>5) предательский.</a:t>
            </a:r>
          </a:p>
          <a:p>
            <a:endParaRPr lang="ru-RU" sz="32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71574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chemeClr val="tx1"/>
                </a:solidFill>
              </a:rPr>
              <a:t>5. Укажите прилагательные, в написании которых нет ошибок: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2285992"/>
            <a:ext cx="8503920" cy="381305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1) почтамтский;</a:t>
            </a:r>
          </a:p>
          <a:p>
            <a:pPr>
              <a:buNone/>
            </a:pPr>
            <a:r>
              <a:rPr lang="ru-RU" dirty="0" smtClean="0"/>
              <a:t>2) </a:t>
            </a:r>
            <a:r>
              <a:rPr lang="ru-RU" dirty="0" err="1" smtClean="0"/>
              <a:t>журналисский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3) </a:t>
            </a:r>
            <a:r>
              <a:rPr lang="ru-RU" dirty="0" err="1" smtClean="0"/>
              <a:t>горнякский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4) </a:t>
            </a:r>
            <a:r>
              <a:rPr lang="ru-RU" dirty="0" err="1" smtClean="0"/>
              <a:t>половетский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5) </a:t>
            </a:r>
            <a:r>
              <a:rPr lang="ru-RU" dirty="0" err="1" smtClean="0"/>
              <a:t>житковичский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2071678"/>
            <a:ext cx="8503920" cy="4027370"/>
          </a:xfrm>
        </p:spPr>
        <p:txBody>
          <a:bodyPr/>
          <a:lstStyle/>
          <a:p>
            <a:pPr>
              <a:buNone/>
            </a:pPr>
            <a:r>
              <a:rPr lang="ru-RU" sz="3200" i="1" dirty="0" smtClean="0"/>
              <a:t>Ответы:</a:t>
            </a:r>
          </a:p>
          <a:p>
            <a:pPr>
              <a:buNone/>
            </a:pPr>
            <a:r>
              <a:rPr lang="ru-RU" sz="3200" i="1" dirty="0" smtClean="0"/>
              <a:t>1 – 2, 3, 5</a:t>
            </a:r>
          </a:p>
          <a:p>
            <a:pPr>
              <a:buNone/>
            </a:pPr>
            <a:r>
              <a:rPr lang="ru-RU" sz="3200" i="1" dirty="0" smtClean="0"/>
              <a:t>2 – 2, 4</a:t>
            </a:r>
          </a:p>
          <a:p>
            <a:pPr>
              <a:buNone/>
            </a:pPr>
            <a:r>
              <a:rPr lang="ru-RU" sz="3200" i="1" dirty="0" smtClean="0"/>
              <a:t>3 – 1, 4, 5</a:t>
            </a:r>
          </a:p>
          <a:p>
            <a:pPr>
              <a:buNone/>
            </a:pPr>
            <a:r>
              <a:rPr lang="ru-RU" sz="3200" i="1" dirty="0" smtClean="0"/>
              <a:t>4 – 1, 2, 3</a:t>
            </a:r>
          </a:p>
          <a:p>
            <a:pPr>
              <a:buNone/>
            </a:pPr>
            <a:r>
              <a:rPr lang="ru-RU" sz="3200" i="1" dirty="0" smtClean="0"/>
              <a:t>5 – 1, 5.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857232"/>
            <a:ext cx="8229600" cy="28576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249424"/>
            <a:ext cx="8501122" cy="432511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  <a:endParaRPr lang="ru-RU" sz="4000" dirty="0" smtClean="0"/>
          </a:p>
          <a:p>
            <a:pPr>
              <a:buNone/>
            </a:pPr>
            <a:r>
              <a:rPr lang="ru-RU" sz="4000" i="1" dirty="0" smtClean="0"/>
              <a:t>Вы хотите правильно написать суффикс прилагательного? Тогда для начала определите его разряд!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>
                                      <p:cBhvr>
                                        <p:cTn id="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Благодарим за внимание!</a:t>
            </a:r>
          </a:p>
          <a:p>
            <a:pPr>
              <a:buNone/>
            </a:pPr>
            <a:r>
              <a:rPr lang="ru-RU" dirty="0" smtClean="0"/>
              <a:t>Желаем успехов!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Правописание Н и НН в именах прилагательных смотрите на нашем сайте!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9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6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5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53536"/>
            <a:ext cx="8472518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effectLst/>
              </a:rPr>
              <a:t>В качественных прилагательных (можно образовать краткие формы!) пишется суффикс -</a:t>
            </a:r>
            <a:r>
              <a:rPr lang="ru-RU" sz="2800" i="1" dirty="0" smtClean="0">
                <a:solidFill>
                  <a:schemeClr val="tx1"/>
                </a:solidFill>
                <a:effectLst/>
              </a:rPr>
              <a:t>к-:</a:t>
            </a:r>
            <a:endParaRPr lang="ru-RU" sz="28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Clr>
                <a:schemeClr val="tx1"/>
              </a:buClr>
              <a:buFont typeface="+mj-lt"/>
              <a:buAutoNum type="arabicPeriod"/>
            </a:pPr>
            <a:r>
              <a:rPr lang="ru-RU" dirty="0" smtClean="0"/>
              <a:t>вязкий (вязок)</a:t>
            </a:r>
          </a:p>
          <a:p>
            <a:pPr marL="514350" indent="-514350">
              <a:buClr>
                <a:schemeClr val="tx1"/>
              </a:buClr>
              <a:buFont typeface="+mj-lt"/>
              <a:buAutoNum type="arabicPeriod"/>
            </a:pPr>
            <a:r>
              <a:rPr lang="ru-RU" dirty="0" smtClean="0"/>
              <a:t>низкий (низок)</a:t>
            </a:r>
          </a:p>
          <a:p>
            <a:pPr marL="514350" indent="-514350">
              <a:buClr>
                <a:schemeClr val="tx1"/>
              </a:buClr>
              <a:buFont typeface="+mj-lt"/>
              <a:buAutoNum type="arabicPeriod"/>
            </a:pPr>
            <a:r>
              <a:rPr lang="ru-RU" dirty="0" smtClean="0"/>
              <a:t>веский (весок)</a:t>
            </a:r>
          </a:p>
          <a:p>
            <a:pPr marL="514350" indent="-514350">
              <a:buClr>
                <a:schemeClr val="tx1"/>
              </a:buClr>
              <a:buFont typeface="+mj-lt"/>
              <a:buAutoNum type="arabicPeriod"/>
            </a:pPr>
            <a:r>
              <a:rPr lang="ru-RU" dirty="0" smtClean="0"/>
              <a:t>резкий (резок)</a:t>
            </a:r>
          </a:p>
          <a:p>
            <a:pPr marL="514350" indent="-514350">
              <a:buClr>
                <a:schemeClr val="tx1"/>
              </a:buClr>
              <a:buFont typeface="+mj-lt"/>
              <a:buAutoNum type="arabicPeriod"/>
            </a:pPr>
            <a:r>
              <a:rPr lang="ru-RU" dirty="0" smtClean="0"/>
              <a:t>узкий (узок)</a:t>
            </a:r>
          </a:p>
          <a:p>
            <a:pPr marL="514350" indent="-514350">
              <a:buClr>
                <a:schemeClr val="tx1"/>
              </a:buClr>
              <a:buFont typeface="+mj-lt"/>
              <a:buAutoNum type="arabicPeriod"/>
            </a:pPr>
            <a:r>
              <a:rPr lang="ru-RU" dirty="0" smtClean="0"/>
              <a:t>близкий (близок)</a:t>
            </a:r>
          </a:p>
          <a:p>
            <a:pPr marL="514350" indent="-514350">
              <a:buClr>
                <a:schemeClr val="tx1"/>
              </a:buClr>
              <a:buFont typeface="+mj-lt"/>
              <a:buAutoNum type="arabicPeriod"/>
            </a:pPr>
            <a:r>
              <a:rPr lang="ru-RU" dirty="0" smtClean="0"/>
              <a:t>дерзкий (дерзок)</a:t>
            </a:r>
          </a:p>
          <a:p>
            <a:pPr marL="514350" indent="-514350">
              <a:buClr>
                <a:schemeClr val="tx1"/>
              </a:buClr>
              <a:buFont typeface="+mj-lt"/>
              <a:buAutoNum type="arabicPeriod"/>
            </a:pPr>
            <a:r>
              <a:rPr lang="ru-RU" dirty="0" smtClean="0"/>
              <a:t>скользкий (скользок)</a:t>
            </a:r>
          </a:p>
          <a:p>
            <a:pPr marL="514350" indent="-514350">
              <a:buClr>
                <a:schemeClr val="tx1"/>
              </a:buClr>
              <a:buFont typeface="+mj-lt"/>
              <a:buAutoNum type="arabicPeriod"/>
            </a:pPr>
            <a:r>
              <a:rPr lang="ru-RU" dirty="0" smtClean="0"/>
              <a:t>тряский (</a:t>
            </a:r>
            <a:r>
              <a:rPr lang="ru-RU" dirty="0" err="1" smtClean="0"/>
              <a:t>тряскá</a:t>
            </a:r>
            <a:r>
              <a:rPr lang="ru-RU" dirty="0" smtClean="0"/>
              <a:t>)</a:t>
            </a:r>
          </a:p>
          <a:p>
            <a:pPr marL="514350" indent="-514350">
              <a:buClr>
                <a:schemeClr val="tx1"/>
              </a:buClr>
              <a:buFont typeface="+mj-lt"/>
              <a:buAutoNum type="arabicPeriod"/>
            </a:pPr>
            <a:r>
              <a:rPr lang="ru-RU" dirty="0" smtClean="0"/>
              <a:t>плоский (</a:t>
            </a:r>
            <a:r>
              <a:rPr lang="ru-RU" dirty="0" err="1" smtClean="0"/>
              <a:t>плоскá</a:t>
            </a:r>
            <a:r>
              <a:rPr lang="ru-RU" dirty="0" smtClean="0"/>
              <a:t>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60369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214553"/>
            <a:ext cx="8472518" cy="3957963"/>
          </a:xfrm>
        </p:spPr>
        <p:txBody>
          <a:bodyPr/>
          <a:lstStyle/>
          <a:p>
            <a:pPr>
              <a:buNone/>
            </a:pPr>
            <a:r>
              <a:rPr lang="ru-RU" sz="4000" i="1" dirty="0" smtClean="0"/>
              <a:t>В относительных прилагательных (нельзя образовать краткие формы) пишется и суффикс -к- </a:t>
            </a:r>
            <a:r>
              <a:rPr lang="ru-RU" sz="4000" i="1" dirty="0" smtClean="0"/>
              <a:t>     и </a:t>
            </a:r>
            <a:r>
              <a:rPr lang="ru-RU" sz="4000" i="1" dirty="0" smtClean="0"/>
              <a:t>суффикс -</a:t>
            </a:r>
            <a:r>
              <a:rPr lang="ru-RU" sz="4000" i="1" dirty="0" err="1" smtClean="0"/>
              <a:t>ск</a:t>
            </a:r>
            <a:r>
              <a:rPr lang="ru-RU" sz="4000" i="1" dirty="0" smtClean="0"/>
              <a:t>-.</a:t>
            </a:r>
          </a:p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00372"/>
            <a:ext cx="8229600" cy="3500462"/>
          </a:xfrm>
        </p:spPr>
        <p:txBody>
          <a:bodyPr/>
          <a:lstStyle/>
          <a:p>
            <a:pPr algn="ctr"/>
            <a:r>
              <a:rPr lang="ru-RU" sz="3200" i="1" dirty="0" smtClean="0"/>
              <a:t>рыбак – рыбацкий</a:t>
            </a:r>
          </a:p>
          <a:p>
            <a:pPr algn="ctr"/>
            <a:r>
              <a:rPr lang="ru-RU" sz="3200" i="1" dirty="0" smtClean="0"/>
              <a:t>Речица – </a:t>
            </a:r>
            <a:r>
              <a:rPr lang="ru-RU" sz="3200" i="1" dirty="0" err="1" smtClean="0"/>
              <a:t>речицкий</a:t>
            </a:r>
            <a:endParaRPr lang="ru-RU" sz="3200" i="1" dirty="0" smtClean="0"/>
          </a:p>
          <a:p>
            <a:pPr algn="ctr"/>
            <a:r>
              <a:rPr lang="ru-RU" sz="3200" i="1" dirty="0" smtClean="0"/>
              <a:t>казак – казацкий</a:t>
            </a:r>
          </a:p>
          <a:p>
            <a:pPr algn="ctr"/>
            <a:r>
              <a:rPr lang="ru-RU" sz="3200" i="1" dirty="0" smtClean="0"/>
              <a:t>ткач – ткацкий.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53536"/>
            <a:ext cx="8715436" cy="2889712"/>
          </a:xfrm>
        </p:spPr>
        <p:txBody>
          <a:bodyPr>
            <a:noAutofit/>
          </a:bodyPr>
          <a:lstStyle/>
          <a:p>
            <a:r>
              <a:rPr lang="ru-RU" sz="3200" b="0" dirty="0" smtClean="0">
                <a:solidFill>
                  <a:schemeClr val="tx1"/>
                </a:solidFill>
                <a:effectLst/>
              </a:rPr>
              <a:t>Если основа производящего слова (чаще всего существительного) оканчивается на </a:t>
            </a:r>
            <a:r>
              <a:rPr lang="ru-RU" sz="3200" b="0" i="1" dirty="0" smtClean="0">
                <a:solidFill>
                  <a:schemeClr val="tx1"/>
                </a:solidFill>
                <a:effectLst/>
              </a:rPr>
              <a:t>к, </a:t>
            </a:r>
            <a:r>
              <a:rPr lang="ru-RU" sz="3200" b="0" i="1" dirty="0" err="1" smtClean="0">
                <a:solidFill>
                  <a:schemeClr val="tx1"/>
                </a:solidFill>
                <a:effectLst/>
              </a:rPr>
              <a:t>ц</a:t>
            </a:r>
            <a:r>
              <a:rPr lang="ru-RU" sz="3200" b="0" i="1" dirty="0" smtClean="0">
                <a:solidFill>
                  <a:schemeClr val="tx1"/>
                </a:solidFill>
                <a:effectLst/>
              </a:rPr>
              <a:t>, ч,</a:t>
            </a:r>
            <a:r>
              <a:rPr lang="ru-RU" sz="3200" b="0" dirty="0" smtClean="0">
                <a:solidFill>
                  <a:schemeClr val="tx1"/>
                </a:solidFill>
                <a:effectLst/>
              </a:rPr>
              <a:t> то в прилагательном пишется суффикс </a:t>
            </a:r>
            <a:r>
              <a:rPr lang="ru-RU" sz="3200" b="0" i="1" dirty="0" smtClean="0">
                <a:solidFill>
                  <a:schemeClr val="tx1"/>
                </a:solidFill>
                <a:effectLst/>
              </a:rPr>
              <a:t>-к-: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481328"/>
            <a:ext cx="8358246" cy="4525963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Причём согласные </a:t>
            </a:r>
            <a:r>
              <a:rPr lang="ru-RU" sz="3600" i="1" dirty="0" smtClean="0"/>
              <a:t>к, ч</a:t>
            </a:r>
            <a:r>
              <a:rPr lang="ru-RU" sz="3600" dirty="0" smtClean="0"/>
              <a:t> чередуются с </a:t>
            </a:r>
            <a:r>
              <a:rPr lang="ru-RU" sz="3600" i="1" dirty="0" smtClean="0"/>
              <a:t>ц:</a:t>
            </a:r>
          </a:p>
          <a:p>
            <a:pPr>
              <a:buNone/>
            </a:pPr>
            <a:endParaRPr lang="ru-RU" sz="3600" dirty="0" smtClean="0"/>
          </a:p>
          <a:p>
            <a:pPr algn="ctr">
              <a:buNone/>
            </a:pPr>
            <a:r>
              <a:rPr lang="ru-RU" sz="3600" i="1" dirty="0" smtClean="0"/>
              <a:t>бедняк –  бедняцкий (к//</a:t>
            </a:r>
            <a:r>
              <a:rPr lang="ru-RU" sz="3600" i="1" dirty="0" err="1" smtClean="0"/>
              <a:t>ц</a:t>
            </a:r>
            <a:r>
              <a:rPr lang="ru-RU" sz="3600" i="1" dirty="0" smtClean="0"/>
              <a:t>)</a:t>
            </a:r>
          </a:p>
          <a:p>
            <a:pPr algn="ctr">
              <a:buNone/>
            </a:pPr>
            <a:r>
              <a:rPr lang="ru-RU" sz="3600" i="1" dirty="0" smtClean="0"/>
              <a:t>холостяк – холостяцкий (к//</a:t>
            </a:r>
            <a:r>
              <a:rPr lang="ru-RU" sz="3600" i="1" dirty="0" err="1" smtClean="0"/>
              <a:t>ц</a:t>
            </a:r>
            <a:r>
              <a:rPr lang="ru-RU" sz="3600" i="1" dirty="0" smtClean="0"/>
              <a:t>)</a:t>
            </a:r>
          </a:p>
          <a:p>
            <a:pPr algn="ctr">
              <a:buNone/>
            </a:pPr>
            <a:r>
              <a:rPr lang="ru-RU" sz="3600" i="1" dirty="0" smtClean="0"/>
              <a:t>Замоскворечье – замоскворецкий (ч//</a:t>
            </a:r>
            <a:r>
              <a:rPr lang="ru-RU" sz="3600" i="1" dirty="0" err="1" smtClean="0"/>
              <a:t>ц</a:t>
            </a:r>
            <a:r>
              <a:rPr lang="ru-RU" sz="3600" i="1" dirty="0" smtClean="0"/>
              <a:t>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3714776"/>
          </a:xfrm>
        </p:spPr>
        <p:txBody>
          <a:bodyPr/>
          <a:lstStyle/>
          <a:p>
            <a:pPr algn="ctr">
              <a:buFont typeface="Wingdings" pitchFamily="2" charset="2"/>
              <a:buChar char="§"/>
            </a:pPr>
            <a:r>
              <a:rPr lang="ru-RU" i="1" dirty="0" smtClean="0"/>
              <a:t>узбек – узбекский</a:t>
            </a:r>
          </a:p>
          <a:p>
            <a:pPr algn="ctr">
              <a:buFont typeface="Wingdings" pitchFamily="2" charset="2"/>
              <a:buChar char="§"/>
            </a:pPr>
            <a:r>
              <a:rPr lang="ru-RU" i="1" dirty="0" smtClean="0"/>
              <a:t>таджик – таджикский</a:t>
            </a:r>
          </a:p>
          <a:p>
            <a:pPr algn="ctr">
              <a:buFont typeface="Wingdings" pitchFamily="2" charset="2"/>
              <a:buChar char="§"/>
            </a:pPr>
            <a:r>
              <a:rPr lang="ru-RU" i="1" dirty="0" smtClean="0"/>
              <a:t>ацтек – ацтекский</a:t>
            </a:r>
          </a:p>
          <a:p>
            <a:pPr algn="ctr">
              <a:buFont typeface="Wingdings" pitchFamily="2" charset="2"/>
              <a:buChar char="§"/>
            </a:pPr>
            <a:r>
              <a:rPr lang="ru-RU" i="1" dirty="0" smtClean="0"/>
              <a:t>Хойники – </a:t>
            </a:r>
            <a:r>
              <a:rPr lang="ru-RU" i="1" dirty="0" err="1" smtClean="0"/>
              <a:t>хойникский</a:t>
            </a:r>
            <a:endParaRPr lang="ru-RU" i="1" dirty="0" smtClean="0"/>
          </a:p>
          <a:p>
            <a:pPr algn="ctr">
              <a:buFont typeface="Wingdings" pitchFamily="2" charset="2"/>
              <a:buChar char="§"/>
            </a:pPr>
            <a:r>
              <a:rPr lang="ru-RU" i="1" dirty="0" smtClean="0"/>
              <a:t>Калинковичи – </a:t>
            </a:r>
            <a:r>
              <a:rPr lang="ru-RU" i="1" dirty="0" err="1" smtClean="0"/>
              <a:t>калинковичский</a:t>
            </a:r>
            <a:endParaRPr lang="ru-RU" i="1" dirty="0" smtClean="0"/>
          </a:p>
          <a:p>
            <a:pPr algn="ctr">
              <a:buFont typeface="Wingdings" pitchFamily="2" charset="2"/>
              <a:buChar char="§"/>
            </a:pPr>
            <a:r>
              <a:rPr lang="ru-RU" i="1" dirty="0" smtClean="0"/>
              <a:t>Пуховичи – </a:t>
            </a:r>
            <a:r>
              <a:rPr lang="ru-RU" i="1" dirty="0" err="1" smtClean="0"/>
              <a:t>пуховичский</a:t>
            </a:r>
            <a:r>
              <a:rPr lang="ru-RU" i="1" dirty="0" smtClean="0"/>
              <a:t>.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74638"/>
            <a:ext cx="8715436" cy="2582858"/>
          </a:xfrm>
        </p:spPr>
        <p:txBody>
          <a:bodyPr>
            <a:normAutofit fontScale="90000"/>
          </a:bodyPr>
          <a:lstStyle/>
          <a:p>
            <a:r>
              <a:rPr lang="ru-RU" sz="3600" b="0" dirty="0" smtClean="0">
                <a:solidFill>
                  <a:schemeClr val="tx1"/>
                </a:solidFill>
                <a:effectLst/>
              </a:rPr>
              <a:t>Однако в некоторых прилагательных (чаще всего географических названиях) чередования к//</a:t>
            </a:r>
            <a:r>
              <a:rPr lang="ru-RU" sz="3600" b="0" dirty="0" err="1" smtClean="0">
                <a:solidFill>
                  <a:schemeClr val="tx1"/>
                </a:solidFill>
                <a:effectLst/>
              </a:rPr>
              <a:t>ц</a:t>
            </a:r>
            <a:r>
              <a:rPr lang="ru-RU" sz="3600" b="0" dirty="0" smtClean="0">
                <a:solidFill>
                  <a:schemeClr val="tx1"/>
                </a:solidFill>
                <a:effectLst/>
              </a:rPr>
              <a:t>, ч//</a:t>
            </a:r>
            <a:r>
              <a:rPr lang="ru-RU" sz="3600" b="0" dirty="0" err="1" smtClean="0">
                <a:solidFill>
                  <a:schemeClr val="tx1"/>
                </a:solidFill>
                <a:effectLst/>
              </a:rPr>
              <a:t>ц</a:t>
            </a:r>
            <a:r>
              <a:rPr lang="ru-RU" sz="3600" b="0" dirty="0" smtClean="0">
                <a:solidFill>
                  <a:schemeClr val="tx1"/>
                </a:solidFill>
                <a:effectLst/>
              </a:rPr>
              <a:t> не происходит: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effectLst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mph" presetSubtype="0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75"/>
                            </p:stCondLst>
                            <p:childTnLst>
                              <p:par>
                                <p:cTn id="12" presetID="15" presetClass="emph" presetSubtype="0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15" presetClass="emph" presetSubtype="0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75"/>
                            </p:stCondLst>
                            <p:childTnLst>
                              <p:par>
                                <p:cTn id="18" presetID="15" presetClass="emph" presetSubtype="0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25"/>
                            </p:stCondLst>
                            <p:childTnLst>
                              <p:par>
                                <p:cTn id="21" presetID="15" presetClass="emph" presetSubtype="0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75"/>
                            </p:stCondLst>
                            <p:childTnLst>
                              <p:par>
                                <p:cTn id="24" presetID="15" presetClass="emph" presetSubtype="0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292671"/>
          </a:xfrm>
        </p:spPr>
        <p:txBody>
          <a:bodyPr/>
          <a:lstStyle/>
          <a:p>
            <a:pPr algn="ctr"/>
            <a:r>
              <a:rPr lang="ru-RU" i="1" dirty="0" smtClean="0"/>
              <a:t>швед – шведский</a:t>
            </a:r>
          </a:p>
          <a:p>
            <a:pPr algn="ctr"/>
            <a:r>
              <a:rPr lang="ru-RU" i="1" dirty="0" smtClean="0"/>
              <a:t>белорус – белорусский</a:t>
            </a:r>
          </a:p>
          <a:p>
            <a:pPr algn="ctr"/>
            <a:r>
              <a:rPr lang="ru-RU" i="1" dirty="0" smtClean="0"/>
              <a:t>кадет – кадетский</a:t>
            </a:r>
          </a:p>
          <a:p>
            <a:pPr algn="ctr"/>
            <a:r>
              <a:rPr lang="ru-RU" i="1" dirty="0" smtClean="0"/>
              <a:t>француз – французский</a:t>
            </a:r>
          </a:p>
          <a:p>
            <a:pPr algn="ctr"/>
            <a:r>
              <a:rPr lang="ru-RU" i="1" dirty="0" smtClean="0"/>
              <a:t>Брест – брестский.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2511420"/>
          </a:xfrm>
        </p:spPr>
        <p:txBody>
          <a:bodyPr>
            <a:normAutofit fontScale="90000"/>
          </a:bodyPr>
          <a:lstStyle/>
          <a:p>
            <a:r>
              <a:rPr lang="ru-RU" sz="3600" b="0" dirty="0" smtClean="0">
                <a:solidFill>
                  <a:schemeClr val="tx1"/>
                </a:solidFill>
                <a:effectLst/>
              </a:rPr>
              <a:t>Если основа производящего слова оканчивается на другой согласный, то в прилагательном пишется суффикс </a:t>
            </a:r>
            <a:r>
              <a:rPr lang="ru-RU" sz="3600" b="0" i="1" dirty="0" smtClean="0">
                <a:solidFill>
                  <a:schemeClr val="tx1"/>
                </a:solidFill>
                <a:effectLst/>
              </a:rPr>
              <a:t>-</a:t>
            </a:r>
            <a:r>
              <a:rPr lang="ru-RU" sz="3600" b="0" i="1" dirty="0" err="1" smtClean="0">
                <a:solidFill>
                  <a:schemeClr val="tx1"/>
                </a:solidFill>
                <a:effectLst/>
              </a:rPr>
              <a:t>ск</a:t>
            </a:r>
            <a:r>
              <a:rPr lang="ru-RU" sz="3600" b="0" i="1" dirty="0" smtClean="0">
                <a:solidFill>
                  <a:schemeClr val="tx1"/>
                </a:solidFill>
                <a:effectLst/>
              </a:rPr>
              <a:t>-:</a:t>
            </a:r>
            <a:r>
              <a:rPr lang="ru-RU" sz="3600" b="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3600" b="0" dirty="0" smtClean="0">
                <a:solidFill>
                  <a:schemeClr val="tx1"/>
                </a:solidFill>
                <a:effectLst/>
              </a:rPr>
            </a:br>
            <a:endParaRPr lang="ru-RU" sz="3600" b="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Помните!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У прилагательных от производящих основ на </a:t>
            </a:r>
            <a:r>
              <a:rPr lang="ru-RU" i="1" dirty="0" smtClean="0"/>
              <a:t>л</a:t>
            </a:r>
            <a:r>
              <a:rPr lang="ru-RU" dirty="0" smtClean="0"/>
              <a:t> перед суффиксом </a:t>
            </a:r>
            <a:r>
              <a:rPr lang="ru-RU" i="1" dirty="0" smtClean="0"/>
              <a:t>-</a:t>
            </a:r>
            <a:r>
              <a:rPr lang="ru-RU" i="1" dirty="0" err="1" smtClean="0"/>
              <a:t>ск</a:t>
            </a:r>
            <a:r>
              <a:rPr lang="ru-RU" i="1" dirty="0" smtClean="0"/>
              <a:t>-</a:t>
            </a:r>
            <a:r>
              <a:rPr lang="ru-RU" dirty="0" smtClean="0"/>
              <a:t> пишется </a:t>
            </a:r>
            <a:r>
              <a:rPr lang="ru-RU" i="1" dirty="0" err="1" smtClean="0"/>
              <a:t>ь</a:t>
            </a:r>
            <a:r>
              <a:rPr lang="ru-RU" dirty="0" smtClean="0"/>
              <a:t> (мягкий знак</a:t>
            </a:r>
            <a:r>
              <a:rPr lang="ru-RU" dirty="0" smtClean="0"/>
              <a:t>):</a:t>
            </a:r>
          </a:p>
          <a:p>
            <a:pPr>
              <a:buNone/>
            </a:pPr>
            <a:endParaRPr lang="ru-RU" dirty="0" smtClean="0"/>
          </a:p>
          <a:p>
            <a:pPr marL="514350" indent="-514350" algn="ctr">
              <a:buFont typeface="+mj-lt"/>
              <a:buAutoNum type="arabicPeriod"/>
            </a:pPr>
            <a:r>
              <a:rPr lang="ru-RU" i="1" dirty="0" smtClean="0"/>
              <a:t>Гомель – гомельский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i="1" dirty="0" smtClean="0"/>
              <a:t>маршал – маршальский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i="1" dirty="0" smtClean="0"/>
              <a:t>Урал – уральский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i="1" dirty="0" smtClean="0"/>
              <a:t>ангел – ангельский.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ткрыт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52</TotalTime>
  <Words>527</Words>
  <Application>Microsoft Office PowerPoint</Application>
  <PresentationFormat>Экран (4:3)</PresentationFormat>
  <Paragraphs>109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Городская</vt:lpstr>
      <vt:lpstr>Литейная</vt:lpstr>
      <vt:lpstr>Открытая</vt:lpstr>
      <vt:lpstr>Изящная</vt:lpstr>
      <vt:lpstr>Бумажная</vt:lpstr>
      <vt:lpstr>Официальная</vt:lpstr>
      <vt:lpstr>1_Открытая</vt:lpstr>
      <vt:lpstr>Суффиксы –к- , -ск- в именах прилагательных </vt:lpstr>
      <vt:lpstr>Слайд 2</vt:lpstr>
      <vt:lpstr>В качественных прилагательных (можно образовать краткие формы!) пишется суффикс -к-:</vt:lpstr>
      <vt:lpstr>Слайд 4</vt:lpstr>
      <vt:lpstr>Если основа производящего слова (чаще всего существительного) оканчивается на к, ц, ч, то в прилагательном пишется суффикс -к-: </vt:lpstr>
      <vt:lpstr>Слайд 6</vt:lpstr>
      <vt:lpstr>Однако в некоторых прилагательных (чаще всего географических названиях) чередования к//ц, ч//ц не происходит: </vt:lpstr>
      <vt:lpstr>Если основа производящего слова оканчивается на другой согласный, то в прилагательном пишется суффикс -ск-: </vt:lpstr>
      <vt:lpstr>Помните! </vt:lpstr>
      <vt:lpstr>А у прилагательных с основой производящего слова на -нь, -рь  буква ь (мягкий знак) не пишется: </vt:lpstr>
      <vt:lpstr>Однако в прилагательных, образованных от названий месяцев с основой  на -нь, -рь, -ль, буква ь (мягкий знак) сохраняется: </vt:lpstr>
      <vt:lpstr>Слайд 12</vt:lpstr>
      <vt:lpstr>Слайд 13</vt:lpstr>
      <vt:lpstr>Тест </vt:lpstr>
      <vt:lpstr>2. Укажите прилагательные, в которых пишется буква ь (мягкий знак): </vt:lpstr>
      <vt:lpstr>3. Укажите прилагательные, в которых пишется две буквы с: </vt:lpstr>
      <vt:lpstr>4. Укажите прилагательные, в написании которых допущены ошибки: </vt:lpstr>
      <vt:lpstr>5. Укажите прилагательные, в написании которых нет ошибок: 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Суффиксы –к- , -ск- в именах прилагательных</dc:title>
  <dc:creator>alina</dc:creator>
  <cp:lastModifiedBy>alina</cp:lastModifiedBy>
  <cp:revision>6</cp:revision>
  <dcterms:created xsi:type="dcterms:W3CDTF">2015-05-17T08:59:16Z</dcterms:created>
  <dcterms:modified xsi:type="dcterms:W3CDTF">2015-05-17T13:35:56Z</dcterms:modified>
</cp:coreProperties>
</file>