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5"/>
  </p:notesMasterIdLst>
  <p:sldIdLst>
    <p:sldId id="260" r:id="rId2"/>
    <p:sldId id="256" r:id="rId3"/>
    <p:sldId id="264" r:id="rId4"/>
    <p:sldId id="265" r:id="rId5"/>
    <p:sldId id="257" r:id="rId6"/>
    <p:sldId id="258" r:id="rId7"/>
    <p:sldId id="259" r:id="rId8"/>
    <p:sldId id="261" r:id="rId9"/>
    <p:sldId id="262"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 id="279" r:id="rId26"/>
    <p:sldId id="282" r:id="rId27"/>
    <p:sldId id="283" r:id="rId28"/>
    <p:sldId id="284" r:id="rId29"/>
    <p:sldId id="285" r:id="rId30"/>
    <p:sldId id="287" r:id="rId31"/>
    <p:sldId id="286" r:id="rId32"/>
    <p:sldId id="288" r:id="rId33"/>
    <p:sldId id="289"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4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9ABA4-B80A-4671-BFC3-01838F7C7152}" type="datetimeFigureOut">
              <a:rPr lang="ru-RU" smtClean="0"/>
              <a:t>15.04.2014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A251C-3E13-45F5-A0B2-F1F48B63F4F5}" type="slidenum">
              <a:rPr lang="ru-RU" smtClean="0"/>
              <a:t>‹#›</a:t>
            </a:fld>
            <a:endParaRPr lang="ru-RU"/>
          </a:p>
        </p:txBody>
      </p:sp>
    </p:spTree>
    <p:extLst>
      <p:ext uri="{BB962C8B-B14F-4D97-AF65-F5344CB8AC3E}">
        <p14:creationId xmlns:p14="http://schemas.microsoft.com/office/powerpoint/2010/main" val="415564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54A251C-3E13-45F5-A0B2-F1F48B63F4F5}" type="slidenum">
              <a:rPr lang="ru-RU" smtClean="0"/>
              <a:t>2</a:t>
            </a:fld>
            <a:endParaRPr lang="ru-RU"/>
          </a:p>
        </p:txBody>
      </p:sp>
    </p:spTree>
    <p:extLst>
      <p:ext uri="{BB962C8B-B14F-4D97-AF65-F5344CB8AC3E}">
        <p14:creationId xmlns:p14="http://schemas.microsoft.com/office/powerpoint/2010/main" val="43802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1146466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154063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365620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97231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35130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1857C9D-D3B4-4C2B-8661-EEBCD37802AA}" type="datetimeFigureOut">
              <a:rPr lang="ru-RU" smtClean="0"/>
              <a:t>15.04.2014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168255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1857C9D-D3B4-4C2B-8661-EEBCD37802AA}" type="datetimeFigureOut">
              <a:rPr lang="ru-RU" smtClean="0"/>
              <a:t>15.04.2014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429388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1857C9D-D3B4-4C2B-8661-EEBCD37802AA}" type="datetimeFigureOut">
              <a:rPr lang="ru-RU" smtClean="0"/>
              <a:t>15.04.2014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202560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1857C9D-D3B4-4C2B-8661-EEBCD37802AA}" type="datetimeFigureOut">
              <a:rPr lang="ru-RU" smtClean="0"/>
              <a:t>15.04.2014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329746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857C9D-D3B4-4C2B-8661-EEBCD37802AA}" type="datetimeFigureOut">
              <a:rPr lang="ru-RU" smtClean="0"/>
              <a:t>15.04.2014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6700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1857C9D-D3B4-4C2B-8661-EEBCD37802AA}" type="datetimeFigureOut">
              <a:rPr lang="ru-RU" smtClean="0"/>
              <a:t>15.04.2014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ADE6E7-6DCB-47E6-9AA0-327E0E364FF8}" type="slidenum">
              <a:rPr lang="ru-RU" smtClean="0"/>
              <a:t>‹#›</a:t>
            </a:fld>
            <a:endParaRPr lang="ru-RU"/>
          </a:p>
        </p:txBody>
      </p:sp>
    </p:spTree>
    <p:extLst>
      <p:ext uri="{BB962C8B-B14F-4D97-AF65-F5344CB8AC3E}">
        <p14:creationId xmlns:p14="http://schemas.microsoft.com/office/powerpoint/2010/main" val="400723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57C9D-D3B4-4C2B-8661-EEBCD37802AA}" type="datetimeFigureOut">
              <a:rPr lang="ru-RU" smtClean="0"/>
              <a:t>15.04.2014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DE6E7-6DCB-47E6-9AA0-327E0E364FF8}" type="slidenum">
              <a:rPr lang="ru-RU" smtClean="0"/>
              <a:t>‹#›</a:t>
            </a:fld>
            <a:endParaRPr lang="ru-RU"/>
          </a:p>
        </p:txBody>
      </p:sp>
    </p:spTree>
    <p:extLst>
      <p:ext uri="{BB962C8B-B14F-4D97-AF65-F5344CB8AC3E}">
        <p14:creationId xmlns:p14="http://schemas.microsoft.com/office/powerpoint/2010/main" val="39309770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hyperlink" Target="mailto:Permansoyunow@mail.r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ru.wikipedia.org/wiki/%D0%91%D0%B5%D1%80%D0%B4%D1%8B%D0%BC%D1%83%D1%85%D0%B0%D0%BC%D0%B5%D0%B4%D0%BE%D0%B2,_%D0%93%D1%83%D1%80%D0%B1%D0%B0%D0%BD%D0%B3%D1%83%D0%BB%D1%8B_%D0%9C%D1%8F%D0%BB%D0%B8%D0%BA%D0%B3%D1%83%D0%BB%D1%8B%D0%B5%D0%B2%D0%B8%D1%87#cite_note-1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ru.wikipedia.org/wiki/%D0%90%D1%88%D1%85%D0%B0%D0%B1%D0%B0%D0%B4%D1%81%D0%BA%D0%BE%D0%B5_%D0%B7%D0%B5%D0%BC%D0%BB%D0%B5%D1%82%D1%80%D1%8F%D1%81%D0%B5%D0%BD%D0%B8%D0%B5#cite_note-nikonov-1" TargetMode="External"/><Relationship Id="rId2" Type="http://schemas.openxmlformats.org/officeDocument/2006/relationships/hyperlink" Target="http://ru.wikipedia.org/wiki/%D0%A1%D0%9C%D0%98" TargetMode="Externa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ru.wikipedia.org/wiki/%D0%92%D0%B8%D0%BA%D0%B8%D0%BF%D0%B5%D0%B4%D0%B8%D1%8F:%D0%A1%D1%81%D1%8B%D0%BB%D0%BA%D0%B8_%D0%BD%D0%B0_%D0%B8%D1%81%D1%82%D0%BE%D1%87%D0%BD%D0%B8%D0%BA%D0%B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1037228" y="184604"/>
            <a:ext cx="9799093" cy="6505622"/>
          </a:xfrm>
        </p:spPr>
        <p:txBody>
          <a:bodyPr>
            <a:normAutofit fontScale="90000"/>
          </a:bodyPr>
          <a:lstStyle/>
          <a:p>
            <a:r>
              <a:rPr lang="ru-RU" dirty="0"/>
              <a:t>Автор проекта</a:t>
            </a:r>
            <a:r>
              <a:rPr lang="en-US" dirty="0"/>
              <a:t>:</a:t>
            </a:r>
            <a:r>
              <a:rPr lang="ru-RU" dirty="0"/>
              <a:t> </a:t>
            </a:r>
            <a:r>
              <a:rPr lang="ru-RU" dirty="0" err="1"/>
              <a:t>Союнов</a:t>
            </a:r>
            <a:r>
              <a:rPr lang="ru-RU" dirty="0"/>
              <a:t> </a:t>
            </a:r>
            <a:r>
              <a:rPr lang="ru-RU" dirty="0" err="1"/>
              <a:t>Перман</a:t>
            </a:r>
            <a:r>
              <a:rPr lang="ru-RU" dirty="0"/>
              <a:t> </a:t>
            </a:r>
            <a:r>
              <a:rPr lang="ru-RU" dirty="0" err="1"/>
              <a:t>Аманович</a:t>
            </a:r>
            <a:r>
              <a:rPr lang="ru-RU" dirty="0"/>
              <a:t> </a:t>
            </a:r>
            <a:br>
              <a:rPr lang="ru-RU" dirty="0"/>
            </a:br>
            <a:r>
              <a:rPr lang="ru-RU" dirty="0"/>
              <a:t>Физический факультет, группа Ас-26</a:t>
            </a:r>
            <a:br>
              <a:rPr lang="ru-RU" dirty="0"/>
            </a:br>
            <a:r>
              <a:rPr lang="en-US" dirty="0"/>
              <a:t>Email: </a:t>
            </a:r>
            <a:r>
              <a:rPr lang="en-US" u="sng" dirty="0">
                <a:hlinkClick r:id="rId4"/>
              </a:rPr>
              <a:t>Permansoyunow@mail.ru</a:t>
            </a:r>
            <a:r>
              <a:rPr lang="ru-RU" dirty="0"/>
              <a:t/>
            </a:r>
            <a:br>
              <a:rPr lang="ru-RU" dirty="0"/>
            </a:br>
            <a:r>
              <a:rPr lang="ru-RU" dirty="0"/>
              <a:t>Тел</a:t>
            </a:r>
            <a:r>
              <a:rPr lang="en-US" dirty="0"/>
              <a:t>: +375256826176</a:t>
            </a:r>
            <a:r>
              <a:rPr lang="ru-RU" dirty="0"/>
              <a:t/>
            </a:r>
            <a:br>
              <a:rPr lang="ru-RU" dirty="0"/>
            </a:br>
            <a:endParaRPr lang="ru-RU" dirty="0"/>
          </a:p>
        </p:txBody>
      </p:sp>
      <p:pic>
        <p:nvPicPr>
          <p:cNvPr id="2" name="a5e4a3b48c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53335351"/>
      </p:ext>
    </p:extLst>
  </p:cSld>
  <p:clrMapOvr>
    <a:masterClrMapping/>
  </p:clrMapOvr>
  <mc:AlternateContent xmlns:mc="http://schemas.openxmlformats.org/markup-compatibility/2006">
    <mc:Choice xmlns:p14="http://schemas.microsoft.com/office/powerpoint/2010/main" Requires="p14">
      <p:transition spd="slow" p14:dur="1500" advTm="4499">
        <p:split orient="vert"/>
      </p:transition>
    </mc:Choice>
    <mc:Fallback>
      <p:transition spd="slow" advTm="449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378" y="4732420"/>
            <a:ext cx="11486147" cy="1909013"/>
          </a:xfrm>
        </p:spPr>
        <p:txBody>
          <a:bodyPr>
            <a:normAutofit/>
          </a:bodyPr>
          <a:lstStyle/>
          <a:p>
            <a:r>
              <a:rPr lang="ru-RU" sz="2000" b="1" i="1" u="sng" dirty="0">
                <a:cs typeface="Microsoft New Tai Lue" panose="020B0502040204020203" pitchFamily="34" charset="0"/>
              </a:rPr>
              <a:t>Мечеть </a:t>
            </a:r>
            <a:r>
              <a:rPr lang="ru-RU" sz="2000" b="1" i="1" u="sng" dirty="0" err="1">
                <a:cs typeface="Microsoft New Tai Lue" panose="020B0502040204020203" pitchFamily="34" charset="0"/>
              </a:rPr>
              <a:t>Эртогрулгазы</a:t>
            </a:r>
            <a:r>
              <a:rPr lang="ru-RU" sz="2000" b="1" i="1" u="sng" dirty="0">
                <a:cs typeface="Microsoft New Tai Lue" panose="020B0502040204020203" pitchFamily="34" charset="0"/>
              </a:rPr>
              <a:t> – духовный центр Ашхабада</a:t>
            </a:r>
            <a:br>
              <a:rPr lang="ru-RU" sz="2000" b="1" i="1" u="sng" dirty="0">
                <a:cs typeface="Microsoft New Tai Lue" panose="020B0502040204020203" pitchFamily="34" charset="0"/>
              </a:rPr>
            </a:br>
            <a:r>
              <a:rPr lang="ru-RU" sz="2000" b="1" i="1" u="sng" dirty="0">
                <a:cs typeface="Microsoft New Tai Lue" panose="020B0502040204020203" pitchFamily="34" charset="0"/>
              </a:rPr>
              <a:t>Мечеть </a:t>
            </a:r>
            <a:r>
              <a:rPr lang="ru-RU" sz="2000" b="1" i="1" u="sng" dirty="0" err="1">
                <a:cs typeface="Microsoft New Tai Lue" panose="020B0502040204020203" pitchFamily="34" charset="0"/>
              </a:rPr>
              <a:t>Эртогрулгазы</a:t>
            </a:r>
            <a:r>
              <a:rPr lang="ru-RU" sz="2000" b="1" i="1" u="sng" dirty="0">
                <a:cs typeface="Microsoft New Tai Lue" panose="020B0502040204020203" pitchFamily="34" charset="0"/>
              </a:rPr>
              <a:t> считается одной из самых красивых и самой большой мечетью в Ашхабаде, являющаяся настоящим центром духовного притяжения верующих. В день Пятничной молитвы, а также в дни праздников в мечеть приходят тысячи верующих. Именно в мечети </a:t>
            </a:r>
            <a:r>
              <a:rPr lang="ru-RU" sz="2000" b="1" i="1" u="sng" dirty="0" err="1">
                <a:cs typeface="Microsoft New Tai Lue" panose="020B0502040204020203" pitchFamily="34" charset="0"/>
              </a:rPr>
              <a:t>Эртогрулгазы</a:t>
            </a:r>
            <a:r>
              <a:rPr lang="ru-RU" sz="2000" b="1" i="1" u="sng" dirty="0">
                <a:cs typeface="Microsoft New Tai Lue" panose="020B0502040204020203" pitchFamily="34" charset="0"/>
              </a:rPr>
              <a:t> размещается аппарат </a:t>
            </a:r>
            <a:r>
              <a:rPr lang="ru-RU" sz="2000" b="1" i="1" u="sng" dirty="0" err="1">
                <a:cs typeface="Microsoft New Tai Lue" panose="020B0502040204020203" pitchFamily="34" charset="0"/>
              </a:rPr>
              <a:t>Муфтията</a:t>
            </a:r>
            <a:r>
              <a:rPr lang="ru-RU" sz="2000" b="1" i="1" u="sng" dirty="0">
                <a:cs typeface="Microsoft New Tai Lue" panose="020B0502040204020203" pitchFamily="34" charset="0"/>
              </a:rPr>
              <a:t> Туркменистана, который ныне возглавляет муфтий </a:t>
            </a:r>
            <a:r>
              <a:rPr lang="ru-RU" sz="2000" b="1" i="1" u="sng" dirty="0" err="1">
                <a:cs typeface="Microsoft New Tai Lue" panose="020B0502040204020203" pitchFamily="34" charset="0"/>
              </a:rPr>
              <a:t>М.Акыев</a:t>
            </a:r>
            <a:endParaRPr lang="ru-RU" sz="2000" b="1" i="1" u="sng" dirty="0">
              <a:cs typeface="Microsoft New Tai Lue" panose="020B0502040204020203" pitchFamily="34" charset="0"/>
            </a:endParaRPr>
          </a:p>
        </p:txBody>
      </p:sp>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962525" y="85171"/>
            <a:ext cx="7700211" cy="4791629"/>
          </a:xfrm>
          <a:prstGeom prst="rect">
            <a:avLst/>
          </a:prstGeom>
        </p:spPr>
      </p:pic>
    </p:spTree>
    <p:extLst>
      <p:ext uri="{BB962C8B-B14F-4D97-AF65-F5344CB8AC3E}">
        <p14:creationId xmlns:p14="http://schemas.microsoft.com/office/powerpoint/2010/main" val="2052112958"/>
      </p:ext>
    </p:extLst>
  </p:cSld>
  <p:clrMapOvr>
    <a:masterClrMapping/>
  </p:clrMapOvr>
  <mc:AlternateContent xmlns:mc="http://schemas.openxmlformats.org/markup-compatibility/2006">
    <mc:Choice xmlns:p14="http://schemas.microsoft.com/office/powerpoint/2010/main" Requires="p14">
      <p:transition spd="slow" p14:dur="1500" advTm="6285">
        <p:split orient="vert"/>
      </p:transition>
    </mc:Choice>
    <mc:Fallback>
      <p:transition spd="slow" advTm="6285">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2978" y="4985251"/>
            <a:ext cx="10515600" cy="1325563"/>
          </a:xfrm>
        </p:spPr>
        <p:txBody>
          <a:bodyPr>
            <a:noAutofit/>
          </a:bodyPr>
          <a:lstStyle/>
          <a:p>
            <a:r>
              <a:rPr lang="ru-RU" sz="2000" b="1" i="1" u="sng" dirty="0"/>
              <a:t>Строительство мечети стартовало в 1994 году, на средства, безвозмездно выделенные Турецкой республикой. Мечеть </a:t>
            </a:r>
            <a:r>
              <a:rPr lang="ru-RU" sz="2000" b="1" i="1" u="sng" dirty="0" err="1"/>
              <a:t>Эртогрулгазы</a:t>
            </a:r>
            <a:r>
              <a:rPr lang="ru-RU" sz="2000" b="1" i="1" u="sng" dirty="0"/>
              <a:t> стала одной из первых мечетей в туркменской столице. До 1991 года в Ашхабаде не функционировало не одной мечети. </a:t>
            </a:r>
            <a:br>
              <a:rPr lang="ru-RU" sz="2000" b="1" i="1" u="sng" dirty="0"/>
            </a:br>
            <a:r>
              <a:rPr lang="ru-RU" sz="2000" b="1" i="1" u="sng" dirty="0"/>
              <a:t> </a:t>
            </a:r>
            <a:br>
              <a:rPr lang="ru-RU" sz="2000" b="1" i="1" u="sng" dirty="0"/>
            </a:br>
            <a:r>
              <a:rPr lang="ru-RU" sz="2000" b="1" i="1" u="sng" dirty="0"/>
              <a:t>Мечеть, названная в честь османского султана </a:t>
            </a:r>
            <a:r>
              <a:rPr lang="ru-RU" sz="2000" b="1" i="1" u="sng" dirty="0" err="1"/>
              <a:t>Эртогрула</a:t>
            </a:r>
            <a:r>
              <a:rPr lang="ru-RU" sz="2000" b="1" i="1" u="sng" dirty="0"/>
              <a:t>, была открыта в 1998 году. Архитектура мечети не типична для Центральной Азии, имеет типичный турецкий (османский) стиль – смесь византийской и исламской архитектуры. Внешне сходна с Голубой мечетью в Стамбуле. Имеет четыре минарета.</a:t>
            </a:r>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 y="0"/>
            <a:ext cx="3657600" cy="4443663"/>
          </a:xfrm>
          <a:prstGeom prst="rect">
            <a:avLst/>
          </a:prstGeom>
        </p:spPr>
      </p:pic>
      <p:pic>
        <p:nvPicPr>
          <p:cNvPr id="5" name="Рисунок 4"/>
          <p:cNvPicPr/>
          <p:nvPr/>
        </p:nvPicPr>
        <p:blipFill>
          <a:blip r:embed="rId3">
            <a:extLst>
              <a:ext uri="{28A0092B-C50C-407E-A947-70E740481C1C}">
                <a14:useLocalDpi xmlns:a14="http://schemas.microsoft.com/office/drawing/2010/main" val="0"/>
              </a:ext>
            </a:extLst>
          </a:blip>
          <a:stretch>
            <a:fillRect/>
          </a:stretch>
        </p:blipFill>
        <p:spPr>
          <a:xfrm>
            <a:off x="4299284" y="0"/>
            <a:ext cx="6464969" cy="4443663"/>
          </a:xfrm>
          <a:prstGeom prst="rect">
            <a:avLst/>
          </a:prstGeom>
        </p:spPr>
      </p:pic>
    </p:spTree>
    <p:extLst>
      <p:ext uri="{BB962C8B-B14F-4D97-AF65-F5344CB8AC3E}">
        <p14:creationId xmlns:p14="http://schemas.microsoft.com/office/powerpoint/2010/main" val="1173989281"/>
      </p:ext>
    </p:extLst>
  </p:cSld>
  <p:clrMapOvr>
    <a:masterClrMapping/>
  </p:clrMapOvr>
  <p:transition spd="slow" advTm="5375">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777" y="0"/>
            <a:ext cx="9958139" cy="3561189"/>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77" y="3561189"/>
            <a:ext cx="9958139" cy="3394818"/>
          </a:xfrm>
          <a:prstGeom prst="rect">
            <a:avLst/>
          </a:prstGeom>
        </p:spPr>
      </p:pic>
    </p:spTree>
    <p:extLst>
      <p:ext uri="{BB962C8B-B14F-4D97-AF65-F5344CB8AC3E}">
        <p14:creationId xmlns:p14="http://schemas.microsoft.com/office/powerpoint/2010/main" val="2748911469"/>
      </p:ext>
    </p:extLst>
  </p:cSld>
  <p:clrMapOvr>
    <a:masterClrMapping/>
  </p:clrMapOvr>
  <mc:AlternateContent xmlns:mc="http://schemas.openxmlformats.org/markup-compatibility/2006">
    <mc:Choice xmlns:p14="http://schemas.microsoft.com/office/powerpoint/2010/main" Requires="p14">
      <p:transition spd="slow" p14:dur="1500" advTm="7298">
        <p:split orient="vert"/>
      </p:transition>
    </mc:Choice>
    <mc:Fallback>
      <p:transition spd="slow" advTm="7298">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306" y="0"/>
            <a:ext cx="9950116" cy="3558319"/>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06" y="3558319"/>
            <a:ext cx="9950116" cy="3354019"/>
          </a:xfrm>
          <a:prstGeom prst="rect">
            <a:avLst/>
          </a:prstGeom>
        </p:spPr>
      </p:pic>
    </p:spTree>
    <p:extLst>
      <p:ext uri="{BB962C8B-B14F-4D97-AF65-F5344CB8AC3E}">
        <p14:creationId xmlns:p14="http://schemas.microsoft.com/office/powerpoint/2010/main" val="3945020624"/>
      </p:ext>
    </p:extLst>
  </p:cSld>
  <p:clrMapOvr>
    <a:masterClrMapping/>
  </p:clrMapOvr>
  <mc:AlternateContent xmlns:mc="http://schemas.openxmlformats.org/markup-compatibility/2006">
    <mc:Choice xmlns:p14="http://schemas.microsoft.com/office/powerpoint/2010/main" Requires="p14">
      <p:transition spd="slow" p14:dur="4400" advTm="4376">
        <p14:honeycomb/>
      </p:transition>
    </mc:Choice>
    <mc:Fallback>
      <p:transition spd="slow" advTm="437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955195" cy="3560136"/>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78" y="3688472"/>
            <a:ext cx="9276717" cy="3578601"/>
          </a:xfrm>
          <a:prstGeom prst="rect">
            <a:avLst/>
          </a:prstGeom>
        </p:spPr>
      </p:pic>
    </p:spTree>
    <p:extLst>
      <p:ext uri="{BB962C8B-B14F-4D97-AF65-F5344CB8AC3E}">
        <p14:creationId xmlns:p14="http://schemas.microsoft.com/office/powerpoint/2010/main" val="3691510341"/>
      </p:ext>
    </p:extLst>
  </p:cSld>
  <p:clrMapOvr>
    <a:masterClrMapping/>
  </p:clrMapOvr>
  <mc:AlternateContent xmlns:mc="http://schemas.openxmlformats.org/markup-compatibility/2006">
    <mc:Choice xmlns:p14="http://schemas.microsoft.com/office/powerpoint/2010/main" Requires="p14">
      <p:transition spd="slow" p14:dur="900" advTm="7144">
        <p14:warp dir="in"/>
      </p:transition>
    </mc:Choice>
    <mc:Fallback>
      <p:transition spd="slow" advTm="714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8548" y="0"/>
            <a:ext cx="4363452" cy="5578475"/>
          </a:xfrm>
        </p:spPr>
        <p:txBody>
          <a:bodyPr>
            <a:normAutofit/>
          </a:bodyPr>
          <a:lstStyle/>
          <a:p>
            <a:r>
              <a:rPr lang="ru-RU" sz="1800" i="1" u="sng" dirty="0" smtClean="0"/>
              <a:t>Из </a:t>
            </a:r>
            <a:r>
              <a:rPr lang="ru-RU" sz="1800" i="1" u="sng" dirty="0"/>
              <a:t>столицы, пожалуй, самого успешного </a:t>
            </a:r>
            <a:r>
              <a:rPr lang="ru-RU" sz="1800" i="1" u="sng" dirty="0" smtClean="0"/>
              <a:t>богатого </a:t>
            </a:r>
            <a:r>
              <a:rPr lang="ru-RU" sz="1800" i="1" u="sng" dirty="0"/>
              <a:t>постсоветского государства - Туркменистана (</a:t>
            </a:r>
            <a:r>
              <a:rPr lang="ru-RU" sz="1800" i="1" u="sng" dirty="0" err="1"/>
              <a:t>бывш</a:t>
            </a:r>
            <a:r>
              <a:rPr lang="ru-RU" sz="1800" i="1" u="sng" dirty="0"/>
              <a:t>. Туркменская ССР). Крупнейший город страны, настоящий мегаполис в пустыни, газовая столица Средней Азии. Путешествие стало возможным после введения в Туркмении трёхдневных транзитных виз. </a:t>
            </a:r>
            <a:r>
              <a:rPr lang="ru-RU" sz="1800" i="1" u="sng" dirty="0" err="1"/>
              <a:t>Чаппел</a:t>
            </a:r>
            <a:r>
              <a:rPr lang="ru-RU" sz="1800" i="1" u="sng" dirty="0"/>
              <a:t> попал в Туркмению из Ирана. На первом фото развлекательный центр "</a:t>
            </a:r>
            <a:r>
              <a:rPr lang="ru-RU" sz="1800" i="1" u="sng" dirty="0" err="1"/>
              <a:t>Алем</a:t>
            </a:r>
            <a:r>
              <a:rPr lang="ru-RU" sz="1800" i="1" u="sng" dirty="0"/>
              <a:t>" в Ашхабаде. Установленное внутри центра колесо обозрения закрытого типа является самым большим в мире из имеющихся на сегодняшний день. Открыт 18 мая 2012 г.</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858057" cy="5261811"/>
          </a:xfrm>
        </p:spPr>
      </p:pic>
    </p:spTree>
    <p:extLst>
      <p:ext uri="{BB962C8B-B14F-4D97-AF65-F5344CB8AC3E}">
        <p14:creationId xmlns:p14="http://schemas.microsoft.com/office/powerpoint/2010/main" val="2879482580"/>
      </p:ext>
    </p:extLst>
  </p:cSld>
  <p:clrMapOvr>
    <a:masterClrMapping/>
  </p:clrMapOvr>
  <mc:AlternateContent xmlns:mc="http://schemas.openxmlformats.org/markup-compatibility/2006">
    <mc:Choice xmlns:p14="http://schemas.microsoft.com/office/powerpoint/2010/main" Requires="p14">
      <p:transition spd="slow" p14:dur="3400" advTm="6004">
        <p14:reveal/>
      </p:transition>
    </mc:Choice>
    <mc:Fallback>
      <p:transition spd="slow" advTm="6004">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3739" y="5747251"/>
            <a:ext cx="10838450" cy="1110749"/>
          </a:xfrm>
        </p:spPr>
        <p:txBody>
          <a:bodyPr>
            <a:noAutofit/>
          </a:bodyPr>
          <a:lstStyle/>
          <a:p>
            <a:r>
              <a:rPr lang="ru-RU" sz="1800" i="1" u="sng" dirty="0"/>
              <a:t>Золотая статуя (которыми так славился Ашхабад в 2000-е) самого </a:t>
            </a:r>
            <a:r>
              <a:rPr lang="ru-RU" sz="1800" i="1" u="sng" dirty="0" err="1"/>
              <a:t>Сапармурата</a:t>
            </a:r>
            <a:r>
              <a:rPr lang="ru-RU" sz="1800" i="1" u="sng" dirty="0"/>
              <a:t> Ниязова (1940-2006), ставшего в 1985 году Первым Секретарь ЦК КП Туркменистана. 22 октября 1993 года </a:t>
            </a:r>
            <a:r>
              <a:rPr lang="ru-RU" sz="1800" i="1" u="sng" dirty="0" err="1"/>
              <a:t>Сапармурат</a:t>
            </a:r>
            <a:r>
              <a:rPr lang="ru-RU" sz="1800" i="1" u="sng" dirty="0"/>
              <a:t> Ниязов решением Меджлиса (парламента) был провозглашён главой всех туркмен мира. Позже титул стал называться «Туркменбаши Великий».</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583" y="51827"/>
            <a:ext cx="7988968" cy="5695424"/>
          </a:xfrm>
        </p:spPr>
      </p:pic>
    </p:spTree>
    <p:extLst>
      <p:ext uri="{BB962C8B-B14F-4D97-AF65-F5344CB8AC3E}">
        <p14:creationId xmlns:p14="http://schemas.microsoft.com/office/powerpoint/2010/main" val="2027967578"/>
      </p:ext>
    </p:extLst>
  </p:cSld>
  <p:clrMapOvr>
    <a:masterClrMapping/>
  </p:clrMapOvr>
  <mc:AlternateContent xmlns:mc="http://schemas.openxmlformats.org/markup-compatibility/2006">
    <mc:Choice xmlns:p14="http://schemas.microsoft.com/office/powerpoint/2010/main" Requires="p14">
      <p:transition spd="slow" p14:dur="1250" advTm="5274">
        <p14:flip dir="r"/>
      </p:transition>
    </mc:Choice>
    <mc:Fallback>
      <p:transition spd="slow" advTm="527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4188" y="4985253"/>
            <a:ext cx="10395283" cy="1094705"/>
          </a:xfrm>
        </p:spPr>
        <p:txBody>
          <a:bodyPr>
            <a:noAutofit/>
          </a:bodyPr>
          <a:lstStyle/>
          <a:p>
            <a:r>
              <a:rPr lang="ru-RU" sz="1800" i="1" u="sng" dirty="0"/>
              <a:t>Монумент нейтралитета, в 1998 - 2010 гг. стоявший в центре города. Наверху, да, статуй Ниязова. Википедия: Арка сооружена в 1996—1998 по распоряжению </a:t>
            </a:r>
            <a:r>
              <a:rPr lang="ru-RU" sz="1800" i="1" u="sng" dirty="0" err="1"/>
              <a:t>Сапармурата</a:t>
            </a:r>
            <a:r>
              <a:rPr lang="ru-RU" sz="1800" i="1" u="sng" dirty="0"/>
              <a:t> Туркменбаши. Была </a:t>
            </a:r>
            <a:r>
              <a:rPr lang="ru-RU" sz="1800" i="1" u="sng" dirty="0" smtClean="0"/>
              <a:t>открыта </a:t>
            </a:r>
            <a:r>
              <a:rPr lang="ru-RU" sz="1800" i="1" u="sng" dirty="0"/>
              <a:t>12 декабря 1998 года. Три широко раскинувшихся пилона поддерживают это многоуровневое сооружение высотой 83 метра, увенчанное двенадцатиметровым позолоченным скульптурным изображением Президента Туркменистана </a:t>
            </a:r>
            <a:r>
              <a:rPr lang="ru-RU" sz="1800" i="1" u="sng" dirty="0" err="1"/>
              <a:t>Сапармурата</a:t>
            </a:r>
            <a:r>
              <a:rPr lang="ru-RU" sz="1800" i="1" u="sng" dirty="0"/>
              <a:t> Туркменбаши на фоне развевающегося флага. Вся эта композиция медленно вращается по ходу движения солнца и совершает за сутки полный оборот вокруг своей оси. Осью же всего сооружения является панорамный лифт, ведущий на несколько круговых обзорных площадок, откуда открывается вид на столицу. В 2010 году монумент, по распоряжению Великого Повелителя Туркменистана </a:t>
            </a:r>
            <a:r>
              <a:rPr lang="ru-RU" sz="1800" i="1" u="sng" dirty="0" err="1"/>
              <a:t>Бердымухамедова</a:t>
            </a:r>
            <a:r>
              <a:rPr lang="ru-RU" sz="1800" i="1" u="sng" dirty="0"/>
              <a:t> был перенесён в почти пустую южную часть города и вновь открыт в 2011 г.</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8951" y="0"/>
            <a:ext cx="7548586" cy="4191062"/>
          </a:xfrm>
        </p:spPr>
      </p:pic>
    </p:spTree>
    <p:extLst>
      <p:ext uri="{BB962C8B-B14F-4D97-AF65-F5344CB8AC3E}">
        <p14:creationId xmlns:p14="http://schemas.microsoft.com/office/powerpoint/2010/main" val="3756498935"/>
      </p:ext>
    </p:extLst>
  </p:cSld>
  <p:clrMapOvr>
    <a:masterClrMapping/>
  </p:clrMapOvr>
  <mc:AlternateContent xmlns:mc="http://schemas.openxmlformats.org/markup-compatibility/2006">
    <mc:Choice xmlns:p14="http://schemas.microsoft.com/office/powerpoint/2010/main" Requires="p14">
      <p:transition spd="slow" p14:dur="3900" advTm="6585">
        <p14:glitter pattern="hexagon"/>
      </p:transition>
    </mc:Choice>
    <mc:Fallback>
      <p:transition spd="slow" advTm="6585">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9025" y="6063915"/>
            <a:ext cx="10238750" cy="675491"/>
          </a:xfrm>
        </p:spPr>
        <p:txBody>
          <a:bodyPr>
            <a:normAutofit/>
          </a:bodyPr>
          <a:lstStyle/>
          <a:p>
            <a:r>
              <a:rPr lang="ru-RU" sz="1800" dirty="0"/>
              <a:t> </a:t>
            </a:r>
            <a:r>
              <a:rPr lang="ru-RU" sz="2000" i="1" u="sng" dirty="0"/>
              <a:t>8-км Сердар путь на юге Ашхабада, открытый в 2000 году Ниязовым.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5242" y="-1"/>
            <a:ext cx="10026316" cy="5836263"/>
          </a:xfrm>
        </p:spPr>
      </p:pic>
    </p:spTree>
    <p:extLst>
      <p:ext uri="{BB962C8B-B14F-4D97-AF65-F5344CB8AC3E}">
        <p14:creationId xmlns:p14="http://schemas.microsoft.com/office/powerpoint/2010/main" val="3177816904"/>
      </p:ext>
    </p:extLst>
  </p:cSld>
  <p:clrMapOvr>
    <a:masterClrMapping/>
  </p:clrMapOvr>
  <mc:AlternateContent xmlns:mc="http://schemas.openxmlformats.org/markup-compatibility/2006">
    <mc:Choice xmlns:p14="http://schemas.microsoft.com/office/powerpoint/2010/main" Requires="p14">
      <p:transition spd="slow" p14:dur="1400" advTm="4580">
        <p14:doors dir="vert"/>
      </p:transition>
    </mc:Choice>
    <mc:Fallback>
      <p:transition spd="slow" advTm="458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369" y="4784725"/>
            <a:ext cx="10246895" cy="1720349"/>
          </a:xfrm>
        </p:spPr>
        <p:txBody>
          <a:bodyPr>
            <a:noAutofit/>
          </a:bodyPr>
          <a:lstStyle/>
          <a:p>
            <a:r>
              <a:rPr lang="ru-RU" sz="1600" i="1" u="sng" dirty="0"/>
              <a:t>Кратер </a:t>
            </a:r>
            <a:r>
              <a:rPr lang="ru-RU" sz="1600" i="1" u="sng" dirty="0" err="1"/>
              <a:t>Дерваз</a:t>
            </a:r>
            <a:r>
              <a:rPr lang="ru-RU" sz="1600" i="1" u="sng" dirty="0" smtClean="0"/>
              <a:t>.</a:t>
            </a:r>
            <a:r>
              <a:rPr lang="ru-RU" sz="1600" i="1" u="sng" dirty="0"/>
              <a:t> "В 1971 году возле деревни Дарваза в Туркменистане советские геологи обнаружили скопление подземного газа. В результате раскопок и бурения разведочной скважины геологи наткнулись на подземную каверну (пустоту), из-за чего земля провалилась и образовалась большая дыра, наполненная газом. Буровая вышка со всем оборудованием и транспортом провалилась в образовавшуюся дыру, люди при этом инциденте не пострадали. Чтобы вредные для людей и скота газы не выходили наружу, их решили поджечь. Геологи предполагали, что пожар через несколько дней потухнет, но ошиблись. С 1971 года природный газ, выходящий из кратера, непрерывно горит днём и </a:t>
            </a:r>
            <a:r>
              <a:rPr lang="ru-RU" sz="1600" i="1" u="sng" dirty="0" smtClean="0"/>
              <a:t>ночью</a:t>
            </a:r>
            <a:endParaRPr lang="ru-RU" sz="1600" i="1" u="sng"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0314" y="-1"/>
            <a:ext cx="7538131" cy="4784725"/>
          </a:xfrm>
        </p:spPr>
      </p:pic>
    </p:spTree>
    <p:extLst>
      <p:ext uri="{BB962C8B-B14F-4D97-AF65-F5344CB8AC3E}">
        <p14:creationId xmlns:p14="http://schemas.microsoft.com/office/powerpoint/2010/main" val="2613432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390">
        <p15:prstTrans prst="pageCurlDouble"/>
      </p:transition>
    </mc:Choice>
    <mc:Fallback>
      <p:transition spd="slow" advTm="539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42951" y="932934"/>
            <a:ext cx="6673754" cy="1733266"/>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ru-RU" sz="4000" dirty="0" smtClean="0"/>
              <a:t>Ашхабад мой любимый город!</a:t>
            </a:r>
            <a:r>
              <a:rPr lang="ru-RU" dirty="0" smtClean="0"/>
              <a:t/>
            </a:r>
            <a:br>
              <a:rPr lang="ru-RU" dirty="0" smtClean="0"/>
            </a:br>
            <a:r>
              <a:rPr lang="ru-RU" dirty="0"/>
              <a:t/>
            </a:r>
            <a:br>
              <a:rPr lang="ru-RU" dirty="0"/>
            </a:br>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258" y="1302266"/>
            <a:ext cx="4631140" cy="5228350"/>
          </a:xfrm>
          <a:prstGeom prst="rect">
            <a:avLst/>
          </a:prstGeom>
        </p:spPr>
      </p:pic>
      <p:sp>
        <p:nvSpPr>
          <p:cNvPr id="10" name="Прямоугольник 9"/>
          <p:cNvSpPr/>
          <p:nvPr/>
        </p:nvSpPr>
        <p:spPr>
          <a:xfrm>
            <a:off x="-723749" y="932934"/>
            <a:ext cx="247184" cy="369332"/>
          </a:xfrm>
          <a:prstGeom prst="rect">
            <a:avLst/>
          </a:prstGeom>
        </p:spPr>
        <p:txBody>
          <a:bodyPr wrap="none">
            <a:spAutoFit/>
          </a:bodyPr>
          <a:lstStyle/>
          <a:p>
            <a:r>
              <a:rPr lang="en-US" dirty="0" smtClean="0"/>
              <a:t>:</a:t>
            </a:r>
            <a:endParaRPr lang="ru-RU" dirty="0"/>
          </a:p>
        </p:txBody>
      </p:sp>
    </p:spTree>
    <p:extLst>
      <p:ext uri="{BB962C8B-B14F-4D97-AF65-F5344CB8AC3E}">
        <p14:creationId xmlns:p14="http://schemas.microsoft.com/office/powerpoint/2010/main" val="3368378643"/>
      </p:ext>
    </p:extLst>
  </p:cSld>
  <p:clrMapOvr>
    <a:masterClrMapping/>
  </p:clrMapOvr>
  <mc:AlternateContent xmlns:mc="http://schemas.openxmlformats.org/markup-compatibility/2006">
    <mc:Choice xmlns:p14="http://schemas.microsoft.com/office/powerpoint/2010/main" Requires="p14">
      <p:transition spd="slow" p14:dur="800" advTm="4297">
        <p14:flythrough/>
      </p:transition>
    </mc:Choice>
    <mc:Fallback>
      <p:transition spd="slow" advTm="429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8241" y="-308643"/>
            <a:ext cx="3781926" cy="1325563"/>
          </a:xfrm>
        </p:spPr>
        <p:txBody>
          <a:bodyPr>
            <a:normAutofit/>
          </a:bodyPr>
          <a:lstStyle/>
          <a:p>
            <a:r>
              <a:rPr lang="ru-RU" sz="4800" b="1" dirty="0" smtClean="0">
                <a:solidFill>
                  <a:srgbClr val="7030A0"/>
                </a:solidFill>
              </a:rPr>
              <a:t>АШХАБАД</a:t>
            </a:r>
            <a:endParaRPr lang="ru-RU" sz="4800" b="1" dirty="0">
              <a:solidFill>
                <a:srgbClr val="7030A0"/>
              </a:solidFill>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4609" y="610715"/>
            <a:ext cx="9256296" cy="6247285"/>
          </a:xfrm>
        </p:spPr>
      </p:pic>
    </p:spTree>
    <p:custDataLst>
      <p:tags r:id="rId1"/>
    </p:custDataLst>
    <p:extLst>
      <p:ext uri="{BB962C8B-B14F-4D97-AF65-F5344CB8AC3E}">
        <p14:creationId xmlns:p14="http://schemas.microsoft.com/office/powerpoint/2010/main" val="4166226596"/>
      </p:ext>
    </p:extLst>
  </p:cSld>
  <p:clrMapOvr>
    <a:masterClrMapping/>
  </p:clrMapOvr>
  <mc:AlternateContent xmlns:mc="http://schemas.openxmlformats.org/markup-compatibility/2006">
    <mc:Choice xmlns:p14="http://schemas.microsoft.com/office/powerpoint/2010/main" Requires="p14">
      <p:transition spd="slow" p14:dur="4000" advTm="5030">
        <p14:vortex dir="r"/>
      </p:transition>
    </mc:Choice>
    <mc:Fallback>
      <p:transition spd="slow" advTm="50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1" nodeType="click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670800" cy="3568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773" y="2682124"/>
            <a:ext cx="6253374" cy="41758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2169204617"/>
      </p:ext>
    </p:extLst>
  </p:cSld>
  <p:clrMapOvr>
    <a:masterClrMapping/>
  </p:clrMapOvr>
  <mc:AlternateContent xmlns:mc="http://schemas.openxmlformats.org/markup-compatibility/2006">
    <mc:Choice xmlns:p14="http://schemas.microsoft.com/office/powerpoint/2010/main" Requires="p14">
      <p:transition spd="slow" p14:dur="2000" advTm="10663"/>
    </mc:Choice>
    <mc:Fallback>
      <p:transition spd="slow" advTm="10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6463"/>
            <a:ext cx="10515600" cy="4296608"/>
          </a:xfrm>
          <a:prstGeom prst="ellipse">
            <a:avLst/>
          </a:prstGeom>
          <a:ln>
            <a:noFill/>
          </a:ln>
          <a:effectLst>
            <a:softEdge rad="11250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68" y="3606797"/>
            <a:ext cx="7712995" cy="30285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extLst>
      <p:ext uri="{BB962C8B-B14F-4D97-AF65-F5344CB8AC3E}">
        <p14:creationId xmlns:p14="http://schemas.microsoft.com/office/powerpoint/2010/main" val="1144028219"/>
      </p:ext>
    </p:extLst>
  </p:cSld>
  <p:clrMapOvr>
    <a:masterClrMapping/>
  </p:clrMapOvr>
  <mc:AlternateContent xmlns:mc="http://schemas.openxmlformats.org/markup-compatibility/2006">
    <mc:Choice xmlns:p14="http://schemas.microsoft.com/office/powerpoint/2010/main" Requires="p14">
      <p:transition spd="slow" p14:dur="2000" advTm="8252"/>
    </mc:Choice>
    <mc:Fallback>
      <p:transition spd="slow" advTm="82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nodeType="clickEffect">
                                  <p:stCondLst>
                                    <p:cond delay="0"/>
                                  </p:stCondLst>
                                  <p:childTnLst>
                                    <p:animEffect transition="out" filter="fade">
                                      <p:cBhvr>
                                        <p:cTn id="11" dur="2000"/>
                                        <p:tgtEl>
                                          <p:spTgt spid="9"/>
                                        </p:tgtEl>
                                      </p:cBhvr>
                                    </p:animEffect>
                                    <p:anim calcmode="lin" valueType="num">
                                      <p:cBhvr>
                                        <p:cTn id="12"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9"/>
                                        </p:tgtEl>
                                        <p:attrNameLst>
                                          <p:attrName>ppt_h</p:attrName>
                                        </p:attrNameLst>
                                      </p:cBhvr>
                                      <p:tavLst>
                                        <p:tav tm="0">
                                          <p:val>
                                            <p:strVal val="ppt_h"/>
                                          </p:val>
                                        </p:tav>
                                        <p:tav tm="100000">
                                          <p:val>
                                            <p:strVal val="ppt_h"/>
                                          </p:val>
                                        </p:tav>
                                      </p:tavLst>
                                    </p:anim>
                                    <p:set>
                                      <p:cBhvr>
                                        <p:cTn id="14"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515" y="0"/>
            <a:ext cx="10315074" cy="668883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705982615"/>
      </p:ext>
    </p:extLst>
  </p:cSld>
  <p:clrMapOvr>
    <a:masterClrMapping/>
  </p:clrMapOvr>
  <mc:AlternateContent xmlns:mc="http://schemas.openxmlformats.org/markup-compatibility/2006">
    <mc:Choice xmlns:p14="http://schemas.microsoft.com/office/powerpoint/2010/main" Requires="p14">
      <p:transition spd="slow" p14:dur="2000" advTm="4992"/>
    </mc:Choice>
    <mc:Fallback>
      <p:transition spd="slow" advTm="49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0210"/>
            <a:ext cx="6872746" cy="6384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746" y="80210"/>
            <a:ext cx="5319254" cy="6617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999784380"/>
      </p:ext>
    </p:extLst>
  </p:cSld>
  <p:clrMapOvr>
    <a:masterClrMapping/>
  </p:clrMapOvr>
  <mc:AlternateContent xmlns:mc="http://schemas.openxmlformats.org/markup-compatibility/2006">
    <mc:Choice xmlns:p14="http://schemas.microsoft.com/office/powerpoint/2010/main" Requires="p14">
      <p:transition spd="slow" p14:dur="2000" advTm="10708"/>
    </mc:Choice>
    <mc:Fallback>
      <p:transition spd="slow" advTm="107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338"/>
            <a:ext cx="10209615" cy="6625389"/>
          </a:xfrm>
          <a:prstGeom prst="rect">
            <a:avLst/>
          </a:prstGeom>
          <a:ln>
            <a:noFill/>
          </a:ln>
          <a:effectLst>
            <a:softEdge rad="112500"/>
          </a:effectLst>
        </p:spPr>
      </p:pic>
    </p:spTree>
    <p:extLst>
      <p:ext uri="{BB962C8B-B14F-4D97-AF65-F5344CB8AC3E}">
        <p14:creationId xmlns:p14="http://schemas.microsoft.com/office/powerpoint/2010/main" val="2419524828"/>
      </p:ext>
    </p:extLst>
  </p:cSld>
  <p:clrMapOvr>
    <a:masterClrMapping/>
  </p:clrMapOvr>
  <mc:AlternateContent xmlns:mc="http://schemas.openxmlformats.org/markup-compatibility/2006">
    <mc:Choice xmlns:p14="http://schemas.microsoft.com/office/powerpoint/2010/main" Requires="p14">
      <p:transition spd="slow" p14:dur="2000" advTm="3920"/>
    </mc:Choice>
    <mc:Fallback>
      <p:transition spd="slow" advTm="392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940716" cy="6683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354948755"/>
      </p:ext>
    </p:extLst>
  </p:cSld>
  <p:clrMapOvr>
    <a:masterClrMapping/>
  </p:clrMapOvr>
  <mc:AlternateContent xmlns:mc="http://schemas.openxmlformats.org/markup-compatibility/2006">
    <mc:Choice xmlns:p14="http://schemas.microsoft.com/office/powerpoint/2010/main" Requires="p14">
      <p:transition spd="slow" p14:dur="2000" advTm="7803"/>
    </mc:Choice>
    <mc:Fallback>
      <p:transition spd="slow" advTm="7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786" y="184484"/>
            <a:ext cx="11375310" cy="6673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466364941"/>
      </p:ext>
    </p:extLst>
  </p:cSld>
  <p:clrMapOvr>
    <a:masterClrMapping/>
  </p:clrMapOvr>
  <mc:AlternateContent xmlns:mc="http://schemas.openxmlformats.org/markup-compatibility/2006">
    <mc:Choice xmlns:p14="http://schemas.microsoft.com/office/powerpoint/2010/main" Requires="p14">
      <p:transition spd="slow" p14:dur="2000" advTm="6278"/>
    </mc:Choice>
    <mc:Fallback>
      <p:transition spd="slow" advTm="6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2389" y="0"/>
            <a:ext cx="5338979" cy="6094725"/>
          </a:xfr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371759" cy="6063919"/>
          </a:xfrm>
          <a:prstGeom prst="rect">
            <a:avLst/>
          </a:prstGeom>
        </p:spPr>
      </p:pic>
    </p:spTree>
    <p:custDataLst>
      <p:tags r:id="rId1"/>
    </p:custDataLst>
    <p:extLst>
      <p:ext uri="{BB962C8B-B14F-4D97-AF65-F5344CB8AC3E}">
        <p14:creationId xmlns:p14="http://schemas.microsoft.com/office/powerpoint/2010/main" val="2033646076"/>
      </p:ext>
    </p:extLst>
  </p:cSld>
  <p:clrMapOvr>
    <a:masterClrMapping/>
  </p:clrMapOvr>
  <mc:AlternateContent xmlns:mc="http://schemas.openxmlformats.org/markup-compatibility/2006">
    <mc:Choice xmlns:p14="http://schemas.microsoft.com/office/powerpoint/2010/main" Requires="p14">
      <p:transition spd="slow" p14:dur="2000" advTm="7857"/>
    </mc:Choice>
    <mc:Fallback>
      <p:transition spd="slow" advTm="78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2493" y="365125"/>
            <a:ext cx="4200827" cy="5153359"/>
          </a:xfrm>
          <a:prstGeom prst="ellipse">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7"/>
            <a:ext cx="3968831" cy="670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941" y="78101"/>
            <a:ext cx="4379495" cy="6779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233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892">
        <p15:prstTrans prst="airplane"/>
      </p:transition>
    </mc:Choice>
    <mc:Fallback>
      <p:transition spd="slow" advTm="289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type="title"/>
          </p:nvPr>
        </p:nvSpPr>
        <p:spPr>
          <a:xfrm>
            <a:off x="385011" y="513347"/>
            <a:ext cx="6769768" cy="1636295"/>
          </a:xfrm>
        </p:spPr>
        <p:txBody>
          <a:bodyPr>
            <a:normAutofit fontScale="90000"/>
          </a:bodyPr>
          <a:lstStyle/>
          <a:p>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000" dirty="0">
                <a:latin typeface="+mn-lt"/>
                <a:cs typeface="Microsoft New Tai Lue" panose="020B0502040204020203" pitchFamily="34" charset="0"/>
              </a:rPr>
              <a:t/>
            </a:r>
            <a:br>
              <a:rPr lang="ru-RU" sz="2000" dirty="0">
                <a:latin typeface="+mn-lt"/>
                <a:cs typeface="Microsoft New Tai Lue" panose="020B0502040204020203" pitchFamily="34" charset="0"/>
              </a:rPr>
            </a:br>
            <a:r>
              <a:rPr lang="ru-RU" sz="2000" dirty="0" smtClean="0">
                <a:latin typeface="+mn-lt"/>
                <a:cs typeface="Microsoft New Tai Lue" panose="020B0502040204020203" pitchFamily="34" charset="0"/>
              </a:rPr>
              <a:t/>
            </a:r>
            <a:br>
              <a:rPr lang="ru-RU" sz="2000" dirty="0" smtClean="0">
                <a:latin typeface="+mn-lt"/>
                <a:cs typeface="Microsoft New Tai Lue" panose="020B0502040204020203" pitchFamily="34" charset="0"/>
              </a:rPr>
            </a:br>
            <a:r>
              <a:rPr lang="ru-RU" sz="2200" b="1" i="1" u="sng" dirty="0" smtClean="0">
                <a:latin typeface="+mn-lt"/>
                <a:cs typeface="Microsoft New Tai Lue" panose="020B0502040204020203" pitchFamily="34" charset="0"/>
              </a:rPr>
              <a:t>Первый </a:t>
            </a:r>
            <a:r>
              <a:rPr lang="ru-RU" sz="2200" b="1" i="1" u="sng" dirty="0">
                <a:latin typeface="+mn-lt"/>
                <a:cs typeface="Microsoft New Tai Lue" panose="020B0502040204020203" pitchFamily="34" charset="0"/>
              </a:rPr>
              <a:t>Президент Туркменистана </a:t>
            </a:r>
            <a:r>
              <a:rPr lang="ru-RU" sz="2200" b="1" i="1" u="sng" dirty="0" smtClean="0">
                <a:latin typeface="+mn-lt"/>
                <a:cs typeface="Microsoft New Tai Lue" panose="020B0502040204020203" pitchFamily="34" charset="0"/>
              </a:rPr>
              <a:t>Ниязов, </a:t>
            </a:r>
            <a:r>
              <a:rPr lang="ru-RU" sz="2200" b="1" i="1" u="sng" dirty="0" err="1">
                <a:latin typeface="+mn-lt"/>
                <a:cs typeface="Microsoft New Tai Lue" panose="020B0502040204020203" pitchFamily="34" charset="0"/>
              </a:rPr>
              <a:t>Сапармурат</a:t>
            </a:r>
            <a:r>
              <a:rPr lang="ru-RU" sz="2200" b="1" i="1" u="sng" dirty="0">
                <a:latin typeface="+mn-lt"/>
                <a:cs typeface="Microsoft New Tai Lue" panose="020B0502040204020203" pitchFamily="34" charset="0"/>
              </a:rPr>
              <a:t> </a:t>
            </a:r>
            <a:r>
              <a:rPr lang="ru-RU" sz="2200" b="1" i="1" u="sng" dirty="0" err="1">
                <a:latin typeface="+mn-lt"/>
                <a:cs typeface="Microsoft New Tai Lue" panose="020B0502040204020203" pitchFamily="34" charset="0"/>
              </a:rPr>
              <a:t>Атаевич</a:t>
            </a:r>
            <a:r>
              <a:rPr lang="ru-RU" sz="2000" b="1" i="1" u="sng" dirty="0">
                <a:latin typeface="+mn-lt"/>
                <a:cs typeface="Microsoft New Tai Lue" panose="020B0502040204020203" pitchFamily="34" charset="0"/>
              </a:rPr>
              <a:t/>
            </a:r>
            <a:br>
              <a:rPr lang="ru-RU" sz="2000" b="1" i="1" u="sng" dirty="0">
                <a:latin typeface="+mn-lt"/>
                <a:cs typeface="Microsoft New Tai Lue" panose="020B0502040204020203" pitchFamily="34" charset="0"/>
              </a:rPr>
            </a:br>
            <a:r>
              <a:rPr lang="ru-RU" sz="2000" b="1" i="1" u="sng" dirty="0" err="1">
                <a:latin typeface="+mn-lt"/>
                <a:cs typeface="Microsoft New Tai Lue" panose="020B0502040204020203" pitchFamily="34" charset="0"/>
              </a:rPr>
              <a:t>Сапармурат</a:t>
            </a:r>
            <a:r>
              <a:rPr lang="ru-RU" sz="2000" b="1" i="1" u="sng" dirty="0">
                <a:latin typeface="+mn-lt"/>
                <a:cs typeface="Microsoft New Tai Lue" panose="020B0502040204020203" pitchFamily="34" charset="0"/>
              </a:rPr>
              <a:t> Ниязов родился 19 </a:t>
            </a:r>
            <a:r>
              <a:rPr lang="ru-RU" sz="2000" b="1" i="1" u="sng" dirty="0" smtClean="0">
                <a:latin typeface="+mn-lt"/>
                <a:cs typeface="Microsoft New Tai Lue" panose="020B0502040204020203" pitchFamily="34" charset="0"/>
              </a:rPr>
              <a:t>февраля </a:t>
            </a:r>
            <a:r>
              <a:rPr lang="ru-RU" sz="2000" b="1" i="1" u="sng" dirty="0">
                <a:latin typeface="+mn-lt"/>
                <a:cs typeface="Microsoft New Tai Lue" panose="020B0502040204020203" pitchFamily="34" charset="0"/>
              </a:rPr>
              <a:t> 1940 года </a:t>
            </a:r>
            <a:r>
              <a:rPr lang="ru-RU" sz="2000" b="1" i="1" u="sng" dirty="0">
                <a:solidFill>
                  <a:srgbClr val="547EA9"/>
                </a:solidFill>
                <a:latin typeface="+mn-lt"/>
                <a:cs typeface="Microsoft New Tai Lue" panose="020B0502040204020203" pitchFamily="34" charset="0"/>
              </a:rPr>
              <a:t> </a:t>
            </a:r>
            <a:r>
              <a:rPr lang="ru-RU" sz="2000" b="1" i="1" u="sng" dirty="0">
                <a:latin typeface="+mn-lt"/>
                <a:cs typeface="Microsoft New Tai Lue" panose="020B0502040204020203" pitchFamily="34" charset="0"/>
              </a:rPr>
              <a:t>в селении  Кипчак</a:t>
            </a:r>
            <a:r>
              <a:rPr lang="ru-RU" sz="2000" b="1" i="1" u="sng" dirty="0" smtClean="0">
                <a:latin typeface="+mn-lt"/>
                <a:cs typeface="Microsoft New Tai Lue" panose="020B0502040204020203" pitchFamily="34" charset="0"/>
              </a:rPr>
              <a:t>. </a:t>
            </a:r>
            <a:r>
              <a:rPr lang="ru-RU" sz="2000" b="1" i="1" u="sng" dirty="0">
                <a:latin typeface="+mn-lt"/>
                <a:cs typeface="Microsoft New Tai Lue" panose="020B0502040204020203" pitchFamily="34" charset="0"/>
              </a:rPr>
              <a:t>Его отец </a:t>
            </a:r>
            <a:r>
              <a:rPr lang="ru-RU" sz="2000" b="1" i="1" u="sng" dirty="0" err="1">
                <a:latin typeface="+mn-lt"/>
                <a:cs typeface="Microsoft New Tai Lue" panose="020B0502040204020203" pitchFamily="34" charset="0"/>
              </a:rPr>
              <a:t>Атамурат</a:t>
            </a:r>
            <a:r>
              <a:rPr lang="ru-RU" sz="2000" b="1" i="1" u="sng" dirty="0">
                <a:latin typeface="+mn-lt"/>
                <a:cs typeface="Microsoft New Tai Lue" panose="020B0502040204020203" pitchFamily="34" charset="0"/>
              </a:rPr>
              <a:t> </a:t>
            </a:r>
            <a:r>
              <a:rPr lang="ru-RU" sz="2000" b="1" i="1" u="sng" dirty="0" err="1">
                <a:latin typeface="+mn-lt"/>
                <a:cs typeface="Microsoft New Tai Lue" panose="020B0502040204020203" pitchFamily="34" charset="0"/>
              </a:rPr>
              <a:t>Аннаниязов</a:t>
            </a:r>
            <a:r>
              <a:rPr lang="ru-RU" sz="2000" b="1" i="1" u="sng" dirty="0">
                <a:latin typeface="+mn-lt"/>
                <a:cs typeface="Microsoft New Tai Lue" panose="020B0502040204020203" pitchFamily="34" charset="0"/>
              </a:rPr>
              <a:t> был, по словам Ниязова,  Согласно придуманной Ниязовым биографии, в 1941 году его отец добровольцем ушёл на фронт и 24 декабря 1942 года </a:t>
            </a:r>
            <a:r>
              <a:rPr lang="ru-RU" sz="2000" b="1" i="1" u="sng" dirty="0" err="1">
                <a:latin typeface="+mn-lt"/>
                <a:cs typeface="Microsoft New Tai Lue" panose="020B0502040204020203" pitchFamily="34" charset="0"/>
              </a:rPr>
              <a:t>Атамурат</a:t>
            </a:r>
            <a:r>
              <a:rPr lang="ru-RU" sz="2000" b="1" i="1" u="sng" dirty="0">
                <a:latin typeface="+mn-lt"/>
                <a:cs typeface="Microsoft New Tai Lue" panose="020B0502040204020203" pitchFamily="34" charset="0"/>
              </a:rPr>
              <a:t> Ниязов в звании командира отделения 535 гвардейского полка, 2-й гвардейской дивизии погиб в боях за Кавказ. По другим данным, отец в районе </a:t>
            </a:r>
            <a:r>
              <a:rPr lang="ru-RU" sz="2000" b="1" i="1" u="sng" dirty="0" smtClean="0">
                <a:latin typeface="+mn-lt"/>
                <a:cs typeface="Microsoft New Tai Lue" panose="020B0502040204020203" pitchFamily="34" charset="0"/>
              </a:rPr>
              <a:t>села </a:t>
            </a:r>
            <a:r>
              <a:rPr lang="ru-RU" sz="2000" b="1" i="1" u="sng" dirty="0">
                <a:latin typeface="+mn-lt"/>
                <a:cs typeface="Microsoft New Tai Lue" panose="020B0502040204020203" pitchFamily="34" charset="0"/>
              </a:rPr>
              <a:t> Чикола  Северной Осетии раненым попал в плен и тут же был расстрелян немцами</a:t>
            </a:r>
            <a:r>
              <a:rPr lang="ru-RU" sz="2000" b="1" i="1" u="sng" dirty="0" smtClean="0">
                <a:latin typeface="+mn-lt"/>
                <a:cs typeface="Microsoft New Tai Lue" panose="020B0502040204020203" pitchFamily="34" charset="0"/>
              </a:rPr>
              <a:t>. </a:t>
            </a:r>
            <a:r>
              <a:rPr lang="ru-RU" sz="2000" b="1" i="1" u="sng" dirty="0">
                <a:latin typeface="+mn-lt"/>
                <a:cs typeface="Microsoft New Tai Lue" panose="020B0502040204020203" pitchFamily="34" charset="0"/>
              </a:rPr>
              <a:t>Мать </a:t>
            </a:r>
            <a:r>
              <a:rPr lang="ru-RU" sz="2000" b="1" i="1" u="sng" dirty="0" err="1">
                <a:latin typeface="+mn-lt"/>
                <a:cs typeface="Microsoft New Tai Lue" panose="020B0502040204020203" pitchFamily="34" charset="0"/>
              </a:rPr>
              <a:t>Гурбансолтан-эдже</a:t>
            </a:r>
            <a:r>
              <a:rPr lang="ru-RU" sz="2000" b="1" i="1" u="sng" dirty="0" smtClean="0">
                <a:latin typeface="+mn-lt"/>
                <a:cs typeface="Microsoft New Tai Lue" panose="020B0502040204020203" pitchFamily="34" charset="0"/>
              </a:rPr>
              <a:t>, </a:t>
            </a:r>
            <a:r>
              <a:rPr lang="ru-RU" sz="2000" b="1" i="1" u="sng" dirty="0">
                <a:latin typeface="+mn-lt"/>
                <a:cs typeface="Microsoft New Tai Lue" panose="020B0502040204020203" pitchFamily="34" charset="0"/>
              </a:rPr>
              <a:t>а также братья десятилетний </a:t>
            </a:r>
            <a:r>
              <a:rPr lang="ru-RU" sz="2000" b="1" i="1" u="sng" dirty="0" err="1">
                <a:latin typeface="+mn-lt"/>
                <a:cs typeface="Microsoft New Tai Lue" panose="020B0502040204020203" pitchFamily="34" charset="0"/>
              </a:rPr>
              <a:t>Мухамметмурат</a:t>
            </a:r>
            <a:r>
              <a:rPr lang="ru-RU" sz="2000" b="1" i="1" u="sng" dirty="0">
                <a:latin typeface="+mn-lt"/>
                <a:cs typeface="Microsoft New Tai Lue" panose="020B0502040204020203" pitchFamily="34" charset="0"/>
              </a:rPr>
              <a:t> и шестилетний </a:t>
            </a:r>
            <a:r>
              <a:rPr lang="ru-RU" sz="2000" b="1" i="1" u="sng" dirty="0" err="1">
                <a:latin typeface="+mn-lt"/>
                <a:cs typeface="Microsoft New Tai Lue" panose="020B0502040204020203" pitchFamily="34" charset="0"/>
              </a:rPr>
              <a:t>Ниязмурат</a:t>
            </a:r>
            <a:r>
              <a:rPr lang="ru-RU" sz="2000" b="1" i="1" u="sng" dirty="0">
                <a:latin typeface="+mn-lt"/>
                <a:cs typeface="Microsoft New Tai Lue" panose="020B0502040204020203" pitchFamily="34" charset="0"/>
              </a:rPr>
              <a:t> погибли во время ашхабадского землетрясения 1948 года</a:t>
            </a:r>
            <a:r>
              <a:rPr lang="ru-RU" sz="2000" b="1" i="1" u="sng" dirty="0" smtClean="0">
                <a:latin typeface="+mn-lt"/>
                <a:cs typeface="Microsoft New Tai Lue" panose="020B0502040204020203" pitchFamily="34" charset="0"/>
              </a:rPr>
              <a:t>. </a:t>
            </a:r>
            <a:r>
              <a:rPr lang="ru-RU" sz="2000" b="1" i="1" u="sng" dirty="0">
                <a:latin typeface="+mn-lt"/>
                <a:cs typeface="Microsoft New Tai Lue" panose="020B0502040204020203" pitchFamily="34" charset="0"/>
              </a:rPr>
              <a:t>Став сиротой, </a:t>
            </a:r>
            <a:r>
              <a:rPr lang="ru-RU" sz="2000" b="1" i="1" u="sng" dirty="0" err="1">
                <a:latin typeface="+mn-lt"/>
                <a:cs typeface="Microsoft New Tai Lue" panose="020B0502040204020203" pitchFamily="34" charset="0"/>
              </a:rPr>
              <a:t>Сапармурат</a:t>
            </a:r>
            <a:r>
              <a:rPr lang="ru-RU" sz="2000" b="1" i="1" u="sng" dirty="0">
                <a:latin typeface="+mn-lt"/>
                <a:cs typeface="Microsoft New Tai Lue" panose="020B0502040204020203" pitchFamily="34" charset="0"/>
              </a:rPr>
              <a:t> попадает в детский дом. Закончив с отличием среднюю школу, в 1959 году он начал работать инструктором Туркменского территориального комитета профсоюза рабочих и служащих геологоразведочных работ. Член КПСС 1962 года</a:t>
            </a:r>
            <a:r>
              <a:rPr lang="ru-RU" sz="2000" b="1" i="1" u="sng" dirty="0" smtClean="0">
                <a:latin typeface="+mn-lt"/>
                <a:cs typeface="Microsoft New Tai Lue" panose="020B0502040204020203" pitchFamily="34" charset="0"/>
              </a:rPr>
              <a:t>. </a:t>
            </a:r>
            <a:r>
              <a:rPr lang="ru-RU" sz="2000" b="1" i="1" u="sng" dirty="0">
                <a:latin typeface="+mn-lt"/>
                <a:cs typeface="Microsoft New Tai Lue" panose="020B0502040204020203" pitchFamily="34" charset="0"/>
              </a:rPr>
              <a:t>Несколько месяцев проучился в Московском энергетическом институте (здесь хранится его архивное дело), подал заявление об уходе в связи с тяжелыми приступами эпилепсии. Продолжил образование в Ленинградском политехническом институте, где в </a:t>
            </a:r>
            <a:r>
              <a:rPr lang="ru-RU" sz="2000" b="1" i="1" u="sng" dirty="0" smtClean="0">
                <a:latin typeface="+mn-lt"/>
                <a:cs typeface="Microsoft New Tai Lue" panose="020B0502040204020203" pitchFamily="34" charset="0"/>
              </a:rPr>
              <a:t>1967 году</a:t>
            </a:r>
            <a:r>
              <a:rPr lang="ru-RU" sz="2000" b="1" i="1" u="sng" dirty="0">
                <a:latin typeface="+mn-lt"/>
                <a:cs typeface="Microsoft New Tai Lue" panose="020B0502040204020203" pitchFamily="34" charset="0"/>
              </a:rPr>
              <a:t> получил диплом инженера-энергетика</a:t>
            </a:r>
            <a:r>
              <a:rPr lang="ru-RU" sz="2000" i="1" u="sng" dirty="0" smtClean="0">
                <a:latin typeface="+mn-lt"/>
                <a:cs typeface="Microsoft New Tai Lue" panose="020B0502040204020203" pitchFamily="34" charset="0"/>
              </a:rPr>
              <a:t>.</a:t>
            </a:r>
            <a:br>
              <a:rPr lang="ru-RU" sz="2000" i="1" u="sng" dirty="0" smtClean="0">
                <a:latin typeface="+mn-lt"/>
                <a:cs typeface="Microsoft New Tai Lue" panose="020B0502040204020203" pitchFamily="34" charset="0"/>
              </a:rPr>
            </a:br>
            <a:endParaRPr lang="ru-RU" sz="2000" i="1" u="sng" dirty="0">
              <a:latin typeface="+mn-lt"/>
              <a:cs typeface="Microsoft New Tai Lue" panose="020B0502040204020203" pitchFamily="34"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273" y="128337"/>
            <a:ext cx="4762500" cy="3064042"/>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273" y="3336758"/>
            <a:ext cx="4762500" cy="3257344"/>
          </a:xfrm>
          <a:prstGeom prst="rect">
            <a:avLst/>
          </a:prstGeom>
        </p:spPr>
      </p:pic>
    </p:spTree>
    <p:extLst>
      <p:ext uri="{BB962C8B-B14F-4D97-AF65-F5344CB8AC3E}">
        <p14:creationId xmlns:p14="http://schemas.microsoft.com/office/powerpoint/2010/main" val="3642777949"/>
      </p:ext>
    </p:extLst>
  </p:cSld>
  <p:clrMapOvr>
    <a:masterClrMapping/>
  </p:clrMapOvr>
  <mc:AlternateContent xmlns:mc="http://schemas.openxmlformats.org/markup-compatibility/2006">
    <mc:Choice xmlns:p14="http://schemas.microsoft.com/office/powerpoint/2010/main" Requires="p14">
      <p:transition spd="slow" p14:dur="1500" advTm="6082">
        <p:split orient="vert"/>
      </p:transition>
    </mc:Choice>
    <mc:Fallback>
      <p:transition spd="slow" advTm="6082">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6726"/>
            <a:ext cx="6197962" cy="4114872"/>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963" y="-6726"/>
            <a:ext cx="5907782" cy="4114872"/>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219" y="3959548"/>
            <a:ext cx="5647308" cy="2898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770005045"/>
      </p:ext>
    </p:extLst>
  </p:cSld>
  <p:clrMapOvr>
    <a:masterClrMapping/>
  </p:clrMapOvr>
  <mc:AlternateContent xmlns:mc="http://schemas.openxmlformats.org/markup-compatibility/2006">
    <mc:Choice xmlns:p14="http://schemas.microsoft.com/office/powerpoint/2010/main" Requires="p14">
      <p:transition spd="slow" p14:dur="2000" advTm="8426"/>
    </mc:Choice>
    <mc:Fallback>
      <p:transition spd="slow" advTm="8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923654" cy="3697705"/>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716" y="3439810"/>
            <a:ext cx="7347284" cy="341819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649575110"/>
      </p:ext>
    </p:extLst>
  </p:cSld>
  <p:clrMapOvr>
    <a:masterClrMapping/>
  </p:clrMapOvr>
  <mc:AlternateContent xmlns:mc="http://schemas.openxmlformats.org/markup-compatibility/2006">
    <mc:Choice xmlns:p14="http://schemas.microsoft.com/office/powerpoint/2010/main" Requires="p14">
      <p:transition spd="slow" p14:dur="2000" advTm="7655"/>
    </mc:Choice>
    <mc:Fallback>
      <p:transition spd="slow" advTm="76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64231"/>
            <a:ext cx="6537831" cy="5117432"/>
          </a:xfrm>
          <a:prstGeom prst="rect">
            <a:avLst/>
          </a:prstGeom>
          <a:ln>
            <a:noFill/>
          </a:ln>
          <a:effectLst>
            <a:softEdge rad="112500"/>
          </a:effec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028" y="564231"/>
            <a:ext cx="6112520" cy="511743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84254842"/>
      </p:ext>
    </p:extLst>
  </p:cSld>
  <p:clrMapOvr>
    <a:masterClrMapping/>
  </p:clrMapOvr>
  <mc:AlternateContent xmlns:mc="http://schemas.openxmlformats.org/markup-compatibility/2006">
    <mc:Choice xmlns:p14="http://schemas.microsoft.com/office/powerpoint/2010/main" Requires="p14">
      <p:transition spd="slow" p14:dur="2000" advTm="6007"/>
    </mc:Choice>
    <mc:Fallback>
      <p:transition spd="slow" advTm="6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020" y="-1"/>
            <a:ext cx="11488900" cy="665747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432973948"/>
      </p:ext>
    </p:extLst>
  </p:cSld>
  <p:clrMapOvr>
    <a:masterClrMapping/>
  </p:clrMapOvr>
  <mc:AlternateContent xmlns:mc="http://schemas.openxmlformats.org/markup-compatibility/2006">
    <mc:Choice xmlns:p14="http://schemas.microsoft.com/office/powerpoint/2010/main" Requires="p14">
      <p:transition spd="slow" p14:dur="2000" advTm="4319"/>
    </mc:Choice>
    <mc:Fallback>
      <p:transition spd="slow" advTm="4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type="title"/>
          </p:nvPr>
        </p:nvSpPr>
        <p:spPr>
          <a:xfrm>
            <a:off x="0" y="-3168316"/>
            <a:ext cx="6689558" cy="8068929"/>
          </a:xfrm>
        </p:spPr>
        <p:txBody>
          <a:bodyPr>
            <a:normAutofit fontScale="90000"/>
          </a:bodyPr>
          <a:lstStyle/>
          <a:p>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  </a:t>
            </a:r>
            <a:br>
              <a:rPr lang="ru-RU" sz="2400" b="1" i="1" u="sng" dirty="0" smtClean="0"/>
            </a:br>
            <a:r>
              <a:rPr lang="ru-RU" sz="2400" b="1" i="1" u="sng" dirty="0" smtClean="0"/>
              <a:t/>
            </a:r>
            <a:br>
              <a:rPr lang="ru-RU" sz="2400" b="1" i="1" u="sng" dirty="0" smtClean="0"/>
            </a:br>
            <a:r>
              <a:rPr lang="ru-RU" sz="2400" b="1" i="1" u="sng" dirty="0" smtClean="0"/>
              <a:t/>
            </a:r>
            <a:br>
              <a:rPr lang="ru-RU" sz="2400" b="1" i="1" u="sng" dirty="0" smtClean="0"/>
            </a:br>
            <a:r>
              <a:rPr lang="ru-RU" sz="2400" b="1" i="1" u="sng" dirty="0" smtClean="0"/>
              <a:t>Настоящий Президент Туркменистана </a:t>
            </a:r>
            <a:r>
              <a:rPr lang="ru-RU" sz="2400" b="1" i="1" u="sng" dirty="0" err="1" smtClean="0"/>
              <a:t>Бердымухамедов</a:t>
            </a:r>
            <a:r>
              <a:rPr lang="ru-RU" sz="2400" b="1" i="1" u="sng" dirty="0" smtClean="0"/>
              <a:t>, </a:t>
            </a:r>
            <a:r>
              <a:rPr lang="ru-RU" sz="2400" b="1" i="1" u="sng" dirty="0" err="1" smtClean="0"/>
              <a:t>Гурбангулы</a:t>
            </a:r>
            <a:r>
              <a:rPr lang="ru-RU" sz="2400" b="1" i="1" u="sng" dirty="0" smtClean="0"/>
              <a:t> </a:t>
            </a:r>
            <a:r>
              <a:rPr lang="ru-RU" sz="2400" b="1" i="1" u="sng" dirty="0" err="1" smtClean="0"/>
              <a:t>Мяликгулыевич</a:t>
            </a:r>
            <a:r>
              <a:rPr lang="ru-RU" sz="2400" b="1" i="1" u="sng" dirty="0" smtClean="0"/>
              <a:t/>
            </a:r>
            <a:br>
              <a:rPr lang="ru-RU" sz="2400" b="1" i="1" u="sng" dirty="0" smtClean="0"/>
            </a:br>
            <a:r>
              <a:rPr lang="ru-RU" sz="2000" b="1" i="1" u="sng" dirty="0" smtClean="0"/>
              <a:t/>
            </a:r>
            <a:br>
              <a:rPr lang="ru-RU" sz="2000" b="1" i="1" u="sng" dirty="0" smtClean="0"/>
            </a:br>
            <a:r>
              <a:rPr lang="ru-RU" sz="2000" b="1" i="1" u="sng" dirty="0" smtClean="0"/>
              <a:t>  </a:t>
            </a:r>
            <a:r>
              <a:rPr lang="ru-RU" sz="2200" b="1" i="1" u="sng" dirty="0" err="1" smtClean="0"/>
              <a:t>Гурбангулы</a:t>
            </a:r>
            <a:r>
              <a:rPr lang="ru-RU" sz="2200" b="1" i="1" u="sng" dirty="0" smtClean="0"/>
              <a:t>́ </a:t>
            </a:r>
            <a:r>
              <a:rPr lang="ru-RU" sz="2200" b="1" i="1" u="sng" dirty="0" err="1" smtClean="0"/>
              <a:t>Мяликгулы́евич</a:t>
            </a:r>
            <a:r>
              <a:rPr lang="ru-RU" sz="2200" b="1" i="1" u="sng" dirty="0" smtClean="0"/>
              <a:t> </a:t>
            </a:r>
            <a:r>
              <a:rPr lang="ru-RU" sz="2200" b="1" i="1" u="sng" dirty="0" err="1" smtClean="0"/>
              <a:t>Бердымухаме́дов</a:t>
            </a:r>
            <a:r>
              <a:rPr lang="ru-RU" sz="2200" b="1" i="1" u="sng" dirty="0" smtClean="0"/>
              <a:t> Родился в 29 июня 1957 года в селе </a:t>
            </a:r>
            <a:r>
              <a:rPr lang="ru-RU" sz="2200" b="1" i="1" u="sng" dirty="0" err="1" smtClean="0"/>
              <a:t>Бабарап</a:t>
            </a:r>
            <a:r>
              <a:rPr lang="ru-RU" sz="2200" b="1" i="1" u="sng" dirty="0" smtClean="0"/>
              <a:t> </a:t>
            </a:r>
            <a:r>
              <a:rPr lang="ru-RU" sz="2200" b="1" i="1" u="sng" dirty="0" err="1" smtClean="0"/>
              <a:t>Геок-Тепинского</a:t>
            </a:r>
            <a:r>
              <a:rPr lang="ru-RU" sz="2200" b="1" i="1" u="sng" dirty="0" smtClean="0"/>
              <a:t> района Ашхабадской области Туркменской ССР В </a:t>
            </a:r>
            <a:r>
              <a:rPr lang="ru-RU" sz="2000" b="1" i="1" u="sng" dirty="0" smtClean="0"/>
              <a:t>Отец,  </a:t>
            </a:r>
            <a:r>
              <a:rPr lang="ru-RU" sz="2000" b="1" i="1" u="sng" dirty="0" err="1" smtClean="0"/>
              <a:t>Мяликгулы</a:t>
            </a:r>
            <a:r>
              <a:rPr lang="ru-RU" sz="2000" b="1" i="1" u="sng" dirty="0" smtClean="0"/>
              <a:t> </a:t>
            </a:r>
            <a:r>
              <a:rPr lang="ru-RU" sz="2000" b="1" i="1" u="sng" dirty="0" err="1" smtClean="0"/>
              <a:t>Бердымухамедович</a:t>
            </a:r>
            <a:r>
              <a:rPr lang="ru-RU" sz="2000" b="1" i="1" u="sng" dirty="0" smtClean="0"/>
              <a:t> </a:t>
            </a:r>
            <a:r>
              <a:rPr lang="ru-RU" sz="2000" b="1" i="1" u="sng" dirty="0" err="1" smtClean="0"/>
              <a:t>Бердимухамедов</a:t>
            </a:r>
            <a:r>
              <a:rPr lang="ru-RU" sz="2000" b="1" i="1" u="sng" dirty="0" smtClean="0"/>
              <a:t>  — педагог, кандидат в члены  КПСС, бывший начальник отдела исправительно-трудовых учреждений, ныне — пенсионер</a:t>
            </a:r>
            <a:r>
              <a:rPr lang="ru-RU" sz="2000" b="1" i="1" u="sng" baseline="30000" dirty="0" smtClean="0"/>
              <a:t> </a:t>
            </a:r>
            <a:r>
              <a:rPr lang="ru-RU" sz="2000" b="1" i="1" u="sng" dirty="0" smtClean="0"/>
              <a:t>. Мать — </a:t>
            </a:r>
            <a:r>
              <a:rPr lang="ru-RU" sz="2000" b="1" i="1" u="sng" dirty="0" err="1" smtClean="0"/>
              <a:t>Огулабат-эдже</a:t>
            </a:r>
            <a:r>
              <a:rPr lang="ru-RU" sz="2000" b="1" i="1" u="sng" baseline="30000" dirty="0" smtClean="0">
                <a:hlinkClick r:id="rId2"/>
              </a:rPr>
              <a:t>]</a:t>
            </a:r>
            <a:r>
              <a:rPr lang="ru-RU" sz="2000" b="1" i="1" u="sng" dirty="0" smtClean="0"/>
              <a:t>. Дед, </a:t>
            </a:r>
            <a:r>
              <a:rPr lang="ru-RU" sz="2000" b="1" i="1" u="sng" dirty="0" err="1" smtClean="0"/>
              <a:t>Бердымухамед</a:t>
            </a:r>
            <a:r>
              <a:rPr lang="ru-RU" sz="2000" b="1" i="1" u="sng" dirty="0" smtClean="0"/>
              <a:t> </a:t>
            </a:r>
            <a:r>
              <a:rPr lang="ru-RU" sz="2000" b="1" i="1" u="sng" dirty="0" err="1" smtClean="0"/>
              <a:t>Аннаев</a:t>
            </a:r>
            <a:r>
              <a:rPr lang="ru-RU" sz="2000" b="1" i="1" u="sng" dirty="0" smtClean="0"/>
              <a:t>, был известным учителем, работал директором начальной школы, в годы Великой Отечественной войны он воевал на фронте </a:t>
            </a:r>
            <a:r>
              <a:rPr lang="ru-RU" sz="2200" b="1" i="1" u="sng" dirty="0" smtClean="0"/>
              <a:t>1979 году.</a:t>
            </a:r>
            <a:br>
              <a:rPr lang="ru-RU" sz="2200" b="1" i="1" u="sng" dirty="0" smtClean="0"/>
            </a:br>
            <a:r>
              <a:rPr lang="ru-RU" sz="2200" b="1" i="1" u="sng" dirty="0" smtClean="0"/>
              <a:t> </a:t>
            </a:r>
            <a:r>
              <a:rPr lang="ru-RU" sz="2200" b="1" i="1" u="sng" dirty="0" err="1" smtClean="0"/>
              <a:t>Бердымухамедов</a:t>
            </a:r>
            <a:r>
              <a:rPr lang="ru-RU" sz="2200" b="1" i="1" u="sng" dirty="0" smtClean="0"/>
              <a:t>  </a:t>
            </a:r>
            <a:r>
              <a:rPr lang="ru-RU" sz="2200" b="1" i="1" u="sng" dirty="0" err="1"/>
              <a:t>Гурбангулы</a:t>
            </a:r>
            <a:r>
              <a:rPr lang="ru-RU" sz="2200" b="1" i="1" u="sng" dirty="0"/>
              <a:t> </a:t>
            </a:r>
            <a:r>
              <a:rPr lang="ru-RU" sz="2200" b="1" i="1" u="sng" dirty="0" err="1"/>
              <a:t>Мяликгулыевич</a:t>
            </a:r>
            <a:r>
              <a:rPr lang="ru-RU" sz="2000" b="1" i="1" u="sng" dirty="0"/>
              <a:t/>
            </a:r>
            <a:br>
              <a:rPr lang="ru-RU" sz="2000" b="1" i="1" u="sng" dirty="0"/>
            </a:br>
            <a:r>
              <a:rPr lang="ru-RU" sz="2200" b="1" i="1" u="sng" dirty="0" smtClean="0"/>
              <a:t> окончил  стоматологический  факультет  Туркменского государственного медицинского института, затем аспирантуру. Доктор медицинских наук, профессор по специальности «социальная гигиена и организация здравоохранения».</a:t>
            </a:r>
            <a:r>
              <a:rPr lang="ru-RU" sz="2200" dirty="0" smtClean="0"/>
              <a:t/>
            </a:r>
            <a:br>
              <a:rPr lang="ru-RU" sz="2200" dirty="0" smtClean="0"/>
            </a:br>
            <a:r>
              <a:rPr lang="ru-RU" sz="2000" dirty="0" smtClean="0"/>
              <a:t/>
            </a:r>
            <a:br>
              <a:rPr lang="ru-RU" sz="2000" dirty="0" smtClean="0"/>
            </a:br>
            <a:r>
              <a:rPr lang="ru-RU" dirty="0" smtClean="0"/>
              <a:t/>
            </a:r>
            <a:br>
              <a:rPr lang="ru-RU" dirty="0" smtClean="0"/>
            </a:br>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937" y="242554"/>
            <a:ext cx="5298163" cy="5789946"/>
          </a:xfrm>
          <a:prstGeom prst="rect">
            <a:avLst/>
          </a:prstGeom>
        </p:spPr>
      </p:pic>
    </p:spTree>
    <p:extLst>
      <p:ext uri="{BB962C8B-B14F-4D97-AF65-F5344CB8AC3E}">
        <p14:creationId xmlns:p14="http://schemas.microsoft.com/office/powerpoint/2010/main" val="1179191525"/>
      </p:ext>
    </p:extLst>
  </p:cSld>
  <p:clrMapOvr>
    <a:masterClrMapping/>
  </p:clrMapOvr>
  <mc:AlternateContent xmlns:mc="http://schemas.openxmlformats.org/markup-compatibility/2006">
    <mc:Choice xmlns:p14="http://schemas.microsoft.com/office/powerpoint/2010/main" Requires="p14">
      <p:transition spd="slow" p14:dur="1500" advTm="7885">
        <p:split orient="vert"/>
      </p:transition>
    </mc:Choice>
    <mc:Fallback>
      <p:transition spd="slow" advTm="7885">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Ашхабад </a:t>
            </a:r>
            <a:r>
              <a:rPr lang="ru-RU" dirty="0"/>
              <a:t>в XIX в.</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4232" y="1387311"/>
            <a:ext cx="6109599" cy="4291075"/>
          </a:xfrm>
        </p:spPr>
      </p:pic>
    </p:spTree>
    <p:extLst>
      <p:ext uri="{BB962C8B-B14F-4D97-AF65-F5344CB8AC3E}">
        <p14:creationId xmlns:p14="http://schemas.microsoft.com/office/powerpoint/2010/main" val="205570535"/>
      </p:ext>
    </p:extLst>
  </p:cSld>
  <p:clrMapOvr>
    <a:masterClrMapping/>
  </p:clrMapOvr>
  <mc:AlternateContent xmlns:mc="http://schemas.openxmlformats.org/markup-compatibility/2006">
    <mc:Choice xmlns:p14="http://schemas.microsoft.com/office/powerpoint/2010/main" Requires="p14">
      <p:transition spd="slow" p14:dur="3400" advTm="3435">
        <p14:reveal/>
      </p:transition>
    </mc:Choice>
    <mc:Fallback>
      <p:transition spd="slow" advTm="3435">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9493155" cy="590218"/>
          </a:xfrm>
        </p:spPr>
        <p:txBody>
          <a:bodyPr>
            <a:normAutofit fontScale="90000"/>
          </a:bodyPr>
          <a:lstStyle/>
          <a:p>
            <a:r>
              <a:rPr lang="ru-RU" dirty="0" smtClean="0"/>
              <a:t>           Ашхабад </a:t>
            </a:r>
            <a:r>
              <a:rPr lang="ru-RU" dirty="0"/>
              <a:t>Памятник Ленину</a:t>
            </a:r>
            <a:br>
              <a:rPr lang="ru-RU" dirty="0"/>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8830" y="736979"/>
            <a:ext cx="7834728" cy="6050152"/>
          </a:xfrm>
        </p:spPr>
      </p:pic>
    </p:spTree>
    <p:extLst>
      <p:ext uri="{BB962C8B-B14F-4D97-AF65-F5344CB8AC3E}">
        <p14:creationId xmlns:p14="http://schemas.microsoft.com/office/powerpoint/2010/main" val="2766803357"/>
      </p:ext>
    </p:extLst>
  </p:cSld>
  <p:clrMapOvr>
    <a:masterClrMapping/>
  </p:clrMapOvr>
  <mc:AlternateContent xmlns:mc="http://schemas.openxmlformats.org/markup-compatibility/2006">
    <mc:Choice xmlns:p14="http://schemas.microsoft.com/office/powerpoint/2010/main" Requires="p14">
      <p:transition spd="slow" p14:dur="3400" advTm="3416">
        <p14:reveal/>
      </p:transition>
    </mc:Choice>
    <mc:Fallback>
      <p:transition spd="slow" advTm="3416">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4084" y="5011738"/>
            <a:ext cx="10572416" cy="1846262"/>
          </a:xfrm>
        </p:spPr>
        <p:txBody>
          <a:bodyPr>
            <a:noAutofit/>
          </a:bodyPr>
          <a:lstStyle/>
          <a:p>
            <a:r>
              <a:rPr lang="ru-RU" sz="2400" b="1" i="1" u="sng" dirty="0" smtClean="0"/>
              <a:t>Ашхабадское землетрясение </a:t>
            </a:r>
            <a:br>
              <a:rPr lang="ru-RU" sz="2400" b="1" i="1" u="sng" dirty="0" smtClean="0"/>
            </a:br>
            <a:r>
              <a:rPr lang="ru-RU" sz="2200" b="1" i="1" u="sng" dirty="0" err="1" smtClean="0"/>
              <a:t>Ашхаба́дское</a:t>
            </a:r>
            <a:r>
              <a:rPr lang="ru-RU" sz="2200" b="1" i="1" u="sng" dirty="0" smtClean="0"/>
              <a:t> </a:t>
            </a:r>
            <a:r>
              <a:rPr lang="ru-RU" sz="2200" b="1" i="1" u="sng" dirty="0" err="1" smtClean="0"/>
              <a:t>землетрясе́ние</a:t>
            </a:r>
            <a:r>
              <a:rPr lang="ru-RU" sz="2200" b="1" i="1" u="sng" dirty="0" smtClean="0"/>
              <a:t> —</a:t>
            </a:r>
            <a:r>
              <a:rPr lang="ru-RU" sz="2200" b="1" i="1" u="sng" dirty="0"/>
              <a:t>землетрясение</a:t>
            </a:r>
            <a:r>
              <a:rPr lang="ru-RU" sz="2200" b="1" i="1" u="sng" dirty="0" smtClean="0"/>
              <a:t>, </a:t>
            </a:r>
            <a:r>
              <a:rPr lang="ru-RU" sz="2200" b="1" i="1" u="sng" dirty="0"/>
              <a:t>произошедшее в ночь с 5 на 6 октября </a:t>
            </a:r>
            <a:r>
              <a:rPr lang="ru-RU" sz="2200" b="1" i="1" u="sng" dirty="0" smtClean="0"/>
              <a:t>1948 года в </a:t>
            </a:r>
            <a:r>
              <a:rPr lang="ru-RU" sz="2200" b="1" i="1" u="sng" dirty="0"/>
              <a:t>1:14 </a:t>
            </a:r>
            <a:r>
              <a:rPr lang="ru-RU" sz="2200" b="1" i="1" u="sng" dirty="0" smtClean="0"/>
              <a:t>по местному </a:t>
            </a:r>
            <a:r>
              <a:rPr lang="ru-RU" sz="2200" b="1" i="1" u="sng" dirty="0"/>
              <a:t>времени </a:t>
            </a:r>
            <a:r>
              <a:rPr lang="ru-RU" sz="2200" b="1" i="1" u="sng" dirty="0" smtClean="0"/>
              <a:t>в городе</a:t>
            </a:r>
            <a:r>
              <a:rPr lang="en-US" sz="2200" b="1" i="1" u="sng" dirty="0" smtClean="0"/>
              <a:t> </a:t>
            </a:r>
            <a:r>
              <a:rPr lang="ru-RU" sz="2200" b="1" i="1" u="sng" dirty="0" smtClean="0"/>
              <a:t>Ашхабаде</a:t>
            </a:r>
            <a:r>
              <a:rPr lang="ru-RU" sz="2000" b="1" i="1" u="sng" dirty="0"/>
              <a:t> </a:t>
            </a:r>
            <a:r>
              <a:rPr lang="ru-RU" sz="2200" b="1" i="1" u="sng" dirty="0" smtClean="0"/>
              <a:t>(Туркменская </a:t>
            </a:r>
            <a:r>
              <a:rPr lang="ru-RU" sz="2200" b="1" i="1" u="sng" dirty="0"/>
              <a:t>ССР, СССР</a:t>
            </a:r>
            <a:r>
              <a:rPr lang="ru-RU" sz="2200" b="1" i="1" u="sng" dirty="0" smtClean="0"/>
              <a:t>). Считается одним из </a:t>
            </a:r>
            <a:r>
              <a:rPr lang="ru-RU" sz="2200" b="1" i="1" u="sng" dirty="0"/>
              <a:t>самых</a:t>
            </a:r>
            <a:r>
              <a:rPr lang="ru-RU" sz="2200" b="1" i="1" u="sng" dirty="0" smtClean="0"/>
              <a:t> разрушительных землетрясений, сила в </a:t>
            </a:r>
            <a:r>
              <a:rPr lang="ru-RU" sz="2200" b="1" i="1" u="sng" dirty="0"/>
              <a:t>эпицентральной</a:t>
            </a:r>
            <a:r>
              <a:rPr lang="ru-RU" sz="2200" b="1" i="1" u="sng" dirty="0" smtClean="0"/>
              <a:t>  области составила 9—10</a:t>
            </a:r>
            <a:r>
              <a:rPr lang="ru-RU" sz="2400" b="1" i="1" u="sng" dirty="0"/>
              <a:t> </a:t>
            </a:r>
            <a:r>
              <a:rPr lang="ru-RU" sz="2400" b="1" i="1" u="sng" dirty="0" smtClean="0"/>
              <a:t>баллов</a:t>
            </a:r>
            <a:r>
              <a:rPr lang="ru-RU" sz="2400" dirty="0" smtClean="0"/>
              <a:t>.</a:t>
            </a:r>
            <a:endParaRPr lang="ru-RU" sz="2200" b="1" i="1" u="sng"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0779" y="215189"/>
            <a:ext cx="6711575" cy="4351338"/>
          </a:xfrm>
        </p:spPr>
      </p:pic>
    </p:spTree>
    <p:extLst>
      <p:ext uri="{BB962C8B-B14F-4D97-AF65-F5344CB8AC3E}">
        <p14:creationId xmlns:p14="http://schemas.microsoft.com/office/powerpoint/2010/main" val="1462345999"/>
      </p:ext>
    </p:extLst>
  </p:cSld>
  <p:clrMapOvr>
    <a:masterClrMapping/>
  </p:clrMapOvr>
  <mc:AlternateContent xmlns:mc="http://schemas.openxmlformats.org/markup-compatibility/2006">
    <mc:Choice xmlns:p14="http://schemas.microsoft.com/office/powerpoint/2010/main" Requires="p14">
      <p:transition spd="slow" p14:dur="3400" advTm="5847">
        <p14:reveal/>
      </p:transition>
    </mc:Choice>
    <mc:Fallback>
      <p:transition spd="slow" advTm="5847">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276726" y="299118"/>
            <a:ext cx="5199113" cy="4284913"/>
          </a:xfrm>
          <a:prstGeom prst="rect">
            <a:avLst/>
          </a:prstGeom>
        </p:spPr>
      </p:pic>
      <p:sp>
        <p:nvSpPr>
          <p:cNvPr id="8" name="Объект 5"/>
          <p:cNvSpPr>
            <a:spLocks noGrp="1"/>
          </p:cNvSpPr>
          <p:nvPr>
            <p:ph type="title"/>
          </p:nvPr>
        </p:nvSpPr>
        <p:spPr>
          <a:xfrm>
            <a:off x="276727" y="4740443"/>
            <a:ext cx="11089774" cy="1901658"/>
          </a:xfrm>
        </p:spPr>
        <p:txBody>
          <a:bodyPr>
            <a:normAutofit/>
          </a:bodyPr>
          <a:lstStyle/>
          <a:p>
            <a:r>
              <a:rPr lang="ru-RU" sz="2200" b="1" i="1" u="sng" dirty="0" smtClean="0">
                <a:cs typeface="Microsoft New Tai Lue" panose="020B0502040204020203" pitchFamily="34" charset="0"/>
              </a:rPr>
              <a:t>В </a:t>
            </a:r>
            <a:r>
              <a:rPr lang="ru-RU" sz="2200" b="1" i="1" u="sng" dirty="0">
                <a:cs typeface="Microsoft New Tai Lue" panose="020B0502040204020203" pitchFamily="34" charset="0"/>
              </a:rPr>
              <a:t>результате землетрясения в Ашхабаде было разрушено 90—98 % всех строений. По разным оценкам, погибло от </a:t>
            </a:r>
            <a:r>
              <a:rPr lang="ru-RU" sz="2200" b="1" i="1" u="sng" baseline="30000" dirty="0">
                <a:cs typeface="Microsoft New Tai Lue" panose="020B0502040204020203" pitchFamily="34" charset="0"/>
              </a:rPr>
              <a:t>1</a:t>
            </a:r>
            <a:r>
              <a:rPr lang="ru-RU" sz="2200" b="1" i="1" u="sng" dirty="0">
                <a:cs typeface="Microsoft New Tai Lue" panose="020B0502040204020203" pitchFamily="34" charset="0"/>
              </a:rPr>
              <a:t>⁄</a:t>
            </a:r>
            <a:r>
              <a:rPr lang="ru-RU" sz="2200" b="1" i="1" u="sng" baseline="-25000" dirty="0">
                <a:cs typeface="Microsoft New Tai Lue" panose="020B0502040204020203" pitchFamily="34" charset="0"/>
              </a:rPr>
              <a:t>2</a:t>
            </a:r>
            <a:r>
              <a:rPr lang="ru-RU" sz="2200" b="1" i="1" u="sng" dirty="0">
                <a:cs typeface="Microsoft New Tai Lue" panose="020B0502040204020203" pitchFamily="34" charset="0"/>
              </a:rPr>
              <a:t> до </a:t>
            </a:r>
            <a:r>
              <a:rPr lang="ru-RU" sz="2200" b="1" i="1" u="sng" baseline="30000" dirty="0">
                <a:cs typeface="Microsoft New Tai Lue" panose="020B0502040204020203" pitchFamily="34" charset="0"/>
              </a:rPr>
              <a:t>2</a:t>
            </a:r>
            <a:r>
              <a:rPr lang="ru-RU" sz="2200" b="1" i="1" u="sng" dirty="0">
                <a:cs typeface="Microsoft New Tai Lue" panose="020B0502040204020203" pitchFamily="34" charset="0"/>
              </a:rPr>
              <a:t>⁄</a:t>
            </a:r>
            <a:r>
              <a:rPr lang="ru-RU" sz="2200" b="1" i="1" u="sng" baseline="-25000" dirty="0">
                <a:cs typeface="Microsoft New Tai Lue" panose="020B0502040204020203" pitchFamily="34" charset="0"/>
              </a:rPr>
              <a:t>3</a:t>
            </a:r>
            <a:r>
              <a:rPr lang="ru-RU" sz="2200" b="1" i="1" u="sng" dirty="0">
                <a:cs typeface="Microsoft New Tai Lue" panose="020B0502040204020203" pitchFamily="34" charset="0"/>
              </a:rPr>
              <a:t> населения города (то есть от 60 до 110 тысяч человек, так как сведения о числе жителей неточны</a:t>
            </a:r>
            <a:r>
              <a:rPr lang="ru-RU" sz="2200" i="1" u="sng" dirty="0"/>
              <a:t>)</a:t>
            </a:r>
            <a:endParaRPr lang="ru-RU" sz="2200" dirty="0"/>
          </a:p>
        </p:txBody>
      </p:sp>
      <p:pic>
        <p:nvPicPr>
          <p:cNvPr id="9" name="Рисунок 8"/>
          <p:cNvPicPr/>
          <p:nvPr/>
        </p:nvPicPr>
        <p:blipFill>
          <a:blip r:embed="rId3">
            <a:extLst>
              <a:ext uri="{28A0092B-C50C-407E-A947-70E740481C1C}">
                <a14:useLocalDpi xmlns:a14="http://schemas.microsoft.com/office/drawing/2010/main" val="0"/>
              </a:ext>
            </a:extLst>
          </a:blip>
          <a:stretch>
            <a:fillRect/>
          </a:stretch>
        </p:blipFill>
        <p:spPr>
          <a:xfrm>
            <a:off x="5651500" y="299119"/>
            <a:ext cx="5715000" cy="4284912"/>
          </a:xfrm>
          <a:prstGeom prst="rect">
            <a:avLst/>
          </a:prstGeom>
        </p:spPr>
      </p:pic>
    </p:spTree>
    <p:extLst>
      <p:ext uri="{BB962C8B-B14F-4D97-AF65-F5344CB8AC3E}">
        <p14:creationId xmlns:p14="http://schemas.microsoft.com/office/powerpoint/2010/main" val="2529043975"/>
      </p:ext>
    </p:extLst>
  </p:cSld>
  <p:clrMapOvr>
    <a:masterClrMapping/>
  </p:clrMapOvr>
  <p:transition spd="slow" advTm="6551">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6885" y="4299284"/>
            <a:ext cx="11630525" cy="1764632"/>
          </a:xfrm>
        </p:spPr>
        <p:txBody>
          <a:bodyPr>
            <a:noAutofit/>
          </a:bodyPr>
          <a:lstStyle/>
          <a:p>
            <a:r>
              <a:rPr lang="ru-RU" sz="2000" b="1" i="1" u="sng" dirty="0">
                <a:cs typeface="Microsoft New Tai Lue" panose="020B0502040204020203" pitchFamily="34" charset="0"/>
              </a:rPr>
              <a:t>Ближе к утру (около 6 часов) произошёл ещё один сильный толчок в 7-8 баллов. Подземные толчки с затухающей амплитудой продолжались более 4 дней</a:t>
            </a:r>
            <a:r>
              <a:rPr lang="ru-RU" sz="2000" b="1" i="1" u="sng" dirty="0" smtClean="0">
                <a:cs typeface="Microsoft New Tai Lue" panose="020B0502040204020203" pitchFamily="34" charset="0"/>
              </a:rPr>
              <a:t>.</a:t>
            </a:r>
            <a:br>
              <a:rPr lang="ru-RU" sz="2000" b="1" i="1" u="sng" dirty="0" smtClean="0">
                <a:cs typeface="Microsoft New Tai Lue" panose="020B0502040204020203" pitchFamily="34" charset="0"/>
              </a:rPr>
            </a:br>
            <a:r>
              <a:rPr lang="ru-RU" sz="2000" b="1" i="1" u="sng" dirty="0" smtClean="0">
                <a:cs typeface="Microsoft New Tai Lue" panose="020B0502040204020203" pitchFamily="34" charset="0"/>
              </a:rPr>
              <a:t/>
            </a:r>
            <a:br>
              <a:rPr lang="ru-RU" sz="2000" b="1" i="1" u="sng" dirty="0" smtClean="0">
                <a:cs typeface="Microsoft New Tai Lue" panose="020B0502040204020203" pitchFamily="34" charset="0"/>
              </a:rPr>
            </a:br>
            <a:r>
              <a:rPr lang="ru-RU" sz="2000" b="1" i="1" u="sng" dirty="0">
                <a:cs typeface="Microsoft New Tai Lue" panose="020B0502040204020203" pitchFamily="34" charset="0"/>
              </a:rPr>
              <a:t>Количество жертв и разрушений</a:t>
            </a:r>
            <a:br>
              <a:rPr lang="ru-RU" sz="2000" b="1" i="1" u="sng" dirty="0">
                <a:cs typeface="Microsoft New Tai Lue" panose="020B0502040204020203" pitchFamily="34" charset="0"/>
              </a:rPr>
            </a:br>
            <a:r>
              <a:rPr lang="ru-RU" sz="2000" b="1" i="1" u="sng" dirty="0">
                <a:cs typeface="Microsoft New Tai Lue" panose="020B0502040204020203" pitchFamily="34" charset="0"/>
              </a:rPr>
              <a:t>1948 году в официальной советской печати сообщалось чрезвычайно мало информации, говорилось только о том, что «землетрясение повлекло за собой человеческие жертвы». Позднее информация о жертвах в </a:t>
            </a:r>
            <a:r>
              <a:rPr lang="ru-RU" sz="2000" b="1" i="1" u="sng" dirty="0">
                <a:cs typeface="Microsoft New Tai Lue" panose="020B0502040204020203" pitchFamily="34" charset="0"/>
                <a:hlinkClick r:id="rId2" tooltip="СМИ"/>
              </a:rPr>
              <a:t>СМИ</a:t>
            </a:r>
            <a:r>
              <a:rPr lang="ru-RU" sz="2000" b="1" i="1" u="sng" dirty="0">
                <a:cs typeface="Microsoft New Tai Lue" panose="020B0502040204020203" pitchFamily="34" charset="0"/>
              </a:rPr>
              <a:t> вообще не публиковалась</a:t>
            </a:r>
            <a:r>
              <a:rPr lang="ru-RU" sz="2000" b="1" i="1" u="sng" baseline="30000" dirty="0">
                <a:cs typeface="Microsoft New Tai Lue" panose="020B0502040204020203" pitchFamily="34" charset="0"/>
                <a:hlinkClick r:id="rId3"/>
              </a:rPr>
              <a:t>[1]</a:t>
            </a:r>
            <a:r>
              <a:rPr lang="ru-RU" sz="2000" b="1" i="1" u="sng" dirty="0">
                <a:cs typeface="Microsoft New Tai Lue" panose="020B0502040204020203" pitchFamily="34" charset="0"/>
              </a:rPr>
              <a:t>. Разные источники сообщали различное число человеческих жертв и масштаб разрушений в Ашхабаде и окрестных населённых пунктах. По некоторым данным, погибло до 156 тысяч человек</a:t>
            </a:r>
            <a:r>
              <a:rPr lang="ru-RU" sz="2000" b="1" i="1" u="sng" baseline="30000" dirty="0">
                <a:cs typeface="Microsoft New Tai Lue" panose="020B0502040204020203" pitchFamily="34" charset="0"/>
                <a:hlinkClick r:id="rId4" tooltip="Википедия:Ссылки на источники"/>
              </a:rPr>
              <a:t>[источник не указан 338 дней]</a:t>
            </a:r>
            <a:r>
              <a:rPr lang="ru-RU" sz="2000" b="1" i="1" u="sng" dirty="0">
                <a:cs typeface="Microsoft New Tai Lue" panose="020B0502040204020203" pitchFamily="34" charset="0"/>
              </a:rPr>
              <a:t>. Большое количество жертв было связано со временем землетрясения и особенностями архитектуры (большое количество зданий с плоскими крышами). Для борьбы с последствиями землетрясения, осуществления поисково-спасательных работ и похорон жертв в город были переведены 4 дивизии.</a:t>
            </a:r>
            <a:br>
              <a:rPr lang="ru-RU" sz="2000" b="1" i="1" u="sng" dirty="0">
                <a:cs typeface="Microsoft New Tai Lue" panose="020B0502040204020203" pitchFamily="34" charset="0"/>
              </a:rPr>
            </a:br>
            <a:endParaRPr lang="ru-RU" sz="2000" b="1" i="1" u="sng" dirty="0">
              <a:cs typeface="Microsoft New Tai Lue" panose="020B0502040204020203" pitchFamily="34" charset="0"/>
            </a:endParaRPr>
          </a:p>
        </p:txBody>
      </p:sp>
      <p:pic>
        <p:nvPicPr>
          <p:cNvPr id="4" name="Рисунок 3"/>
          <p:cNvPicPr/>
          <p:nvPr/>
        </p:nvPicPr>
        <p:blipFill>
          <a:blip r:embed="rId5">
            <a:extLst>
              <a:ext uri="{28A0092B-C50C-407E-A947-70E740481C1C}">
                <a14:useLocalDpi xmlns:a14="http://schemas.microsoft.com/office/drawing/2010/main" val="0"/>
              </a:ext>
            </a:extLst>
          </a:blip>
          <a:stretch>
            <a:fillRect/>
          </a:stretch>
        </p:blipFill>
        <p:spPr>
          <a:xfrm>
            <a:off x="336885" y="0"/>
            <a:ext cx="5293894" cy="3288631"/>
          </a:xfrm>
          <a:prstGeom prst="rect">
            <a:avLst/>
          </a:prstGeom>
        </p:spPr>
      </p:pic>
      <p:pic>
        <p:nvPicPr>
          <p:cNvPr id="5" name="Рисунок 4"/>
          <p:cNvPicPr/>
          <p:nvPr/>
        </p:nvPicPr>
        <p:blipFill>
          <a:blip r:embed="rId6">
            <a:extLst>
              <a:ext uri="{28A0092B-C50C-407E-A947-70E740481C1C}">
                <a14:useLocalDpi xmlns:a14="http://schemas.microsoft.com/office/drawing/2010/main" val="0"/>
              </a:ext>
            </a:extLst>
          </a:blip>
          <a:stretch>
            <a:fillRect/>
          </a:stretch>
        </p:blipFill>
        <p:spPr>
          <a:xfrm>
            <a:off x="5983705" y="0"/>
            <a:ext cx="5069305" cy="3288631"/>
          </a:xfrm>
          <a:prstGeom prst="rect">
            <a:avLst/>
          </a:prstGeom>
        </p:spPr>
      </p:pic>
    </p:spTree>
    <p:extLst>
      <p:ext uri="{BB962C8B-B14F-4D97-AF65-F5344CB8AC3E}">
        <p14:creationId xmlns:p14="http://schemas.microsoft.com/office/powerpoint/2010/main" val="1219646814"/>
      </p:ext>
    </p:extLst>
  </p:cSld>
  <p:clrMapOvr>
    <a:masterClrMapping/>
  </p:clrMapOvr>
  <mc:AlternateContent xmlns:mc="http://schemas.openxmlformats.org/markup-compatibility/2006">
    <mc:Choice xmlns:p14="http://schemas.microsoft.com/office/powerpoint/2010/main" Requires="p14">
      <p:transition spd="slow" advTm="6830">
        <p14:flash/>
      </p:transition>
    </mc:Choice>
    <mc:Fallback>
      <p:transition spd="slow" advTm="683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1.2"/>
</p:tagLst>
</file>

<file path=ppt/tags/tag10.xml><?xml version="1.0" encoding="utf-8"?>
<p:tagLst xmlns:a="http://schemas.openxmlformats.org/drawingml/2006/main" xmlns:r="http://schemas.openxmlformats.org/officeDocument/2006/relationships" xmlns:p="http://schemas.openxmlformats.org/presentationml/2006/main">
  <p:tag name="TIMING" val="|2.2|1.1"/>
</p:tagLst>
</file>

<file path=ppt/tags/tag11.xml><?xml version="1.0" encoding="utf-8"?>
<p:tagLst xmlns:a="http://schemas.openxmlformats.org/drawingml/2006/main" xmlns:r="http://schemas.openxmlformats.org/officeDocument/2006/relationships" xmlns:p="http://schemas.openxmlformats.org/presentationml/2006/main">
  <p:tag name="TIMING" val="|0.9|1.7"/>
</p:tagLst>
</file>

<file path=ppt/tags/tag12.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3.5|3.5"/>
</p:tagLst>
</file>

<file path=ppt/tags/tag3.xml><?xml version="1.0" encoding="utf-8"?>
<p:tagLst xmlns:a="http://schemas.openxmlformats.org/drawingml/2006/main" xmlns:r="http://schemas.openxmlformats.org/officeDocument/2006/relationships" xmlns:p="http://schemas.openxmlformats.org/presentationml/2006/main">
  <p:tag name="TIMING" val="|1.6|3.5"/>
</p:tagLst>
</file>

<file path=ppt/tags/tag4.xml><?xml version="1.0" encoding="utf-8"?>
<p:tagLst xmlns:a="http://schemas.openxmlformats.org/drawingml/2006/main" xmlns:r="http://schemas.openxmlformats.org/officeDocument/2006/relationships" xmlns:p="http://schemas.openxmlformats.org/presentationml/2006/main">
  <p:tag name="TIMING" val="|3.2"/>
</p:tagLst>
</file>

<file path=ppt/tags/tag5.xml><?xml version="1.0" encoding="utf-8"?>
<p:tagLst xmlns:a="http://schemas.openxmlformats.org/drawingml/2006/main" xmlns:r="http://schemas.openxmlformats.org/officeDocument/2006/relationships" xmlns:p="http://schemas.openxmlformats.org/presentationml/2006/main">
  <p:tag name="TIMING" val="|2.3|3.9"/>
</p:tagLst>
</file>

<file path=ppt/tags/tag6.xml><?xml version="1.0" encoding="utf-8"?>
<p:tagLst xmlns:a="http://schemas.openxmlformats.org/drawingml/2006/main" xmlns:r="http://schemas.openxmlformats.org/officeDocument/2006/relationships" xmlns:p="http://schemas.openxmlformats.org/presentationml/2006/main">
  <p:tag name="TIMING" val="|1|4"/>
</p:tagLst>
</file>

<file path=ppt/tags/tag7.xml><?xml version="1.0" encoding="utf-8"?>
<p:tagLst xmlns:a="http://schemas.openxmlformats.org/drawingml/2006/main" xmlns:r="http://schemas.openxmlformats.org/officeDocument/2006/relationships" xmlns:p="http://schemas.openxmlformats.org/presentationml/2006/main">
  <p:tag name="TIMING" val="|1.4"/>
</p:tagLst>
</file>

<file path=ppt/tags/tag8.xml><?xml version="1.0" encoding="utf-8"?>
<p:tagLst xmlns:a="http://schemas.openxmlformats.org/drawingml/2006/main" xmlns:r="http://schemas.openxmlformats.org/officeDocument/2006/relationships" xmlns:p="http://schemas.openxmlformats.org/presentationml/2006/main">
  <p:tag name="TIMING" val="|1.2|2.8"/>
</p:tagLst>
</file>

<file path=ppt/tags/tag9.xml><?xml version="1.0" encoding="utf-8"?>
<p:tagLst xmlns:a="http://schemas.openxmlformats.org/drawingml/2006/main" xmlns:r="http://schemas.openxmlformats.org/officeDocument/2006/relationships" xmlns:p="http://schemas.openxmlformats.org/presentationml/2006/main">
  <p:tag name="TIMING" val="|1.2|3.1|2.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860</TotalTime>
  <Words>317</Words>
  <Application>Microsoft Office PowerPoint</Application>
  <PresentationFormat>Широкоэкранный</PresentationFormat>
  <Paragraphs>19</Paragraphs>
  <Slides>33</Slides>
  <Notes>1</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33</vt:i4>
      </vt:variant>
    </vt:vector>
  </HeadingPairs>
  <TitlesOfParts>
    <vt:vector size="38" baseType="lpstr">
      <vt:lpstr>Arial</vt:lpstr>
      <vt:lpstr>Calibri</vt:lpstr>
      <vt:lpstr>Calibri Light</vt:lpstr>
      <vt:lpstr>Microsoft New Tai Lue</vt:lpstr>
      <vt:lpstr>Тема Office</vt:lpstr>
      <vt:lpstr>Автор проекта: Союнов Перман Аманович  Физический факультет, группа Ас-26 Email: Permansoyunow@mail.ru Тел: +375256826176 </vt:lpstr>
      <vt:lpstr>     Ашхабад мой любимый город!  </vt:lpstr>
      <vt:lpstr>                 Первый Президент Туркменистана Ниязов, Сапармурат Атаевич Сапармурат Ниязов родился 19 февраля  1940 года  в селении  Кипчак. Его отец Атамурат Аннаниязов был, по словам Ниязова,  Согласно придуманной Ниязовым биографии, в 1941 году его отец добровольцем ушёл на фронт и 24 декабря 1942 года Атамурат Ниязов в звании командира отделения 535 гвардейского полка, 2-й гвардейской дивизии погиб в боях за Кавказ. По другим данным, отец в районе села  Чикола  Северной Осетии раненым попал в плен и тут же был расстрелян немцами. Мать Гурбансолтан-эдже, а также братья десятилетний Мухамметмурат и шестилетний Ниязмурат погибли во время ашхабадского землетрясения 1948 года. Став сиротой, Сапармурат попадает в детский дом. Закончив с отличием среднюю школу, в 1959 году он начал работать инструктором Туркменского территориального комитета профсоюза рабочих и служащих геологоразведочных работ. Член КПСС 1962 года. Несколько месяцев проучился в Московском энергетическом институте (здесь хранится его архивное дело), подал заявление об уходе в связи с тяжелыми приступами эпилепсии. Продолжил образование в Ленинградском политехническом институте, где в 1967 году получил диплом инженера-энергетика. </vt:lpstr>
      <vt:lpstr>                        Настоящий Президент Туркменистана Бердымухамедов, Гурбангулы Мяликгулыевич    Гурбангулы́ Мяликгулы́евич Бердымухаме́дов Родился в 29 июня 1957 года в селе Бабарап Геок-Тепинского района Ашхабадской области Туркменской ССР В Отец,  Мяликгулы Бердымухамедович Бердимухамедов  — педагог, кандидат в члены  КПСС, бывший начальник отдела исправительно-трудовых учреждений, ныне — пенсионер . Мать — Огулабат-эдже]. Дед, Бердымухамед Аннаев, был известным учителем, работал директором начальной школы, в годы Великой Отечественной войны он воевал на фронте 1979 году.  Бердымухамедов  Гурбангулы Мяликгулыевич  окончил  стоматологический  факультет  Туркменского государственного медицинского института, затем аспирантуру. Доктор медицинских наук, профессор по специальности «социальная гигиена и организация здравоохранения».   </vt:lpstr>
      <vt:lpstr>             Ашхабад в XIX в.</vt:lpstr>
      <vt:lpstr>           Ашхабад Памятник Ленину </vt:lpstr>
      <vt:lpstr>Ашхабадское землетрясение  Ашхаба́дское землетрясе́ние —землетрясение, произошедшее в ночь с 5 на 6 октября 1948 года в 1:14 по местному времени в городе Ашхабаде (Туркменская ССР, СССР). Считается одним из самых разрушительных землетрясений, сила в эпицентральной  области составила 9—10 баллов.</vt:lpstr>
      <vt:lpstr>В результате землетрясения в Ашхабаде было разрушено 90—98 % всех строений. По разным оценкам, погибло от 1⁄2 до 2⁄3 населения города (то есть от 60 до 110 тысяч человек, так как сведения о числе жителей неточны)</vt:lpstr>
      <vt:lpstr>Ближе к утру (около 6 часов) произошёл ещё один сильный толчок в 7-8 баллов. Подземные толчки с затухающей амплитудой продолжались более 4 дней.  Количество жертв и разрушений 1948 году в официальной советской печати сообщалось чрезвычайно мало информации, говорилось только о том, что «землетрясение повлекло за собой человеческие жертвы». Позднее информация о жертвах в СМИ вообще не публиковалась[1]. Разные источники сообщали различное число человеческих жертв и масштаб разрушений в Ашхабаде и окрестных населённых пунктах. По некоторым данным, погибло до 156 тысяч человек[источник не указан 338 дней]. Большое количество жертв было связано со временем землетрясения и особенностями архитектуры (большое количество зданий с плоскими крышами). Для борьбы с последствиями землетрясения, осуществления поисково-спасательных работ и похорон жертв в город были переведены 4 дивизии. </vt:lpstr>
      <vt:lpstr>Мечеть Эртогрулгазы – духовный центр Ашхабада Мечеть Эртогрулгазы считается одной из самых красивых и самой большой мечетью в Ашхабаде, являющаяся настоящим центром духовного притяжения верующих. В день Пятничной молитвы, а также в дни праздников в мечеть приходят тысячи верующих. Именно в мечети Эртогрулгазы размещается аппарат Муфтията Туркменистана, который ныне возглавляет муфтий М.Акыев</vt:lpstr>
      <vt:lpstr>Строительство мечети стартовало в 1994 году, на средства, безвозмездно выделенные Турецкой республикой. Мечеть Эртогрулгазы стала одной из первых мечетей в туркменской столице. До 1991 года в Ашхабаде не функционировало не одной мечети.    Мечеть, названная в честь османского султана Эртогрула, была открыта в 1998 году. Архитектура мечети не типична для Центральной Азии, имеет типичный турецкий (османский) стиль – смесь византийской и исламской архитектуры. Внешне сходна с Голубой мечетью в Стамбуле. Имеет четыре минарета.</vt:lpstr>
      <vt:lpstr>Презентация PowerPoint</vt:lpstr>
      <vt:lpstr>Презентация PowerPoint</vt:lpstr>
      <vt:lpstr>Презентация PowerPoint</vt:lpstr>
      <vt:lpstr>Из столицы, пожалуй, самого успешного богатого постсоветского государства - Туркменистана (бывш. Туркменская ССР). Крупнейший город страны, настоящий мегаполис в пустыни, газовая столица Средней Азии. Путешествие стало возможным после введения в Туркмении трёхдневных транзитных виз. Чаппел попал в Туркмению из Ирана. На первом фото развлекательный центр "Алем" в Ашхабаде. Установленное внутри центра колесо обозрения закрытого типа является самым большим в мире из имеющихся на сегодняшний день. Открыт 18 мая 2012 г.</vt:lpstr>
      <vt:lpstr>Золотая статуя (которыми так славился Ашхабад в 2000-е) самого Сапармурата Ниязова (1940-2006), ставшего в 1985 году Первым Секретарь ЦК КП Туркменистана. 22 октября 1993 года Сапармурат Ниязов решением Меджлиса (парламента) был провозглашён главой всех туркмен мира. Позже титул стал называться «Туркменбаши Великий».</vt:lpstr>
      <vt:lpstr>Монумент нейтралитета, в 1998 - 2010 гг. стоявший в центре города. Наверху, да, статуй Ниязова. Википедия: Арка сооружена в 1996—1998 по распоряжению Сапармурата Туркменбаши. Была открыта 12 декабря 1998 года. Три широко раскинувшихся пилона поддерживают это многоуровневое сооружение высотой 83 метра, увенчанное двенадцатиметровым позолоченным скульптурным изображением Президента Туркменистана Сапармурата Туркменбаши на фоне развевающегося флага. Вся эта композиция медленно вращается по ходу движения солнца и совершает за сутки полный оборот вокруг своей оси. Осью же всего сооружения является панорамный лифт, ведущий на несколько круговых обзорных площадок, откуда открывается вид на столицу. В 2010 году монумент, по распоряжению Великого Повелителя Туркменистана Бердымухамедова был перенесён в почти пустую южную часть города и вновь открыт в 2011 г.</vt:lpstr>
      <vt:lpstr> 8-км Сердар путь на юге Ашхабада, открытый в 2000 году Ниязовым. </vt:lpstr>
      <vt:lpstr>Кратер Дерваз. "В 1971 году возле деревни Дарваза в Туркменистане советские геологи обнаружили скопление подземного газа. В результате раскопок и бурения разведочной скважины геологи наткнулись на подземную каверну (пустоту), из-за чего земля провалилась и образовалась большая дыра, наполненная газом. Буровая вышка со всем оборудованием и транспортом провалилась в образовавшуюся дыру, люди при этом инциденте не пострадали. Чтобы вредные для людей и скота газы не выходили наружу, их решили поджечь. Геологи предполагали, что пожар через несколько дней потухнет, но ошиблись. С 1971 года природный газ, выходящий из кратера, непрерывно горит днём и ночью</vt:lpstr>
      <vt:lpstr>АШХАБАД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Ашхабад — любимый город! </dc:title>
  <dc:creator>Perman</dc:creator>
  <cp:lastModifiedBy>Perman</cp:lastModifiedBy>
  <cp:revision>35</cp:revision>
  <dcterms:created xsi:type="dcterms:W3CDTF">2014-01-15T08:48:40Z</dcterms:created>
  <dcterms:modified xsi:type="dcterms:W3CDTF">2014-04-15T09:42:19Z</dcterms:modified>
</cp:coreProperties>
</file>