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7" r:id="rId3"/>
    <p:sldId id="269" r:id="rId4"/>
    <p:sldId id="270" r:id="rId5"/>
    <p:sldId id="258" r:id="rId6"/>
    <p:sldId id="261" r:id="rId7"/>
    <p:sldId id="260" r:id="rId8"/>
    <p:sldId id="267" r:id="rId9"/>
    <p:sldId id="268" r:id="rId10"/>
    <p:sldId id="262" r:id="rId11"/>
    <p:sldId id="266" r:id="rId12"/>
    <p:sldId id="265" r:id="rId13"/>
    <p:sldId id="264" r:id="rId14"/>
    <p:sldId id="271" r:id="rId15"/>
    <p:sldId id="263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0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2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4B389-C9D1-4F9F-AF37-19CB87F07F11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DCE94E7-8B9A-4172-A915-EE6A4D2E79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8820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4B389-C9D1-4F9F-AF37-19CB87F07F11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CE94E7-8B9A-4172-A915-EE6A4D2E79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045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4B389-C9D1-4F9F-AF37-19CB87F07F11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CE94E7-8B9A-4172-A915-EE6A4D2E79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150644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4B389-C9D1-4F9F-AF37-19CB87F07F11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CE94E7-8B9A-4172-A915-EE6A4D2E79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4623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4B389-C9D1-4F9F-AF37-19CB87F07F11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CE94E7-8B9A-4172-A915-EE6A4D2E79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090604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4B389-C9D1-4F9F-AF37-19CB87F07F11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CE94E7-8B9A-4172-A915-EE6A4D2E79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1029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4B389-C9D1-4F9F-AF37-19CB87F07F11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E94E7-8B9A-4172-A915-EE6A4D2E79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5578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4B389-C9D1-4F9F-AF37-19CB87F07F11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E94E7-8B9A-4172-A915-EE6A4D2E79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0788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4B389-C9D1-4F9F-AF37-19CB87F07F11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E94E7-8B9A-4172-A915-EE6A4D2E79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1989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4B389-C9D1-4F9F-AF37-19CB87F07F11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CE94E7-8B9A-4172-A915-EE6A4D2E79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8231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4B389-C9D1-4F9F-AF37-19CB87F07F11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CE94E7-8B9A-4172-A915-EE6A4D2E79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6726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4B389-C9D1-4F9F-AF37-19CB87F07F11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CE94E7-8B9A-4172-A915-EE6A4D2E79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3241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4B389-C9D1-4F9F-AF37-19CB87F07F11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E94E7-8B9A-4172-A915-EE6A4D2E79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4807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4B389-C9D1-4F9F-AF37-19CB87F07F11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E94E7-8B9A-4172-A915-EE6A4D2E79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6074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4B389-C9D1-4F9F-AF37-19CB87F07F11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E94E7-8B9A-4172-A915-EE6A4D2E79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3935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4B389-C9D1-4F9F-AF37-19CB87F07F11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CE94E7-8B9A-4172-A915-EE6A4D2E79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8191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4B389-C9D1-4F9F-AF37-19CB87F07F11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DCE94E7-8B9A-4172-A915-EE6A4D2E79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3112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66306" y="935181"/>
            <a:ext cx="9438305" cy="226278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4900" b="1" dirty="0" smtClean="0">
                <a:solidFill>
                  <a:schemeClr val="bg2">
                    <a:lumMod val="75000"/>
                  </a:schemeClr>
                </a:solidFill>
              </a:rPr>
              <a:t>ЕСЕНИН</a:t>
            </a:r>
            <a:r>
              <a:rPr lang="ru-RU" sz="4900" b="1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sz="4900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4900" b="1" dirty="0">
                <a:solidFill>
                  <a:schemeClr val="bg2">
                    <a:lumMod val="75000"/>
                  </a:schemeClr>
                </a:solidFill>
              </a:rPr>
              <a:t>Сергей Александрович</a:t>
            </a:r>
            <a:r>
              <a:rPr lang="ru-RU" sz="4400" b="1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44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4400" dirty="0" smtClean="0"/>
              <a:t>(1895–1925</a:t>
            </a:r>
            <a:r>
              <a:rPr lang="ru-RU" sz="4400" dirty="0"/>
              <a:t>)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1304" y="4159862"/>
            <a:ext cx="9533307" cy="1754050"/>
          </a:xfrm>
        </p:spPr>
        <p:txBody>
          <a:bodyPr>
            <a:normAutofit/>
          </a:bodyPr>
          <a:lstStyle/>
          <a:p>
            <a:pPr algn="r"/>
            <a:r>
              <a:rPr lang="ru-RU" sz="1900" dirty="0" smtClean="0"/>
              <a:t>Подготовил: </a:t>
            </a:r>
            <a:r>
              <a:rPr lang="ru-RU" sz="1900" dirty="0" err="1" smtClean="0"/>
              <a:t>Дробышевский</a:t>
            </a:r>
            <a:r>
              <a:rPr lang="ru-RU" sz="1900" dirty="0" smtClean="0"/>
              <a:t> Дмитрий, </a:t>
            </a:r>
          </a:p>
          <a:p>
            <a:pPr algn="r"/>
            <a:r>
              <a:rPr lang="ru-RU" sz="1900" dirty="0" smtClean="0"/>
              <a:t>Слушатель: ПО</a:t>
            </a:r>
          </a:p>
          <a:p>
            <a:pPr algn="r"/>
            <a:r>
              <a:rPr lang="ru-RU" sz="1900" dirty="0" smtClean="0"/>
              <a:t>Специальность:  «Математика»</a:t>
            </a:r>
            <a:endParaRPr lang="ru-RU" dirty="0" smtClean="0"/>
          </a:p>
          <a:p>
            <a:pPr algn="r"/>
            <a:r>
              <a:rPr lang="ru-RU" dirty="0" smtClean="0"/>
              <a:t>Руководитель </a:t>
            </a:r>
            <a:r>
              <a:rPr lang="ru-RU" dirty="0" smtClean="0"/>
              <a:t>проекта: Авдонина Т.В. </a:t>
            </a:r>
          </a:p>
        </p:txBody>
      </p:sp>
    </p:spTree>
    <p:extLst>
      <p:ext uri="{BB962C8B-B14F-4D97-AF65-F5344CB8AC3E}">
        <p14:creationId xmlns:p14="http://schemas.microsoft.com/office/powerpoint/2010/main" xmlns="" val="358700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5172" y="1057339"/>
            <a:ext cx="9729519" cy="985217"/>
          </a:xfrm>
        </p:spPr>
        <p:txBody>
          <a:bodyPr>
            <a:normAutofit/>
          </a:bodyPr>
          <a:lstStyle/>
          <a:p>
            <a:r>
              <a:rPr lang="ru-RU" dirty="0"/>
              <a:t>Первую мировую войну (1914 г.) Есенин воспринял как народное бедствие, трагедию современного мира. Восторженно встречает он революцию 1917 года как долгожданное обновление жизни.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14931" y="2042556"/>
            <a:ext cx="6350000" cy="443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9850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4538" y="1045464"/>
            <a:ext cx="5654841" cy="499907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Двухгодичная </a:t>
            </a:r>
            <a:r>
              <a:rPr lang="ru-RU" dirty="0"/>
              <a:t>поездка за границу заставила ещё сильнее полюбить родину. </a:t>
            </a:r>
            <a:r>
              <a:rPr lang="ru-RU" dirty="0" smtClean="0"/>
              <a:t>В этой поездке поэт встретил Айседору Дункан.</a:t>
            </a:r>
          </a:p>
          <a:p>
            <a:r>
              <a:rPr lang="ru-RU" dirty="0"/>
              <a:t>Пара расписалась 2 мая 1922 года и в том же месяца покинула Союз. Айседоре предстояло отправиться на гастроли — сначала в Западную Европу, а затем в Штаты. Есенин повсюду сопровождал супругу. Однако путешествие не сложилось: оказалось, что за границей все воспринимали поэта лишь как «приложение» к несравненной Дункан, хотя на родине его чуть ли не </a:t>
            </a:r>
            <a:r>
              <a:rPr lang="ru-RU" dirty="0" smtClean="0"/>
              <a:t>боготворили.</a:t>
            </a:r>
          </a:p>
          <a:p>
            <a:r>
              <a:rPr lang="ru-RU" dirty="0" smtClean="0"/>
              <a:t>Сергей </a:t>
            </a:r>
            <a:r>
              <a:rPr lang="ru-RU" dirty="0"/>
              <a:t>Есенин не признавал никакого другого языка, кроме родного. Айседора Дункан владела только английским. Её русский словарь исчерпывался примерно двумя десятками слов — однако этого хватило, чтобы поэт и танцовщица поженились и объездили весь мир.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4227" y="1045463"/>
            <a:ext cx="3810000" cy="450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9882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4538" y="1045464"/>
            <a:ext cx="5654841" cy="450965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dirty="0"/>
              <a:t>Последние два года жизни Есенина – небывалый взлёт творчества. Сложен и противоречив путь Есенина до конца</a:t>
            </a:r>
            <a:r>
              <a:rPr lang="ru-RU" baseline="30000" dirty="0"/>
              <a:t> </a:t>
            </a:r>
            <a:r>
              <a:rPr lang="ru-RU" dirty="0"/>
              <a:t>его дней. Литературные недруги пренебрежительно относятся к его успехам. Есенин переживает духовный кризис, что выражается в долгих кабацких застольях, пьянстве и разгулах. Есенин мечется. Надвигается не­поправимая трагедия (поэма «Чёрный человек»). В день гибели (в ленинградской гостинице «</a:t>
            </a:r>
            <a:r>
              <a:rPr lang="ru-RU" dirty="0" err="1"/>
              <a:t>Англетер</a:t>
            </a:r>
            <a:r>
              <a:rPr lang="ru-RU" dirty="0"/>
              <a:t>») он собственной кровью пишет стихотворение из восьми строк, в которых особенно поражает скорб­ное резюме: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66239" y="1045463"/>
            <a:ext cx="3056503" cy="450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35435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91937" y="1045462"/>
            <a:ext cx="3593790" cy="450965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02619" y="1045463"/>
            <a:ext cx="3500810" cy="450965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602619" y="4908789"/>
            <a:ext cx="35008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spcAft>
                <a:spcPts val="0"/>
              </a:spcAft>
            </a:pPr>
            <a:r>
              <a:rPr lang="ru-RU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этой жизни умирать не ново, </a:t>
            </a:r>
            <a:endParaRPr lang="ru-RU" sz="11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0340" algn="just">
              <a:spcAft>
                <a:spcPts val="0"/>
              </a:spcAft>
            </a:pPr>
            <a:r>
              <a:rPr lang="ru-RU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 и жить, конечно, не новей...</a:t>
            </a:r>
            <a:endParaRPr lang="ru-RU" sz="1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04538" y="5840127"/>
            <a:ext cx="959889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ctr">
              <a:spcAft>
                <a:spcPts val="0"/>
              </a:spcAft>
            </a:pPr>
            <a:r>
              <a:rPr lang="ru-RU" sz="1700" dirty="0"/>
              <a:t>Похоронили Есенина в Москве, на Ваганьковском кладбище, недалеко от могилы поэта-бар­да В. С. Высоцкого</a:t>
            </a:r>
            <a:r>
              <a:rPr lang="ru-RU" sz="1700" dirty="0" smtClean="0"/>
              <a:t>. </a:t>
            </a:r>
            <a:endParaRPr lang="ru-RU" sz="1700" b="1" dirty="0"/>
          </a:p>
        </p:txBody>
      </p:sp>
    </p:spTree>
    <p:extLst>
      <p:ext uri="{BB962C8B-B14F-4D97-AF65-F5344CB8AC3E}">
        <p14:creationId xmlns:p14="http://schemas.microsoft.com/office/powerpoint/2010/main" xmlns="" val="2894675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03300" y="2304249"/>
            <a:ext cx="8636989" cy="3550287"/>
          </a:xfrm>
        </p:spPr>
        <p:txBody>
          <a:bodyPr>
            <a:normAutofit/>
          </a:bodyPr>
          <a:lstStyle/>
          <a:p>
            <a:r>
              <a:rPr lang="ru-RU" dirty="0"/>
              <a:t>Создавая художественные образы для сво­их стихотворений, С. Есенин испытывает явное влияние одного из жанров устно­го народного творчества – русской загадки (месяц – жеребёнок, луна – коврига).</a:t>
            </a:r>
          </a:p>
          <a:p>
            <a:r>
              <a:rPr lang="ru-RU" dirty="0"/>
              <a:t>Метафоры делают изображение ярким, образным. Активное использование цвета, словесная живопись – характерная осо­бенность есенинского творчества. </a:t>
            </a:r>
            <a:r>
              <a:rPr lang="ru-RU" dirty="0" err="1"/>
              <a:t>С.Есенин</a:t>
            </a:r>
            <a:r>
              <a:rPr lang="ru-RU" dirty="0"/>
              <a:t> обращается к естественным цветам окружающего мира: зелень листвы, голубизна неба, золото осени, белизна зимы, тёмные тона вечера. Цветовая гамма есенинских стихов созвучна основным краскам древне­русской живописи. И во всём творчестве С. Есенина чувствуется связь земного и небесного. </a:t>
            </a:r>
          </a:p>
          <a:p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942273" y="1364119"/>
            <a:ext cx="10759044" cy="666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/>
              <a:t>Поэтические средства художественной выразительности в лирике Сергея Есенина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56971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3235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68935" y="157348"/>
            <a:ext cx="5023262" cy="935182"/>
          </a:xfrm>
        </p:spPr>
        <p:txBody>
          <a:bodyPr/>
          <a:lstStyle/>
          <a:p>
            <a:r>
              <a:rPr lang="ru-RU" b="1" dirty="0"/>
              <a:t>Сергей Александрович Есенин </a:t>
            </a:r>
            <a:r>
              <a:rPr lang="ru-RU" dirty="0" smtClean="0"/>
              <a:t>родился </a:t>
            </a:r>
            <a:r>
              <a:rPr lang="ru-RU" dirty="0"/>
              <a:t>в крестьянской семье в селе Константинове Рязанской губернии.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78913" y="1402036"/>
            <a:ext cx="2729781" cy="419414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4515" y="1402037"/>
            <a:ext cx="2631199" cy="41941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1893" y="1402036"/>
            <a:ext cx="2729782" cy="41941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64873" y="1402036"/>
            <a:ext cx="2727324" cy="419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491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12082" y="1368631"/>
            <a:ext cx="3811979" cy="3929768"/>
          </a:xfrm>
        </p:spPr>
        <p:txBody>
          <a:bodyPr>
            <a:normAutofit/>
          </a:bodyPr>
          <a:lstStyle/>
          <a:p>
            <a:r>
              <a:rPr lang="ru-RU" dirty="0" smtClean="0"/>
              <a:t>Небольшой </a:t>
            </a:r>
            <a:r>
              <a:rPr lang="ru-RU" dirty="0"/>
              <a:t>сад со строениями, крутые овраги, спадающие к Оке, на косогоре каменная большая красивая церковь, заливные луга и вдалеке расстилающие­ся леса – вот первые впечатления Есенина от родины, и эту красоту он воспоёт в своих стихотворениях.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7226" y="1368631"/>
            <a:ext cx="5931725" cy="392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548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9719" y="1401288"/>
            <a:ext cx="10507891" cy="510639"/>
          </a:xfrm>
        </p:spPr>
        <p:txBody>
          <a:bodyPr/>
          <a:lstStyle/>
          <a:p>
            <a:r>
              <a:rPr lang="ru-RU" dirty="0" smtClean="0"/>
              <a:t>Дом</a:t>
            </a:r>
            <a:r>
              <a:rPr lang="ru-RU" dirty="0"/>
              <a:t>, в котором родился Есенин, </a:t>
            </a:r>
            <a:r>
              <a:rPr lang="ru-RU" dirty="0" smtClean="0"/>
              <a:t>сохранился </a:t>
            </a:r>
            <a:r>
              <a:rPr lang="ru-RU" dirty="0"/>
              <a:t>и превращён в мемориальный </a:t>
            </a:r>
            <a:r>
              <a:rPr lang="ru-RU" dirty="0" smtClean="0"/>
              <a:t>музей</a:t>
            </a:r>
            <a:r>
              <a:rPr lang="ru-RU" dirty="0"/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2000" y="2137558"/>
            <a:ext cx="8128000" cy="433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278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6602" y="1368631"/>
            <a:ext cx="5654841" cy="4192496"/>
          </a:xfrm>
        </p:spPr>
        <p:txBody>
          <a:bodyPr/>
          <a:lstStyle/>
          <a:p>
            <a:r>
              <a:rPr lang="ru-RU" dirty="0"/>
              <a:t>Семья отца – многочисленная и бедная; будущий поэт был отдан на воспи­тание деду по матери, крестьянину зажиточному и религиозному. Есенин признавался, что с детства слышал много церковных легенд и сказаний. Из него хотели сделать сельского учителя и поэтому отдали в закрытую церковноприходскую школу в Спас-Клепиках. Предполагалось, что он поступит в московский учительский институт.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5216" y="1095998"/>
            <a:ext cx="3158507" cy="473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646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92327" y="1368630"/>
            <a:ext cx="5654841" cy="4996543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Но, как это почти всегда бывает с поэтами (а талант у Есенина пробу­дился в девятилетнем возрасте), он выбрал себе дорогу сам. Жизнь в Москве с весны 1912 года, куда он прибыл уже с тетрадками своих стихов, опре­делялась тем, что Есенин быстро вырывается из торгашеской среды. Посещает </a:t>
            </a:r>
            <a:r>
              <a:rPr lang="ru-RU" dirty="0" err="1"/>
              <a:t>Суриковский</a:t>
            </a:r>
            <a:r>
              <a:rPr lang="ru-RU" dirty="0"/>
              <a:t> литературно-музыкальный кружок – своеобразное объединение писателей-самоучек из народа. В течение двух лет ходит на лекции в Народный университет Шанявского. Читает русских классиков, фольклорные сборники. Первые увидевшие печать стихотворения не были замечены критикой. В них воспевались прелести деревенской жизни, сельские пейзажи. Многие их них построены на автобиографическом материале.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0792" y="1368630"/>
            <a:ext cx="2758704" cy="419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932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4090" y="2041070"/>
            <a:ext cx="5251080" cy="3155869"/>
          </a:xfrm>
        </p:spPr>
        <p:txBody>
          <a:bodyPr>
            <a:normAutofit/>
          </a:bodyPr>
          <a:lstStyle/>
          <a:p>
            <a:r>
              <a:rPr lang="ru-RU" sz="1700" dirty="0"/>
              <a:t>Поворотным событием в жизни Есенина был приезд в Петербург в марте 1915 года и встреча с Блоком. Блок сразу понял, что перед ним выдающе­еся дарование, со своим эмоциональным миром, хотя и с некоторым из­лишним многословием. Блоку понравились безыскусственность стихов и русская натура молодого поэта. Можно сказать, что Блок в какой-то мере оказался литературным нас­тавником Есенина.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33446" y="999630"/>
            <a:ext cx="3629025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7381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6151418" y="2455218"/>
            <a:ext cx="5251080" cy="2704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Но </a:t>
            </a:r>
            <a:r>
              <a:rPr lang="ru-RU" dirty="0"/>
              <a:t>уже с этого рубежа начинают­ся те зигзаги, которые определяют весь последующий путь Есенина. До знакомства с Блоком чуткий, впечатлитель­ный Есенин подпал под влияние ре­лигиозно-философского идеализма Мережковского и Гиппиус. Затем Есенин сблизился с акмеистом, поэ­том С. Городецким.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5661" y="1309251"/>
            <a:ext cx="3884792" cy="499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9733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6210795" y="1634340"/>
            <a:ext cx="5251080" cy="3621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А </a:t>
            </a:r>
            <a:r>
              <a:rPr lang="ru-RU" dirty="0"/>
              <a:t>в 1917 году – с группой, выпускавшей сборники «Скифы». И на этом Есенин не ос­тановился. После распри с Клюевым, всё более склонявшимся к антиреволюционным настроениям, в 1919 году Есенин сближается с имажинистами, которые культивировали философию чистого образа, ясности языка, ассоциативности образов. В 1921 году Есенин порвал с имажинистами и обратился к реализму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0294" y="2009895"/>
            <a:ext cx="4722995" cy="287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0290384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228</TotalTime>
  <Words>702</Words>
  <Application>Microsoft Office PowerPoint</Application>
  <PresentationFormat>Произвольный</PresentationFormat>
  <Paragraphs>25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Легкий дым</vt:lpstr>
      <vt:lpstr>ЕСЕНИН Сергей Александрович (1895–1925)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Сергей Александрович Есенин  Годы жизни: (1895–1925)</dc:title>
  <dc:creator>Dima</dc:creator>
  <cp:lastModifiedBy>Alina</cp:lastModifiedBy>
  <cp:revision>21</cp:revision>
  <dcterms:created xsi:type="dcterms:W3CDTF">2015-11-08T18:50:54Z</dcterms:created>
  <dcterms:modified xsi:type="dcterms:W3CDTF">2015-12-13T08:42:35Z</dcterms:modified>
</cp:coreProperties>
</file>