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18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8" name="Дата 27"/>
          <p:cNvSpPr>
            <a:spLocks noGrp="1"/>
          </p:cNvSpPr>
          <p:nvPr>
            <p:ph type="dt" sz="half" idx="10"/>
          </p:nvPr>
        </p:nvSpPr>
        <p:spPr/>
        <p:txBody>
          <a:bodyPr/>
          <a:lstStyle>
            <a:extLst/>
          </a:lstStyle>
          <a:p>
            <a:fld id="{1E2F8307-BEB1-4B3F-A372-AA3A64D6E7E6}" type="datetimeFigureOut">
              <a:rPr lang="ru-RU" smtClean="0"/>
              <a:t>07.05.2013</a:t>
            </a:fld>
            <a:endParaRPr lang="ru-RU"/>
          </a:p>
        </p:txBody>
      </p:sp>
      <p:sp>
        <p:nvSpPr>
          <p:cNvPr id="17" name="Нижний колонтитул 16"/>
          <p:cNvSpPr>
            <a:spLocks noGrp="1"/>
          </p:cNvSpPr>
          <p:nvPr>
            <p:ph type="ftr" sz="quarter" idx="11"/>
          </p:nvPr>
        </p:nvSpPr>
        <p:spPr/>
        <p:txBody>
          <a:bodyPr/>
          <a:lstStyle>
            <a:extLst/>
          </a:lstStyle>
          <a:p>
            <a:endParaRPr lang="ru-RU"/>
          </a:p>
        </p:txBody>
      </p:sp>
      <p:sp>
        <p:nvSpPr>
          <p:cNvPr id="29" name="Номер слайда 28"/>
          <p:cNvSpPr>
            <a:spLocks noGrp="1"/>
          </p:cNvSpPr>
          <p:nvPr>
            <p:ph type="sldNum" sz="quarter" idx="12"/>
          </p:nvPr>
        </p:nvSpPr>
        <p:spPr/>
        <p:txBody>
          <a:bodyPr/>
          <a:lstStyle>
            <a:extLst/>
          </a:lstStyle>
          <a:p>
            <a:fld id="{63C5BDB7-A37A-4F8A-A7CD-3BC1DF2D71F8}" type="slidenum">
              <a:rPr lang="ru-RU" smtClean="0"/>
              <a:t>‹#›</a:t>
            </a:fld>
            <a:endParaRPr lang="ru-RU"/>
          </a:p>
        </p:txBody>
      </p:sp>
      <p:sp>
        <p:nvSpPr>
          <p:cNvPr id="32" name="Прямоугольник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Прямоугольник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Прямоугольник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Прямоугольник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Прямоугольник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Заголовок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56" name="Прямоугольник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Прямоугольник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Прямоугольник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Прямоугольник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E2F8307-BEB1-4B3F-A372-AA3A64D6E7E6}" type="datetimeFigureOut">
              <a:rPr lang="ru-RU" smtClean="0"/>
              <a:t>07.05.2013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3C5BDB7-A37A-4F8A-A7CD-3BC1DF2D71F8}"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981200" cy="5851525"/>
          </a:xfrm>
        </p:spPr>
        <p:txBody>
          <a:bodyPr vert="eaVert" anchor="ct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39"/>
            <a:ext cx="5867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E2F8307-BEB1-4B3F-A372-AA3A64D6E7E6}" type="datetimeFigureOut">
              <a:rPr lang="ru-RU" smtClean="0"/>
              <a:t>07.05.2013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3C5BDB7-A37A-4F8A-A7CD-3BC1DF2D71F8}"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1E2F8307-BEB1-4B3F-A372-AA3A64D6E7E6}" type="datetimeFigureOut">
              <a:rPr lang="ru-RU" smtClean="0"/>
              <a:t>07.05.2013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3C5BDB7-A37A-4F8A-A7CD-3BC1DF2D71F8}"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Полилиния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Полилиния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Полилиния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Полилиния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Полилиния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Полилиния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Полилиния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Полилиния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Полилиния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Полилиния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Полилиния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Полилиния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Полилиния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Полилиния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Полилиния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Текст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1E2F8307-BEB1-4B3F-A372-AA3A64D6E7E6}" type="datetimeFigureOut">
              <a:rPr lang="ru-RU" smtClean="0"/>
              <a:t>07.05.2013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63C5BDB7-A37A-4F8A-A7CD-3BC1DF2D71F8}" type="slidenum">
              <a:rPr lang="ru-RU" smtClean="0"/>
              <a:t>‹#›</a:t>
            </a:fld>
            <a:endParaRPr lang="ru-RU"/>
          </a:p>
        </p:txBody>
      </p:sp>
      <p:sp>
        <p:nvSpPr>
          <p:cNvPr id="7" name="Прямоугольник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ru-RU" smtClean="0"/>
              <a:t>Образец заголовка</a:t>
            </a:r>
            <a:endParaRPr kumimoji="0" lang="en-US"/>
          </a:p>
        </p:txBody>
      </p:sp>
      <p:sp>
        <p:nvSpPr>
          <p:cNvPr id="8" name="Прямоугольник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оугольник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Прямоугольник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2064"/>
            <a:ext cx="8229600" cy="9144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E2F8307-BEB1-4B3F-A372-AA3A64D6E7E6}" type="datetimeFigureOut">
              <a:rPr lang="ru-RU" smtClean="0"/>
              <a:t>07.05.2013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63C5BDB7-A37A-4F8A-A7CD-3BC1DF2D71F8}"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5" name="Прямоугольник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504824" y="512064"/>
            <a:ext cx="7772400" cy="914400"/>
          </a:xfrm>
        </p:spPr>
        <p:txBody>
          <a:bodyPr anchor="t"/>
          <a:lstStyle>
            <a:lvl1pPr>
              <a:defRPr sz="400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1E2F8307-BEB1-4B3F-A372-AA3A64D6E7E6}" type="datetimeFigureOut">
              <a:rPr lang="ru-RU" smtClean="0"/>
              <a:t>07.05.2013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63C5BDB7-A37A-4F8A-A7CD-3BC1DF2D71F8}" type="slidenum">
              <a:rPr lang="ru-RU" smtClean="0"/>
              <a:t>‹#›</a:t>
            </a:fld>
            <a:endParaRPr lang="ru-RU"/>
          </a:p>
        </p:txBody>
      </p:sp>
      <p:sp>
        <p:nvSpPr>
          <p:cNvPr id="16" name="Прямоугольник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Прямоугольник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Прямоугольник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Прямоугольник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Прямоугольник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Прямоугольник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Прямоугольник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Прямоугольник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Прямоугольник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914400"/>
          </a:xfrm>
        </p:spPr>
        <p:txBody>
          <a:bodyPr/>
          <a:lstStyle>
            <a:lvl1pPr>
              <a:defRPr sz="4000" cap="none" baseline="0"/>
            </a:lvl1pPr>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1E2F8307-BEB1-4B3F-A372-AA3A64D6E7E6}" type="datetimeFigureOut">
              <a:rPr lang="ru-RU" smtClean="0"/>
              <a:t>07.05.2013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63C5BDB7-A37A-4F8A-A7CD-3BC1DF2D71F8}"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1E2F8307-BEB1-4B3F-A372-AA3A64D6E7E6}" type="datetimeFigureOut">
              <a:rPr lang="ru-RU" smtClean="0"/>
              <a:t>07.05.2013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63C5BDB7-A37A-4F8A-A7CD-3BC1DF2D71F8}"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73050"/>
            <a:ext cx="8229600" cy="1162050"/>
          </a:xfrm>
        </p:spPr>
        <p:txBody>
          <a:bodyPr anchor="ctr"/>
          <a:lstStyle>
            <a:lvl1pPr algn="l">
              <a:buNone/>
              <a:defRPr sz="3600" b="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1E2F8307-BEB1-4B3F-A372-AA3A64D6E7E6}" type="datetimeFigureOut">
              <a:rPr lang="ru-RU" smtClean="0"/>
              <a:t>07.05.2013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63C5BDB7-A37A-4F8A-A7CD-3BC1DF2D71F8}"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Прямая соединительная линия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Группа 9"/>
          <p:cNvGrpSpPr/>
          <p:nvPr/>
        </p:nvGrpSpPr>
        <p:grpSpPr>
          <a:xfrm rot="5400000">
            <a:off x="8514581" y="1219200"/>
            <a:ext cx="132763" cy="128466"/>
            <a:chOff x="6668087" y="1297746"/>
            <a:chExt cx="161840" cy="156602"/>
          </a:xfrm>
        </p:grpSpPr>
        <p:cxnSp>
          <p:nvCxnSpPr>
            <p:cNvPr id="15" name="Прямая соединительная линия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Заголовок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ru-RU" smtClean="0"/>
              <a:t>Вставка рисунка</a:t>
            </a:r>
            <a:endParaRPr kumimoji="0" lang="en-US"/>
          </a:p>
        </p:txBody>
      </p:sp>
      <p:sp>
        <p:nvSpPr>
          <p:cNvPr id="4" name="Текст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grpSp>
        <p:nvGrpSpPr>
          <p:cNvPr id="14" name="Группа 13"/>
          <p:cNvGrpSpPr/>
          <p:nvPr/>
        </p:nvGrpSpPr>
        <p:grpSpPr>
          <a:xfrm rot="5400000">
            <a:off x="8666981" y="1371600"/>
            <a:ext cx="132763" cy="128466"/>
            <a:chOff x="6668087" y="1297746"/>
            <a:chExt cx="161840" cy="156602"/>
          </a:xfrm>
        </p:grpSpPr>
        <p:cxnSp>
          <p:nvCxnSpPr>
            <p:cNvPr id="11" name="Прямая соединительная линия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Прямая соединительная линия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Прямая соединительная линия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Группа 17"/>
          <p:cNvGrpSpPr/>
          <p:nvPr/>
        </p:nvGrpSpPr>
        <p:grpSpPr>
          <a:xfrm rot="5400000">
            <a:off x="8320088" y="1474763"/>
            <a:ext cx="132763" cy="128466"/>
            <a:chOff x="6668087" y="1297746"/>
            <a:chExt cx="161840" cy="156602"/>
          </a:xfrm>
        </p:grpSpPr>
        <p:cxnSp>
          <p:nvCxnSpPr>
            <p:cNvPr id="19" name="Прямая соединительная линия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Прямая соединительная линия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Прямая соединительная линия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Дата 4"/>
          <p:cNvSpPr>
            <a:spLocks noGrp="1"/>
          </p:cNvSpPr>
          <p:nvPr>
            <p:ph type="dt" sz="half" idx="10"/>
          </p:nvPr>
        </p:nvSpPr>
        <p:spPr>
          <a:xfrm>
            <a:off x="6477000" y="55499"/>
            <a:ext cx="2133600" cy="365125"/>
          </a:xfrm>
        </p:spPr>
        <p:txBody>
          <a:bodyPr/>
          <a:lstStyle>
            <a:extLst/>
          </a:lstStyle>
          <a:p>
            <a:fld id="{1E2F8307-BEB1-4B3F-A372-AA3A64D6E7E6}" type="datetimeFigureOut">
              <a:rPr lang="ru-RU" smtClean="0"/>
              <a:t>07.05.2013</a:t>
            </a:fld>
            <a:endParaRPr lang="ru-RU"/>
          </a:p>
        </p:txBody>
      </p:sp>
      <p:sp>
        <p:nvSpPr>
          <p:cNvPr id="6" name="Нижний колонтитул 5"/>
          <p:cNvSpPr>
            <a:spLocks noGrp="1"/>
          </p:cNvSpPr>
          <p:nvPr>
            <p:ph type="ftr" sz="quarter" idx="11"/>
          </p:nvPr>
        </p:nvSpPr>
        <p:spPr>
          <a:xfrm>
            <a:off x="914400" y="55499"/>
            <a:ext cx="5562600" cy="365125"/>
          </a:xfrm>
        </p:spPr>
        <p:txBody>
          <a:bodyPr/>
          <a:lstStyle>
            <a:extLst/>
          </a:lstStyle>
          <a:p>
            <a:endParaRPr lang="ru-RU"/>
          </a:p>
        </p:txBody>
      </p:sp>
      <p:sp>
        <p:nvSpPr>
          <p:cNvPr id="7" name="Номер слайда 6"/>
          <p:cNvSpPr>
            <a:spLocks noGrp="1"/>
          </p:cNvSpPr>
          <p:nvPr>
            <p:ph type="sldNum" sz="quarter" idx="12"/>
          </p:nvPr>
        </p:nvSpPr>
        <p:spPr>
          <a:xfrm>
            <a:off x="8610600" y="55499"/>
            <a:ext cx="457200" cy="365125"/>
          </a:xfrm>
        </p:spPr>
        <p:txBody>
          <a:bodyPr/>
          <a:lstStyle>
            <a:extLst/>
          </a:lstStyle>
          <a:p>
            <a:fld id="{63C5BDB7-A37A-4F8A-A7CD-3BC1DF2D71F8}"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Прямоугольник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оугольник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Прямоугольник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Прямоугольник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Прямоугольник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Прямоугольник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Заголовок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E2F8307-BEB1-4B3F-A372-AA3A64D6E7E6}" type="datetimeFigureOut">
              <a:rPr lang="ru-RU" smtClean="0"/>
              <a:t>07.05.2013</a:t>
            </a:fld>
            <a:endParaRPr lang="ru-RU"/>
          </a:p>
        </p:txBody>
      </p:sp>
      <p:sp>
        <p:nvSpPr>
          <p:cNvPr id="3" name="Нижний колонтитул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ru-RU"/>
          </a:p>
        </p:txBody>
      </p:sp>
      <p:sp>
        <p:nvSpPr>
          <p:cNvPr id="23" name="Номер слайда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63C5BDB7-A37A-4F8A-A7CD-3BC1DF2D71F8}"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en.wikipedia.org/wiki/African_American_Vernacular_English"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Monophthong" TargetMode="External"/><Relationship Id="rId2" Type="http://schemas.openxmlformats.org/officeDocument/2006/relationships/hyperlink" Target="http://en.wikipedia.org/wiki/Diphthong" TargetMode="External"/><Relationship Id="rId1" Type="http://schemas.openxmlformats.org/officeDocument/2006/relationships/slideLayout" Target="../slideLayouts/slideLayout7.xml"/><Relationship Id="rId5" Type="http://schemas.openxmlformats.org/officeDocument/2006/relationships/hyperlink" Target="http://en.wikipedia.org/wiki/Fricative_consonant" TargetMode="External"/><Relationship Id="rId4" Type="http://schemas.openxmlformats.org/officeDocument/2006/relationships/hyperlink" Target="http://en.wikipedia.org/wiki/Southern_American_English"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en.wikipedia.org/wiki/Alveolar_nasal" TargetMode="External"/><Relationship Id="rId2" Type="http://schemas.openxmlformats.org/officeDocument/2006/relationships/hyperlink" Target="http://en.wikipedia.org/wiki/Velar_nasal" TargetMode="External"/><Relationship Id="rId1" Type="http://schemas.openxmlformats.org/officeDocument/2006/relationships/slideLayout" Target="../slideLayouts/slideLayout7.xml"/><Relationship Id="rId6" Type="http://schemas.openxmlformats.org/officeDocument/2006/relationships/hyperlink" Target="http://en.wikipedia.org/wiki/Content_word" TargetMode="External"/><Relationship Id="rId5" Type="http://schemas.openxmlformats.org/officeDocument/2006/relationships/hyperlink" Target="http://en.wikipedia.org/wiki/Morpheme" TargetMode="External"/><Relationship Id="rId4" Type="http://schemas.openxmlformats.org/officeDocument/2006/relationships/hyperlink" Target="http://en.wikipedia.org/wiki/Function_word"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Place_of_articulation" TargetMode="External"/><Relationship Id="rId2" Type="http://schemas.openxmlformats.org/officeDocument/2006/relationships/hyperlink" Target="http://en.wikipedia.org/wiki/Homorganic" TargetMode="External"/><Relationship Id="rId1" Type="http://schemas.openxmlformats.org/officeDocument/2006/relationships/slideLayout" Target="../slideLayouts/slideLayout7.xml"/><Relationship Id="rId4" Type="http://schemas.openxmlformats.org/officeDocument/2006/relationships/hyperlink" Target="http://en.wikipedia.org/wiki/Voice_(phonetic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Rhotic_and_non-rhotic_accents" TargetMode="External"/><Relationship Id="rId2" Type="http://schemas.openxmlformats.org/officeDocument/2006/relationships/hyperlink" Target="http://en.wikipedia.org/wiki/Glottal_stop" TargetMode="External"/><Relationship Id="rId1" Type="http://schemas.openxmlformats.org/officeDocument/2006/relationships/slideLayout" Target="../slideLayouts/slideLayout7.xml"/><Relationship Id="rId4" Type="http://schemas.openxmlformats.org/officeDocument/2006/relationships/hyperlink" Target="http://en.wikipedia.org/wiki/Rhotic_consonant"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Phonological_history_of_English_high_front_vowels" TargetMode="External"/><Relationship Id="rId2" Type="http://schemas.openxmlformats.org/officeDocument/2006/relationships/hyperlink" Target="http://en.wikipedia.org/wiki/Homophone" TargetMode="External"/><Relationship Id="rId1" Type="http://schemas.openxmlformats.org/officeDocument/2006/relationships/slideLayout" Target="../slideLayouts/slideLayout7.xml"/><Relationship Id="rId4" Type="http://schemas.openxmlformats.org/officeDocument/2006/relationships/hyperlink" Target="http://en.wikipedia.org/wiki/Liquid_consonan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pPr algn="ctr"/>
            <a:r>
              <a:rPr lang="en-US" sz="4800" dirty="0" smtClean="0"/>
              <a:t>AFRICAN AMERICAN VERNACULAR ENGLISH</a:t>
            </a:r>
            <a:endParaRPr lang="ru-RU" sz="4800" dirty="0"/>
          </a:p>
        </p:txBody>
      </p:sp>
      <p:sp>
        <p:nvSpPr>
          <p:cNvPr id="3" name="Подзаголовок 2"/>
          <p:cNvSpPr>
            <a:spLocks noGrp="1"/>
          </p:cNvSpPr>
          <p:nvPr>
            <p:ph type="subTitle" idx="1"/>
          </p:nvPr>
        </p:nvSpPr>
        <p:spPr/>
        <p:txBody>
          <a:bodyPr>
            <a:normAutofit/>
          </a:bodyPr>
          <a:lstStyle/>
          <a:p>
            <a:r>
              <a:rPr lang="en-US" sz="2800" dirty="0" smtClean="0"/>
              <a:t>Distinctive features</a:t>
            </a:r>
            <a:endParaRPr lang="ru-RU"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23938" y="1866888"/>
            <a:ext cx="4071966" cy="369332"/>
          </a:xfrm>
          <a:prstGeom prst="rect">
            <a:avLst/>
          </a:prstGeom>
          <a:noFill/>
        </p:spPr>
        <p:txBody>
          <a:bodyPr wrap="square" rtlCol="0">
            <a:spAutoFit/>
          </a:bodyPr>
          <a:lstStyle/>
          <a:p>
            <a:endParaRPr lang="ru-RU" dirty="0"/>
          </a:p>
        </p:txBody>
      </p:sp>
      <p:sp>
        <p:nvSpPr>
          <p:cNvPr id="122881" name="Rectangle 1"/>
          <p:cNvSpPr>
            <a:spLocks noChangeArrowheads="1"/>
          </p:cNvSpPr>
          <p:nvPr/>
        </p:nvSpPr>
        <p:spPr bwMode="auto">
          <a:xfrm>
            <a:off x="142844" y="714356"/>
            <a:ext cx="878687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Sentences equivalent to standard English perfects such as discussed above may be conveyed by the use of done in AAVE. For example the standard sentence "</a:t>
            </a: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He has eaten his dinner"</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can be expressed as </a:t>
            </a: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He done eat his dinner.</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ru-RU" sz="2000" b="0" i="0" u="none" strike="noStrike" cap="none" normalizeH="0" baseline="0" dirty="0" smtClean="0">
              <a:ln>
                <a:noFill/>
              </a:ln>
              <a:solidFill>
                <a:schemeClr val="tx1"/>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Future:</a:t>
            </a:r>
            <a:endParaRPr kumimoji="0" lang="ru-RU" sz="2400" b="0" i="0" u="none" strike="noStrike" cap="none" normalizeH="0" baseline="0" dirty="0" smtClean="0">
              <a:ln>
                <a:noFill/>
              </a:ln>
              <a:solidFill>
                <a:schemeClr val="accent5">
                  <a:lumMod val="60000"/>
                  <a:lumOff val="40000"/>
                </a:schemeClr>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lang="en-US" sz="2000" dirty="0">
                <a:latin typeface="Calibri" pitchFamily="34" charset="0"/>
                <a:ea typeface="Times New Roman" pitchFamily="18" charset="0"/>
                <a:cs typeface="Times New Roman" pitchFamily="18" charset="0"/>
              </a:rPr>
              <a:t>Future events and those that have not yet occurred are marked by </a:t>
            </a:r>
            <a:r>
              <a:rPr lang="en-US" sz="2000" dirty="0" err="1">
                <a:latin typeface="Calibri" pitchFamily="34" charset="0"/>
                <a:ea typeface="Times New Roman" pitchFamily="18" charset="0"/>
                <a:cs typeface="Times New Roman" pitchFamily="18" charset="0"/>
              </a:rPr>
              <a:t>gon</a:t>
            </a:r>
            <a:r>
              <a:rPr lang="en-US" sz="2000" dirty="0">
                <a:latin typeface="Calibri" pitchFamily="34" charset="0"/>
                <a:ea typeface="Times New Roman" pitchFamily="18" charset="0"/>
                <a:cs typeface="Times New Roman" pitchFamily="18" charset="0"/>
              </a:rPr>
              <a:t> or </a:t>
            </a:r>
            <a:r>
              <a:rPr lang="en-US" sz="2000" dirty="0" err="1">
                <a:latin typeface="Calibri" pitchFamily="34" charset="0"/>
                <a:ea typeface="Times New Roman" pitchFamily="18" charset="0"/>
                <a:cs typeface="Times New Roman" pitchFamily="18" charset="0"/>
              </a:rPr>
              <a:t>gonna</a:t>
            </a:r>
            <a:r>
              <a:rPr lang="en-US" sz="2000" dirty="0">
                <a:latin typeface="Calibri" pitchFamily="34" charset="0"/>
                <a:ea typeface="Times New Roman" pitchFamily="18" charset="0"/>
                <a:cs typeface="Times New Roman" pitchFamily="18" charset="0"/>
              </a:rPr>
              <a:t> (see above).</a:t>
            </a:r>
            <a:endParaRPr lang="ru-RU" sz="2000" dirty="0">
              <a:latin typeface="Calibri" pitchFamily="34" charset="0"/>
              <a:ea typeface="Times New Roman" pitchFamily="18"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Events in progress: </a:t>
            </a:r>
            <a:endParaRPr kumimoji="0" lang="ru-RU" sz="2400" b="0" i="0" u="none" strike="noStrike" cap="none" normalizeH="0" baseline="0" dirty="0" smtClean="0">
              <a:ln>
                <a:noFill/>
              </a:ln>
              <a:solidFill>
                <a:schemeClr val="accent5">
                  <a:lumMod val="60000"/>
                  <a:lumOff val="40000"/>
                </a:schemeClr>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lang="en-US" sz="2000" dirty="0">
                <a:latin typeface="Calibri" pitchFamily="34" charset="0"/>
                <a:ea typeface="Times New Roman" pitchFamily="18" charset="0"/>
                <a:cs typeface="Times New Roman" pitchFamily="18" charset="0"/>
              </a:rPr>
              <a:t>Besides using the verb with the ending -</a:t>
            </a:r>
            <a:r>
              <a:rPr lang="en-US" sz="2000" dirty="0" err="1">
                <a:latin typeface="Calibri" pitchFamily="34" charset="0"/>
                <a:ea typeface="Times New Roman" pitchFamily="18" charset="0"/>
                <a:cs typeface="Times New Roman" pitchFamily="18" charset="0"/>
              </a:rPr>
              <a:t>ing</a:t>
            </a:r>
            <a:r>
              <a:rPr lang="en-US" sz="2000" dirty="0">
                <a:latin typeface="Calibri" pitchFamily="34" charset="0"/>
                <a:ea typeface="Times New Roman" pitchFamily="18" charset="0"/>
                <a:cs typeface="Times New Roman" pitchFamily="18" charset="0"/>
              </a:rPr>
              <a:t> or -in to convey that an event is in progress, AAVE has a number of other words which add particular nuances. For instance, if the activity is vigorous and intentional, the sentence may include the word steady. The item steady can be used to mark actions that occur consistently or persistently, as in Ricky Bell be steady </a:t>
            </a:r>
            <a:r>
              <a:rPr lang="en-US" sz="2000" dirty="0" err="1">
                <a:latin typeface="Calibri" pitchFamily="34" charset="0"/>
                <a:ea typeface="Times New Roman" pitchFamily="18" charset="0"/>
                <a:cs typeface="Times New Roman" pitchFamily="18" charset="0"/>
              </a:rPr>
              <a:t>steppin</a:t>
            </a:r>
            <a:r>
              <a:rPr lang="en-US" sz="2000" dirty="0">
                <a:latin typeface="Calibri" pitchFamily="34" charset="0"/>
                <a:ea typeface="Times New Roman" pitchFamily="18" charset="0"/>
                <a:cs typeface="Times New Roman" pitchFamily="18" charset="0"/>
              </a:rPr>
              <a:t> in them number nines.</a:t>
            </a:r>
            <a:endParaRPr lang="ru-RU" sz="2000" dirty="0">
              <a:latin typeface="Calibri" pitchFamily="34" charset="0"/>
              <a:ea typeface="Times New Roman" pitchFamily="18"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lang="en-US" sz="2000" dirty="0">
                <a:latin typeface="Calibri" pitchFamily="34" charset="0"/>
                <a:ea typeface="Times New Roman" pitchFamily="18" charset="0"/>
                <a:cs typeface="Times New Roman" pitchFamily="18" charset="0"/>
              </a:rPr>
              <a:t>Events that occur habitually or repeatedly are often marked by be in AAVE as in She be working all the time.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nvGraphicFramePr>
        <p:xfrm>
          <a:off x="1000101" y="1500170"/>
          <a:ext cx="6619899" cy="4357720"/>
        </p:xfrm>
        <a:graphic>
          <a:graphicData uri="http://schemas.openxmlformats.org/drawingml/2006/table">
            <a:tbl>
              <a:tblPr>
                <a:tableStyleId>{3C2FFA5D-87B4-456A-9821-1D502468CF0F}</a:tableStyleId>
              </a:tblPr>
              <a:tblGrid>
                <a:gridCol w="2206633"/>
                <a:gridCol w="2206633"/>
                <a:gridCol w="2206633"/>
              </a:tblGrid>
              <a:tr h="435772">
                <a:tc gridSpan="3">
                  <a:txBody>
                    <a:bodyPr/>
                    <a:lstStyle/>
                    <a:p>
                      <a:pPr algn="ctr">
                        <a:lnSpc>
                          <a:spcPct val="115000"/>
                        </a:lnSpc>
                        <a:spcAft>
                          <a:spcPts val="0"/>
                        </a:spcAft>
                      </a:pPr>
                      <a:r>
                        <a:rPr lang="ru-RU" sz="1200" dirty="0" err="1"/>
                        <a:t>Phases</a:t>
                      </a:r>
                      <a:r>
                        <a:rPr lang="ru-RU" sz="1200" dirty="0"/>
                        <a:t>/</a:t>
                      </a:r>
                      <a:r>
                        <a:rPr lang="ru-RU" sz="1200" dirty="0" err="1"/>
                        <a:t>Tenses</a:t>
                      </a:r>
                      <a:r>
                        <a:rPr lang="ru-RU" sz="1200" dirty="0"/>
                        <a:t> </a:t>
                      </a:r>
                      <a:r>
                        <a:rPr lang="ru-RU" sz="1200" dirty="0" err="1"/>
                        <a:t>of</a:t>
                      </a:r>
                      <a:r>
                        <a:rPr lang="ru-RU" sz="1200" dirty="0"/>
                        <a:t> AAVE</a:t>
                      </a:r>
                      <a:r>
                        <a:rPr lang="ru-RU" sz="1200" u="sng" baseline="30000" dirty="0">
                          <a:hlinkClick r:id="rId2"/>
                        </a:rPr>
                        <a:t>[38]</a:t>
                      </a:r>
                      <a:endParaRPr lang="ru-RU" sz="1100" dirty="0">
                        <a:latin typeface="Calibri"/>
                        <a:ea typeface="Calibri"/>
                        <a:cs typeface="Times New Roman"/>
                      </a:endParaRPr>
                    </a:p>
                  </a:txBody>
                  <a:tcPr marL="68580" marR="68580" marT="0" marB="0"/>
                </a:tc>
                <a:tc hMerge="1">
                  <a:txBody>
                    <a:bodyPr/>
                    <a:lstStyle/>
                    <a:p>
                      <a:endParaRPr lang="ru-RU"/>
                    </a:p>
                  </a:txBody>
                  <a:tcPr/>
                </a:tc>
                <a:tc hMerge="1">
                  <a:txBody>
                    <a:bodyPr/>
                    <a:lstStyle/>
                    <a:p>
                      <a:endParaRPr lang="ru-RU"/>
                    </a:p>
                  </a:txBody>
                  <a:tcPr/>
                </a:tc>
              </a:tr>
              <a:tr h="435772">
                <a:tc gridSpan="2">
                  <a:txBody>
                    <a:bodyPr/>
                    <a:lstStyle/>
                    <a:p>
                      <a:pPr algn="ctr">
                        <a:lnSpc>
                          <a:spcPct val="115000"/>
                        </a:lnSpc>
                        <a:spcAft>
                          <a:spcPts val="0"/>
                        </a:spcAft>
                      </a:pPr>
                      <a:r>
                        <a:rPr lang="ru-RU" sz="1200" dirty="0" err="1"/>
                        <a:t>Phase</a:t>
                      </a:r>
                      <a:endParaRPr lang="ru-RU" sz="1100" dirty="0">
                        <a:latin typeface="Calibri"/>
                        <a:ea typeface="Calibri"/>
                        <a:cs typeface="Times New Roman"/>
                      </a:endParaRPr>
                    </a:p>
                  </a:txBody>
                  <a:tcPr marL="68580" marR="68580" marT="0" marB="0"/>
                </a:tc>
                <a:tc hMerge="1">
                  <a:txBody>
                    <a:bodyPr/>
                    <a:lstStyle/>
                    <a:p>
                      <a:endParaRPr lang="ru-RU"/>
                    </a:p>
                  </a:txBody>
                  <a:tcPr/>
                </a:tc>
                <a:tc>
                  <a:txBody>
                    <a:bodyPr/>
                    <a:lstStyle/>
                    <a:p>
                      <a:pPr algn="ctr">
                        <a:lnSpc>
                          <a:spcPct val="115000"/>
                        </a:lnSpc>
                        <a:spcAft>
                          <a:spcPts val="0"/>
                        </a:spcAft>
                      </a:pPr>
                      <a:r>
                        <a:rPr lang="ru-RU" sz="1200"/>
                        <a:t>Example</a:t>
                      </a:r>
                      <a:endParaRPr lang="ru-RU" sz="1100">
                        <a:latin typeface="Calibri"/>
                        <a:ea typeface="Calibri"/>
                        <a:cs typeface="Times New Roman"/>
                      </a:endParaRPr>
                    </a:p>
                  </a:txBody>
                  <a:tcPr marL="68580" marR="68580" marT="0" marB="0"/>
                </a:tc>
              </a:tr>
              <a:tr h="435772">
                <a:tc rowSpan="4">
                  <a:txBody>
                    <a:bodyPr/>
                    <a:lstStyle/>
                    <a:p>
                      <a:pPr algn="ctr">
                        <a:lnSpc>
                          <a:spcPct val="115000"/>
                        </a:lnSpc>
                        <a:spcAft>
                          <a:spcPts val="0"/>
                        </a:spcAft>
                      </a:pPr>
                      <a:r>
                        <a:rPr lang="ru-RU" sz="1200"/>
                        <a:t>Past</a:t>
                      </a:r>
                      <a:endParaRPr lang="ru-RU" sz="1100">
                        <a:latin typeface="Calibri"/>
                        <a:ea typeface="Calibri"/>
                        <a:cs typeface="Times New Roman"/>
                      </a:endParaRPr>
                    </a:p>
                  </a:txBody>
                  <a:tcPr marL="68580" marR="68580" marT="0" marB="0"/>
                </a:tc>
                <a:tc>
                  <a:txBody>
                    <a:bodyPr/>
                    <a:lstStyle/>
                    <a:p>
                      <a:pPr algn="ctr">
                        <a:lnSpc>
                          <a:spcPct val="115000"/>
                        </a:lnSpc>
                        <a:spcAft>
                          <a:spcPts val="0"/>
                        </a:spcAft>
                      </a:pPr>
                      <a:r>
                        <a:rPr lang="ru-RU" sz="1200" dirty="0" err="1"/>
                        <a:t>Pre-recent</a:t>
                      </a:r>
                      <a:endParaRPr lang="ru-RU" sz="1100" dirty="0">
                        <a:latin typeface="Calibri"/>
                        <a:ea typeface="Calibri"/>
                        <a:cs typeface="Times New Roman"/>
                      </a:endParaRPr>
                    </a:p>
                  </a:txBody>
                  <a:tcPr marL="68580" marR="68580" marT="0" marB="0"/>
                </a:tc>
                <a:tc>
                  <a:txBody>
                    <a:bodyPr/>
                    <a:lstStyle/>
                    <a:p>
                      <a:pPr algn="ctr">
                        <a:lnSpc>
                          <a:spcPct val="115000"/>
                        </a:lnSpc>
                        <a:spcAft>
                          <a:spcPts val="0"/>
                        </a:spcAft>
                      </a:pPr>
                      <a:r>
                        <a:rPr lang="ru-RU" sz="1200"/>
                        <a:t>I been flown it</a:t>
                      </a:r>
                      <a:endParaRPr lang="ru-RU" sz="1100">
                        <a:latin typeface="Calibri"/>
                        <a:ea typeface="Calibri"/>
                        <a:cs typeface="Times New Roman"/>
                      </a:endParaRPr>
                    </a:p>
                  </a:txBody>
                  <a:tcPr marL="68580" marR="68580" marT="0" marB="0"/>
                </a:tc>
              </a:tr>
              <a:tr h="435772">
                <a:tc vMerge="1">
                  <a:txBody>
                    <a:bodyPr/>
                    <a:lstStyle/>
                    <a:p>
                      <a:endParaRPr lang="ru-RU"/>
                    </a:p>
                  </a:txBody>
                  <a:tcPr/>
                </a:tc>
                <a:tc>
                  <a:txBody>
                    <a:bodyPr/>
                    <a:lstStyle/>
                    <a:p>
                      <a:pPr algn="ctr">
                        <a:lnSpc>
                          <a:spcPct val="115000"/>
                        </a:lnSpc>
                        <a:spcAft>
                          <a:spcPts val="0"/>
                        </a:spcAft>
                      </a:pPr>
                      <a:r>
                        <a:rPr lang="ru-RU" sz="1200" dirty="0" err="1"/>
                        <a:t>Recent</a:t>
                      </a:r>
                      <a:endParaRPr lang="ru-RU" sz="1100" dirty="0">
                        <a:latin typeface="Calibri"/>
                        <a:ea typeface="Calibri"/>
                        <a:cs typeface="Times New Roman"/>
                      </a:endParaRPr>
                    </a:p>
                  </a:txBody>
                  <a:tcPr marL="68580" marR="68580" marT="0" marB="0"/>
                </a:tc>
                <a:tc>
                  <a:txBody>
                    <a:bodyPr/>
                    <a:lstStyle/>
                    <a:p>
                      <a:pPr algn="ctr">
                        <a:lnSpc>
                          <a:spcPct val="115000"/>
                        </a:lnSpc>
                        <a:spcAft>
                          <a:spcPts val="0"/>
                        </a:spcAft>
                      </a:pPr>
                      <a:r>
                        <a:rPr lang="ru-RU" sz="1200"/>
                        <a:t>I done fly it</a:t>
                      </a:r>
                      <a:r>
                        <a:rPr lang="ru-RU" sz="1200" u="sng" baseline="30000">
                          <a:hlinkClick r:id="rId2"/>
                        </a:rPr>
                        <a:t>a</a:t>
                      </a:r>
                      <a:endParaRPr lang="ru-RU" sz="1100">
                        <a:latin typeface="Calibri"/>
                        <a:ea typeface="Calibri"/>
                        <a:cs typeface="Times New Roman"/>
                      </a:endParaRPr>
                    </a:p>
                  </a:txBody>
                  <a:tcPr marL="68580" marR="68580" marT="0" marB="0"/>
                </a:tc>
              </a:tr>
              <a:tr h="435772">
                <a:tc vMerge="1">
                  <a:txBody>
                    <a:bodyPr/>
                    <a:lstStyle/>
                    <a:p>
                      <a:endParaRPr lang="ru-RU"/>
                    </a:p>
                  </a:txBody>
                  <a:tcPr/>
                </a:tc>
                <a:tc>
                  <a:txBody>
                    <a:bodyPr/>
                    <a:lstStyle/>
                    <a:p>
                      <a:pPr algn="ctr">
                        <a:lnSpc>
                          <a:spcPct val="115000"/>
                        </a:lnSpc>
                        <a:spcAft>
                          <a:spcPts val="0"/>
                        </a:spcAft>
                      </a:pPr>
                      <a:r>
                        <a:rPr lang="ru-RU" sz="1200" dirty="0" err="1"/>
                        <a:t>Pre-present</a:t>
                      </a:r>
                      <a:endParaRPr lang="ru-RU" sz="1100" dirty="0">
                        <a:latin typeface="Calibri"/>
                        <a:ea typeface="Calibri"/>
                        <a:cs typeface="Times New Roman"/>
                      </a:endParaRPr>
                    </a:p>
                  </a:txBody>
                  <a:tcPr marL="68580" marR="68580" marT="0" marB="0"/>
                </a:tc>
                <a:tc>
                  <a:txBody>
                    <a:bodyPr/>
                    <a:lstStyle/>
                    <a:p>
                      <a:pPr algn="ctr">
                        <a:lnSpc>
                          <a:spcPct val="115000"/>
                        </a:lnSpc>
                        <a:spcAft>
                          <a:spcPts val="0"/>
                        </a:spcAft>
                      </a:pPr>
                      <a:r>
                        <a:rPr lang="ru-RU" sz="1200"/>
                        <a:t>I did fly it</a:t>
                      </a:r>
                      <a:endParaRPr lang="ru-RU" sz="1100">
                        <a:latin typeface="Calibri"/>
                        <a:ea typeface="Calibri"/>
                        <a:cs typeface="Times New Roman"/>
                      </a:endParaRPr>
                    </a:p>
                  </a:txBody>
                  <a:tcPr marL="68580" marR="68580" marT="0" marB="0"/>
                </a:tc>
              </a:tr>
              <a:tr h="435772">
                <a:tc vMerge="1">
                  <a:txBody>
                    <a:bodyPr/>
                    <a:lstStyle/>
                    <a:p>
                      <a:endParaRPr lang="ru-RU"/>
                    </a:p>
                  </a:txBody>
                  <a:tcPr/>
                </a:tc>
                <a:tc>
                  <a:txBody>
                    <a:bodyPr/>
                    <a:lstStyle/>
                    <a:p>
                      <a:pPr algn="ctr">
                        <a:lnSpc>
                          <a:spcPct val="115000"/>
                        </a:lnSpc>
                        <a:spcAft>
                          <a:spcPts val="0"/>
                        </a:spcAft>
                      </a:pPr>
                      <a:r>
                        <a:rPr lang="ru-RU" sz="1200" dirty="0" err="1"/>
                        <a:t>Past</a:t>
                      </a:r>
                      <a:r>
                        <a:rPr lang="ru-RU" sz="1200" dirty="0"/>
                        <a:t> </a:t>
                      </a:r>
                      <a:r>
                        <a:rPr lang="ru-RU" sz="1200" dirty="0" err="1"/>
                        <a:t>Inceptive</a:t>
                      </a:r>
                      <a:endParaRPr lang="ru-RU" sz="1100" dirty="0">
                        <a:latin typeface="Calibri"/>
                        <a:ea typeface="Calibri"/>
                        <a:cs typeface="Times New Roman"/>
                      </a:endParaRPr>
                    </a:p>
                  </a:txBody>
                  <a:tcPr marL="68580" marR="68580" marT="0" marB="0"/>
                </a:tc>
                <a:tc>
                  <a:txBody>
                    <a:bodyPr/>
                    <a:lstStyle/>
                    <a:p>
                      <a:pPr algn="ctr">
                        <a:lnSpc>
                          <a:spcPct val="115000"/>
                        </a:lnSpc>
                        <a:spcAft>
                          <a:spcPts val="0"/>
                        </a:spcAft>
                      </a:pPr>
                      <a:r>
                        <a:rPr lang="ru-RU" sz="1200"/>
                        <a:t>I do fly it</a:t>
                      </a:r>
                      <a:endParaRPr lang="ru-RU" sz="1100">
                        <a:latin typeface="Calibri"/>
                        <a:ea typeface="Calibri"/>
                        <a:cs typeface="Times New Roman"/>
                      </a:endParaRPr>
                    </a:p>
                  </a:txBody>
                  <a:tcPr marL="68580" marR="68580" marT="0" marB="0"/>
                </a:tc>
              </a:tr>
              <a:tr h="435772">
                <a:tc gridSpan="2">
                  <a:txBody>
                    <a:bodyPr/>
                    <a:lstStyle/>
                    <a:p>
                      <a:pPr algn="ctr">
                        <a:lnSpc>
                          <a:spcPct val="115000"/>
                        </a:lnSpc>
                        <a:spcAft>
                          <a:spcPts val="0"/>
                        </a:spcAft>
                      </a:pPr>
                      <a:r>
                        <a:rPr lang="ru-RU" sz="1200"/>
                        <a:t>Present</a:t>
                      </a:r>
                      <a:endParaRPr lang="ru-RU" sz="1100">
                        <a:latin typeface="Calibri"/>
                        <a:ea typeface="Calibri"/>
                        <a:cs typeface="Times New Roman"/>
                      </a:endParaRPr>
                    </a:p>
                  </a:txBody>
                  <a:tcPr marL="68580" marR="68580" marT="0" marB="0"/>
                </a:tc>
                <a:tc hMerge="1">
                  <a:txBody>
                    <a:bodyPr/>
                    <a:lstStyle/>
                    <a:p>
                      <a:endParaRPr lang="ru-RU"/>
                    </a:p>
                  </a:txBody>
                  <a:tcPr/>
                </a:tc>
                <a:tc>
                  <a:txBody>
                    <a:bodyPr/>
                    <a:lstStyle/>
                    <a:p>
                      <a:pPr algn="ctr">
                        <a:lnSpc>
                          <a:spcPct val="115000"/>
                        </a:lnSpc>
                        <a:spcAft>
                          <a:spcPts val="0"/>
                        </a:spcAft>
                      </a:pPr>
                      <a:r>
                        <a:rPr lang="ru-RU" sz="1200" dirty="0"/>
                        <a:t>I </a:t>
                      </a:r>
                      <a:r>
                        <a:rPr lang="ru-RU" sz="1200" dirty="0" err="1"/>
                        <a:t>be</a:t>
                      </a:r>
                      <a:r>
                        <a:rPr lang="ru-RU" sz="1200" dirty="0"/>
                        <a:t> </a:t>
                      </a:r>
                      <a:r>
                        <a:rPr lang="ru-RU" sz="1200" dirty="0" err="1"/>
                        <a:t>flyin</a:t>
                      </a:r>
                      <a:r>
                        <a:rPr lang="ru-RU" sz="1200" dirty="0"/>
                        <a:t> </a:t>
                      </a:r>
                      <a:r>
                        <a:rPr lang="ru-RU" sz="1200" dirty="0" err="1"/>
                        <a:t>it</a:t>
                      </a:r>
                      <a:endParaRPr lang="ru-RU" sz="1100" dirty="0">
                        <a:latin typeface="Calibri"/>
                        <a:ea typeface="Calibri"/>
                        <a:cs typeface="Times New Roman"/>
                      </a:endParaRPr>
                    </a:p>
                  </a:txBody>
                  <a:tcPr marL="68580" marR="68580" marT="0" marB="0"/>
                </a:tc>
              </a:tr>
              <a:tr h="435772">
                <a:tc rowSpan="3">
                  <a:txBody>
                    <a:bodyPr/>
                    <a:lstStyle/>
                    <a:p>
                      <a:pPr algn="ctr">
                        <a:lnSpc>
                          <a:spcPct val="115000"/>
                        </a:lnSpc>
                        <a:spcAft>
                          <a:spcPts val="0"/>
                        </a:spcAft>
                      </a:pPr>
                      <a:r>
                        <a:rPr lang="ru-RU" sz="1200"/>
                        <a:t>Future</a:t>
                      </a:r>
                      <a:endParaRPr lang="ru-RU" sz="1100">
                        <a:latin typeface="Calibri"/>
                        <a:ea typeface="Calibri"/>
                        <a:cs typeface="Times New Roman"/>
                      </a:endParaRPr>
                    </a:p>
                  </a:txBody>
                  <a:tcPr marL="68580" marR="68580" marT="0" marB="0"/>
                </a:tc>
                <a:tc>
                  <a:txBody>
                    <a:bodyPr/>
                    <a:lstStyle/>
                    <a:p>
                      <a:pPr algn="ctr">
                        <a:lnSpc>
                          <a:spcPct val="115000"/>
                        </a:lnSpc>
                        <a:spcAft>
                          <a:spcPts val="0"/>
                        </a:spcAft>
                      </a:pPr>
                      <a:r>
                        <a:rPr lang="ru-RU" sz="1200"/>
                        <a:t>Immediate</a:t>
                      </a:r>
                      <a:endParaRPr lang="ru-RU" sz="1100">
                        <a:latin typeface="Calibri"/>
                        <a:ea typeface="Calibri"/>
                        <a:cs typeface="Times New Roman"/>
                      </a:endParaRPr>
                    </a:p>
                  </a:txBody>
                  <a:tcPr marL="68580" marR="68580" marT="0" marB="0"/>
                </a:tc>
                <a:tc>
                  <a:txBody>
                    <a:bodyPr/>
                    <a:lstStyle/>
                    <a:p>
                      <a:pPr algn="ctr">
                        <a:lnSpc>
                          <a:spcPct val="115000"/>
                        </a:lnSpc>
                        <a:spcAft>
                          <a:spcPts val="0"/>
                        </a:spcAft>
                      </a:pPr>
                      <a:r>
                        <a:rPr lang="ru-RU" sz="1200" dirty="0" err="1"/>
                        <a:t>I'm</a:t>
                      </a:r>
                      <a:r>
                        <a:rPr lang="ru-RU" sz="1200" dirty="0"/>
                        <a:t> </a:t>
                      </a:r>
                      <a:r>
                        <a:rPr lang="ru-RU" sz="1200" dirty="0" err="1"/>
                        <a:t>a-fly</a:t>
                      </a:r>
                      <a:r>
                        <a:rPr lang="ru-RU" sz="1200" dirty="0"/>
                        <a:t> </a:t>
                      </a:r>
                      <a:r>
                        <a:rPr lang="ru-RU" sz="1200" dirty="0" err="1"/>
                        <a:t>it</a:t>
                      </a:r>
                      <a:endParaRPr lang="ru-RU" sz="1100" dirty="0">
                        <a:latin typeface="Calibri"/>
                        <a:ea typeface="Calibri"/>
                        <a:cs typeface="Times New Roman"/>
                      </a:endParaRPr>
                    </a:p>
                  </a:txBody>
                  <a:tcPr marL="68580" marR="68580" marT="0" marB="0"/>
                </a:tc>
              </a:tr>
              <a:tr h="435772">
                <a:tc vMerge="1">
                  <a:txBody>
                    <a:bodyPr/>
                    <a:lstStyle/>
                    <a:p>
                      <a:endParaRPr lang="ru-RU"/>
                    </a:p>
                  </a:txBody>
                  <a:tcPr/>
                </a:tc>
                <a:tc>
                  <a:txBody>
                    <a:bodyPr/>
                    <a:lstStyle/>
                    <a:p>
                      <a:pPr algn="ctr">
                        <a:lnSpc>
                          <a:spcPct val="115000"/>
                        </a:lnSpc>
                        <a:spcAft>
                          <a:spcPts val="0"/>
                        </a:spcAft>
                      </a:pPr>
                      <a:r>
                        <a:rPr lang="ru-RU" sz="1200"/>
                        <a:t>Post-immediate</a:t>
                      </a:r>
                      <a:endParaRPr lang="ru-RU" sz="1100">
                        <a:latin typeface="Calibri"/>
                        <a:ea typeface="Calibri"/>
                        <a:cs typeface="Times New Roman"/>
                      </a:endParaRPr>
                    </a:p>
                  </a:txBody>
                  <a:tcPr marL="68580" marR="68580" marT="0" marB="0"/>
                </a:tc>
                <a:tc>
                  <a:txBody>
                    <a:bodyPr/>
                    <a:lstStyle/>
                    <a:p>
                      <a:pPr algn="ctr">
                        <a:lnSpc>
                          <a:spcPct val="115000"/>
                        </a:lnSpc>
                        <a:spcAft>
                          <a:spcPts val="0"/>
                        </a:spcAft>
                      </a:pPr>
                      <a:r>
                        <a:rPr lang="en-US" sz="1200" dirty="0"/>
                        <a:t>I'm a-</a:t>
                      </a:r>
                      <a:r>
                        <a:rPr lang="en-US" sz="1200" dirty="0" err="1"/>
                        <a:t>gonna</a:t>
                      </a:r>
                      <a:r>
                        <a:rPr lang="en-US" sz="1200" dirty="0"/>
                        <a:t> fly it</a:t>
                      </a:r>
                      <a:endParaRPr lang="ru-RU" sz="1100" dirty="0">
                        <a:latin typeface="Calibri"/>
                        <a:ea typeface="Calibri"/>
                        <a:cs typeface="Times New Roman"/>
                      </a:endParaRPr>
                    </a:p>
                  </a:txBody>
                  <a:tcPr marL="68580" marR="68580" marT="0" marB="0"/>
                </a:tc>
              </a:tr>
              <a:tr h="435772">
                <a:tc vMerge="1">
                  <a:txBody>
                    <a:bodyPr/>
                    <a:lstStyle/>
                    <a:p>
                      <a:endParaRPr lang="ru-RU"/>
                    </a:p>
                  </a:txBody>
                  <a:tcPr/>
                </a:tc>
                <a:tc>
                  <a:txBody>
                    <a:bodyPr/>
                    <a:lstStyle/>
                    <a:p>
                      <a:pPr algn="ctr">
                        <a:lnSpc>
                          <a:spcPct val="115000"/>
                        </a:lnSpc>
                        <a:spcAft>
                          <a:spcPts val="0"/>
                        </a:spcAft>
                      </a:pPr>
                      <a:r>
                        <a:rPr lang="ru-RU" sz="1200"/>
                        <a:t>Indefinite future</a:t>
                      </a:r>
                      <a:endParaRPr lang="ru-RU" sz="1100">
                        <a:latin typeface="Calibri"/>
                        <a:ea typeface="Calibri"/>
                        <a:cs typeface="Times New Roman"/>
                      </a:endParaRPr>
                    </a:p>
                  </a:txBody>
                  <a:tcPr marL="68580" marR="68580" marT="0" marB="0"/>
                </a:tc>
                <a:tc>
                  <a:txBody>
                    <a:bodyPr/>
                    <a:lstStyle/>
                    <a:p>
                      <a:pPr algn="ctr">
                        <a:lnSpc>
                          <a:spcPct val="115000"/>
                        </a:lnSpc>
                        <a:spcAft>
                          <a:spcPts val="0"/>
                        </a:spcAft>
                      </a:pPr>
                      <a:r>
                        <a:rPr lang="ru-RU" sz="1200" dirty="0"/>
                        <a:t>I </a:t>
                      </a:r>
                      <a:r>
                        <a:rPr lang="ru-RU" sz="1200" dirty="0" err="1"/>
                        <a:t>gonna</a:t>
                      </a:r>
                      <a:r>
                        <a:rPr lang="ru-RU" sz="1200" dirty="0"/>
                        <a:t> </a:t>
                      </a:r>
                      <a:r>
                        <a:rPr lang="ru-RU" sz="1200" dirty="0" err="1"/>
                        <a:t>fly</a:t>
                      </a:r>
                      <a:r>
                        <a:rPr lang="ru-RU" sz="1200" dirty="0"/>
                        <a:t> </a:t>
                      </a:r>
                      <a:r>
                        <a:rPr lang="ru-RU" sz="1200" dirty="0" err="1"/>
                        <a:t>it</a:t>
                      </a:r>
                      <a:endParaRPr lang="ru-RU" sz="1100" dirty="0">
                        <a:latin typeface="Calibri"/>
                        <a:ea typeface="Calibri"/>
                        <a:cs typeface="Times New Roman"/>
                      </a:endParaRPr>
                    </a:p>
                  </a:txBody>
                  <a:tcPr marL="68580" marR="68580" marT="0" marB="0"/>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29" name="Rectangle 1"/>
          <p:cNvSpPr>
            <a:spLocks noChangeArrowheads="1"/>
          </p:cNvSpPr>
          <p:nvPr/>
        </p:nvSpPr>
        <p:spPr bwMode="auto">
          <a:xfrm>
            <a:off x="285720" y="571480"/>
            <a:ext cx="8715436"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ru-RU" sz="4400" b="1" i="0" u="none" strike="noStrike" cap="none" normalizeH="0" baseline="0" dirty="0" err="1"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Negatives</a:t>
            </a:r>
            <a:endParaRPr kumimoji="0" lang="ru-RU" sz="4400" b="0" i="0" u="none" strike="noStrike" cap="none" normalizeH="0" baseline="0" dirty="0" smtClean="0">
              <a:ln>
                <a:noFill/>
              </a:ln>
              <a:solidFill>
                <a:schemeClr val="accent5">
                  <a:lumMod val="60000"/>
                  <a:lumOff val="40000"/>
                </a:schemeClr>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AAVE has a number of ways of marking negation. Like a number of other varieties of English, AAVE uses </a:t>
            </a:r>
            <a:r>
              <a:rPr kumimoji="0" lang="en-US"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ain't</a:t>
            </a: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to negate the verb in a simple sentence. In common with other nonstandard dialects of English, AAVE uses </a:t>
            </a:r>
            <a:r>
              <a:rPr kumimoji="0" lang="en-US"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ain't</a:t>
            </a: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in standard English sentences which use "haven't". For example standard "I haven't seen him." is equivalent to AAVE </a:t>
            </a: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 </a:t>
            </a:r>
            <a:r>
              <a:rPr kumimoji="0" lang="en-US"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ain't</a:t>
            </a: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seen him</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Unlike most other nonstandard varieties of English, AAVE speakers also sometimes use </a:t>
            </a:r>
            <a:r>
              <a:rPr kumimoji="0" lang="en-US"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ain't</a:t>
            </a: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for standard "didn't" as in the following examples</a:t>
            </a:r>
            <a:endParaRPr kumimoji="0" lang="ru-RU" sz="2000" b="0" i="0" u="none" strike="noStrike" cap="none" normalizeH="0" baseline="0" dirty="0" smtClean="0">
              <a:ln>
                <a:noFill/>
              </a:ln>
              <a:solidFill>
                <a:schemeClr val="tx1"/>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 </a:t>
            </a:r>
            <a:r>
              <a:rPr kumimoji="0" lang="en-US"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ain't</a:t>
            </a: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step on no line.</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ru-RU" sz="2000" b="0" i="0" u="none" strike="noStrike" cap="none" normalizeH="0" baseline="0" dirty="0" smtClean="0">
              <a:ln>
                <a:noFill/>
              </a:ln>
              <a:solidFill>
                <a:schemeClr val="tx1"/>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 said, "I </a:t>
            </a:r>
            <a:r>
              <a:rPr kumimoji="0" lang="en-US"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ain't</a:t>
            </a: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run the stop sign," and he said, "you ran it!"</a:t>
            </a:r>
            <a:endParaRPr kumimoji="0" lang="ru-RU" sz="2000" b="0" i="0" u="none" strike="noStrike" cap="none" normalizeH="0" baseline="0" dirty="0" smtClean="0">
              <a:ln>
                <a:noFill/>
              </a:ln>
              <a:solidFill>
                <a:schemeClr val="tx1"/>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 </a:t>
            </a:r>
            <a:r>
              <a:rPr kumimoji="0" lang="en-US"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ain't</a:t>
            </a: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believe you that day, man.</a:t>
            </a:r>
            <a:endParaRPr kumimoji="0" lang="ru-RU" sz="2000" b="0" i="0" u="none" strike="noStrike" cap="none" normalizeH="0" baseline="0" dirty="0" smtClean="0">
              <a:ln>
                <a:noFill/>
              </a:ln>
              <a:solidFill>
                <a:schemeClr val="tx1"/>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As the first sentence above shows, AAVE also allows negation to be marked in more that one position in the sentence (so called double or multiple negation). In this respect, AAVE resembles French and a number of other Romance languages and also a number of English creoles. Certain kinds of nouns actually require negative marking in negative sentences. In so far as the negation must be expressed with indefinite nouns (e.g. "anything", "anyone" etc.), this is a form of agreement marking. (e.g. </a:t>
            </a: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 </a:t>
            </a:r>
            <a:r>
              <a:rPr kumimoji="0" lang="en-US" sz="20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ain't</a:t>
            </a:r>
            <a:r>
              <a:rPr kumimoji="0" lang="en-US" sz="20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see nothing</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en-US" sz="20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1"/>
          <p:cNvSpPr>
            <a:spLocks noChangeArrowheads="1"/>
          </p:cNvSpPr>
          <p:nvPr/>
        </p:nvSpPr>
        <p:spPr bwMode="auto">
          <a:xfrm>
            <a:off x="142844" y="571480"/>
            <a:ext cx="8858312"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AAVE also has a special negative construction which linguists call "negative inversion". </a:t>
            </a:r>
            <a:r>
              <a:rPr kumimoji="0" lang="en-US" sz="2400" b="0" i="0"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An example from Toni Morrison's </a:t>
            </a:r>
            <a:r>
              <a:rPr kumimoji="0" lang="en-US" sz="2400" b="0" i="1"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Song of Solomon</a:t>
            </a:r>
            <a:r>
              <a:rPr kumimoji="0" lang="en-US" sz="2400" b="0" i="0"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 follows:</a:t>
            </a:r>
            <a:endParaRPr kumimoji="0" lang="ru-RU" sz="2400" b="0" i="0" u="none" strike="noStrike" cap="none" normalizeH="0" baseline="0" dirty="0" smtClean="0">
              <a:ln>
                <a:noFill/>
              </a:ln>
              <a:solidFill>
                <a:schemeClr val="accent5">
                  <a:lumMod val="60000"/>
                  <a:lumOff val="40000"/>
                </a:schemeClr>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Pilate they remembered as a pretty woods-wild girl "that </a:t>
            </a:r>
            <a:r>
              <a:rPr kumimoji="0" lang="en-US" sz="2400" b="1" i="1"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couldn't nobody put shoes on</a:t>
            </a:r>
            <a:r>
              <a:rPr kumimoji="0" lang="en-US" sz="2400" b="1" i="0"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a:t>
            </a:r>
            <a:endParaRPr kumimoji="0" lang="ru-RU" sz="2400" b="0" i="0" u="none" strike="noStrike" cap="none" normalizeH="0" baseline="0" dirty="0" smtClean="0">
              <a:ln>
                <a:noFill/>
              </a:ln>
              <a:solidFill>
                <a:schemeClr val="accent5">
                  <a:lumMod val="60000"/>
                  <a:lumOff val="40000"/>
                </a:schemeClr>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In this example (in the part in italics), a negative auxiliary (</a:t>
            </a:r>
            <a:r>
              <a:rPr kumimoji="0" lang="en-US"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couldn't</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is moved in front of the subject (</a:t>
            </a:r>
            <a:r>
              <a:rPr kumimoji="0" lang="en-US"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nobody</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Some other examples illustrate this:</a:t>
            </a:r>
            <a:endParaRPr kumimoji="0" lang="ru-RU" sz="2400" b="0" i="0" u="none" strike="noStrike" cap="none" normalizeH="0" baseline="0" dirty="0" smtClean="0">
              <a:ln>
                <a:noFill/>
              </a:ln>
              <a:solidFill>
                <a:schemeClr val="tx1"/>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err="1"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Ain't</a:t>
            </a:r>
            <a:r>
              <a:rPr kumimoji="0" lang="en-US" sz="2400" b="1" i="0"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 no white cop </a:t>
            </a:r>
            <a:r>
              <a:rPr kumimoji="0" lang="en-US" sz="2400" b="1" i="0" u="none" strike="noStrike" cap="none" normalizeH="0" baseline="0" dirty="0" err="1"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gonna</a:t>
            </a:r>
            <a:r>
              <a:rPr kumimoji="0" lang="en-US" sz="2400" b="1" i="0"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 put his hands on me.</a:t>
            </a:r>
            <a:r>
              <a:rPr kumimoji="0" lang="en-US" sz="2400" b="0" i="0"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 </a:t>
            </a:r>
            <a:endParaRPr kumimoji="0" lang="ru-RU" sz="2400" b="0" i="0" u="none" strike="noStrike" cap="none" normalizeH="0" baseline="0" dirty="0" smtClean="0">
              <a:ln>
                <a:noFill/>
              </a:ln>
              <a:solidFill>
                <a:schemeClr val="accent5">
                  <a:lumMod val="60000"/>
                  <a:lumOff val="40000"/>
                </a:schemeClr>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Can't nobody beat '</a:t>
            </a:r>
            <a:r>
              <a:rPr kumimoji="0" lang="en-US" sz="2400" b="1" i="0" u="none" strike="noStrike" cap="none" normalizeH="0" baseline="0" dirty="0" err="1"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em</a:t>
            </a:r>
            <a:endParaRPr kumimoji="0" lang="ru-RU" sz="2400" b="0" i="0" u="none" strike="noStrike" cap="none" normalizeH="0" baseline="0" dirty="0" smtClean="0">
              <a:ln>
                <a:noFill/>
              </a:ln>
              <a:solidFill>
                <a:schemeClr val="accent5">
                  <a:lumMod val="60000"/>
                  <a:lumOff val="40000"/>
                </a:schemeClr>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Can't nobody say </a:t>
            </a:r>
            <a:r>
              <a:rPr kumimoji="0" lang="en-US" sz="2400" b="1" i="0" u="none" strike="noStrike" cap="none" normalizeH="0" baseline="0" dirty="0" err="1"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nothin</a:t>
            </a:r>
            <a:r>
              <a:rPr kumimoji="0" lang="en-US" sz="2400" b="1" i="0"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 to </a:t>
            </a:r>
            <a:r>
              <a:rPr kumimoji="0" lang="en-US" sz="2400" b="1" i="0" u="none" strike="noStrike" cap="none" normalizeH="0" baseline="0" dirty="0" err="1"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dem</a:t>
            </a:r>
            <a:r>
              <a:rPr kumimoji="0" lang="en-US" sz="2400" b="1" i="0"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 peoples!</a:t>
            </a:r>
            <a:endParaRPr kumimoji="0" lang="en-US" sz="2400" b="0" i="0" u="none" strike="noStrike" cap="none" normalizeH="0" baseline="0" dirty="0" smtClean="0">
              <a:ln>
                <a:noFill/>
              </a:ln>
              <a:solidFill>
                <a:schemeClr val="accent5">
                  <a:lumMod val="60000"/>
                  <a:lumOff val="40000"/>
                </a:schemeClr>
              </a:solidFill>
              <a:effectLst/>
              <a:latin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7" name="Rectangle 1"/>
          <p:cNvSpPr>
            <a:spLocks noChangeArrowheads="1"/>
          </p:cNvSpPr>
          <p:nvPr/>
        </p:nvSpPr>
        <p:spPr bwMode="auto">
          <a:xfrm>
            <a:off x="142844" y="0"/>
            <a:ext cx="8858312" cy="7109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Vocabulary</a:t>
            </a:r>
            <a:endParaRPr kumimoji="0" lang="ru-RU" sz="3600" b="0" i="0" u="none" strike="noStrike" cap="none" normalizeH="0" baseline="0" dirty="0" smtClean="0">
              <a:ln>
                <a:noFill/>
              </a:ln>
              <a:solidFill>
                <a:schemeClr val="accent5">
                  <a:lumMod val="60000"/>
                  <a:lumOff val="40000"/>
                </a:schemeClr>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AAVE does not have a vocabulary separate from other varieties of English. However AAVE speakers do use some words which are not found in other varieties and furthermore use some English words in ways that differ from the standard dialects. </a:t>
            </a:r>
            <a:endParaRPr kumimoji="0" lang="ru-RU" sz="2000" b="0" i="0" u="none" strike="noStrike" cap="none" normalizeH="0" baseline="0" dirty="0" smtClean="0">
              <a:ln>
                <a:noFill/>
              </a:ln>
              <a:solidFill>
                <a:schemeClr val="tx1"/>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 discussion of AAVE vocabulary might proceed by noting that words can be seen to be composed of a form (a sound signal) and a meaning. In some cases both the form and the meaning are taken from West African sources. In other case the form is from English but the meaning appears to be derived from West African sources. Some cases are ambiguous and seem to involve what the late Fredric Cassidy called a multiple etymology (the form can be traced to more than one language -- e.g. "cat" below).</a:t>
            </a:r>
            <a:endParaRPr kumimoji="0" lang="ru-RU" sz="2000" b="0" i="0" u="none" strike="noStrike" cap="none" normalizeH="0" baseline="0" dirty="0" smtClean="0">
              <a:ln>
                <a:noFill/>
              </a:ln>
              <a:solidFill>
                <a:schemeClr val="tx1"/>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West African Form + West African Meaning:</a:t>
            </a:r>
            <a:endParaRPr kumimoji="0" lang="ru-RU" sz="2000" b="0" i="0" u="none" strike="noStrike" cap="none" normalizeH="0" baseline="0" dirty="0" smtClean="0">
              <a:ln>
                <a:noFill/>
              </a:ln>
              <a:solidFill>
                <a:schemeClr val="tx1"/>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bogus</a:t>
            </a:r>
            <a:r>
              <a:rPr kumimoji="0" lang="en-US" sz="2000" b="0" i="0"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'fake/fraudulent' cf. Hausa </a:t>
            </a:r>
            <a:r>
              <a:rPr kumimoji="0" lang="en-US" sz="2000" b="0" i="1"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boko</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or </a:t>
            </a:r>
            <a:r>
              <a:rPr kumimoji="0" lang="en-US" sz="2000" b="0" i="1"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boko-boko</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'deceit, fraud'. </a:t>
            </a:r>
            <a:endParaRPr kumimoji="0" lang="ru-RU" sz="2000" b="0" i="0" u="none" strike="noStrike" cap="none" normalizeH="0" baseline="0" dirty="0" smtClean="0">
              <a:ln>
                <a:noFill/>
              </a:ln>
              <a:solidFill>
                <a:schemeClr val="tx1"/>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err="1"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hep</a:t>
            </a:r>
            <a:r>
              <a:rPr kumimoji="0" lang="en-US" sz="2000" b="1" i="0"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 hip</a:t>
            </a:r>
            <a:r>
              <a:rPr kumimoji="0" lang="en-US" sz="2000" b="0" i="0"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'well informed, up-to-date' cf. Wolof </a:t>
            </a:r>
            <a:r>
              <a:rPr kumimoji="0" lang="en-US" sz="2000" b="0" i="1"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hepi</a:t>
            </a:r>
            <a:r>
              <a:rPr kumimoji="0" lang="en-US" sz="2000" b="0"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2000" b="0" i="1"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hipi</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'to open one's eyes, be aware of what is going on'.</a:t>
            </a:r>
            <a:endParaRPr kumimoji="0" lang="ru-RU" sz="2000" b="0" i="0" u="none" strike="noStrike" cap="none" normalizeH="0" baseline="0" dirty="0" smtClean="0">
              <a:ln>
                <a:noFill/>
              </a:ln>
              <a:solidFill>
                <a:schemeClr val="tx1"/>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English Form + West African Meaning:</a:t>
            </a:r>
            <a:endParaRPr kumimoji="0" lang="ru-RU" sz="2000" b="0" i="0" u="none" strike="noStrike" cap="none" normalizeH="0" baseline="0" dirty="0" smtClean="0">
              <a:ln>
                <a:noFill/>
              </a:ln>
              <a:solidFill>
                <a:schemeClr val="tx1"/>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cat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 friend, a fellow, etc.' cf. Wolof </a:t>
            </a:r>
            <a:r>
              <a:rPr kumimoji="0" lang="en-US" sz="2000" b="0"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t>
            </a:r>
            <a:r>
              <a:rPr kumimoji="0" lang="en-US" sz="2000" b="0" i="1"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kat</a:t>
            </a:r>
            <a:r>
              <a:rPr kumimoji="0" lang="en-US" sz="2000" b="0"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 suffix denoting a person) </a:t>
            </a:r>
            <a:endParaRPr kumimoji="0" lang="ru-RU" sz="2000" b="0" i="0" u="none" strike="noStrike" cap="none" normalizeH="0" baseline="0" dirty="0" smtClean="0">
              <a:ln>
                <a:noFill/>
              </a:ln>
              <a:solidFill>
                <a:schemeClr val="tx1"/>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cool</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'calm, controlled' cf. Mandingo </a:t>
            </a:r>
            <a:r>
              <a:rPr kumimoji="0" lang="en-US" sz="20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suma</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'slow' (literally 'cool')</a:t>
            </a:r>
            <a:endParaRPr kumimoji="0" lang="ru-RU" sz="2000" b="0" i="0" u="none" strike="noStrike" cap="none" normalizeH="0" baseline="0" dirty="0" smtClean="0">
              <a:ln>
                <a:noFill/>
              </a:ln>
              <a:solidFill>
                <a:schemeClr val="tx1"/>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dig</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'to understand, appreciate, pay attention' cf. Wolof </a:t>
            </a:r>
            <a:r>
              <a:rPr kumimoji="0" lang="en-US" sz="2000" b="0"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deg, </a:t>
            </a:r>
            <a:r>
              <a:rPr kumimoji="0" lang="en-US" sz="2000" b="0" i="1"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dega</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'to understand, appreciate'</a:t>
            </a:r>
            <a:endParaRPr kumimoji="0" lang="ru-RU" sz="2000" b="0" i="0" u="none" strike="noStrike" cap="none" normalizeH="0" baseline="0" dirty="0" smtClean="0">
              <a:ln>
                <a:noFill/>
              </a:ln>
              <a:solidFill>
                <a:schemeClr val="tx1"/>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bad</a:t>
            </a:r>
            <a:r>
              <a:rPr kumimoji="0" lang="en-US" sz="20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'really good' </a:t>
            </a:r>
            <a:endParaRPr kumimoji="0" lang="en-US" sz="20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5720" y="428604"/>
            <a:ext cx="8715436" cy="1046440"/>
          </a:xfrm>
          <a:prstGeom prst="rect">
            <a:avLst/>
          </a:prstGeom>
          <a:noFill/>
        </p:spPr>
        <p:txBody>
          <a:bodyPr wrap="square" rtlCol="0">
            <a:spAutoFit/>
          </a:bodyPr>
          <a:lstStyle/>
          <a:p>
            <a:pPr algn="ctr"/>
            <a:r>
              <a:rPr lang="en-US" sz="4800" dirty="0" smtClean="0"/>
              <a:t>Phonology</a:t>
            </a:r>
          </a:p>
          <a:p>
            <a:pPr algn="just"/>
            <a:endParaRPr lang="ru-RU" sz="1400" dirty="0"/>
          </a:p>
        </p:txBody>
      </p:sp>
      <p:sp>
        <p:nvSpPr>
          <p:cNvPr id="4" name="Прямоугольник 3"/>
          <p:cNvSpPr/>
          <p:nvPr/>
        </p:nvSpPr>
        <p:spPr>
          <a:xfrm>
            <a:off x="142844" y="1571612"/>
            <a:ext cx="8858312" cy="5878532"/>
          </a:xfrm>
          <a:prstGeom prst="rect">
            <a:avLst/>
          </a:prstGeom>
        </p:spPr>
        <p:txBody>
          <a:bodyPr wrap="square">
            <a:spAutoFit/>
          </a:bodyPr>
          <a:lstStyle/>
          <a:p>
            <a:pPr lvl="0" indent="269875" algn="just" fontAlgn="base">
              <a:spcBef>
                <a:spcPct val="0"/>
              </a:spcBef>
              <a:spcAft>
                <a:spcPct val="0"/>
              </a:spcAft>
              <a:buFont typeface="Wingdings" pitchFamily="2" charset="2"/>
              <a:buChar char="ü"/>
              <a:tabLst>
                <a:tab pos="457200" algn="l"/>
              </a:tabLst>
            </a:pP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Word-final</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devoicing</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of</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and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t>
            </a:r>
            <a:r>
              <a:rPr kumimoji="0" lang="ru-RU" sz="2400" b="0" i="0" u="none" strike="noStrike" cap="none" normalizeH="0" baseline="0" dirty="0" err="1" smtClean="0">
                <a:ln>
                  <a:noFill/>
                </a:ln>
                <a:effectLst/>
                <a:latin typeface="Lucida Sans Unicode" pitchFamily="34" charset="0"/>
                <a:ea typeface="Times New Roman" pitchFamily="18" charset="0"/>
                <a:cs typeface="Lucida Sans Unicode" pitchFamily="34" charset="0"/>
              </a:rPr>
              <a:t>ɡ</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 whereby</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for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example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cub</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sounds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like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cup</a:t>
            </a:r>
            <a:r>
              <a:rPr kumimoji="0" lang="en-US" sz="2400" b="0" i="0" u="none" strike="noStrike" cap="none" normalizeH="0" baseline="0" dirty="0" smtClean="0">
                <a:ln>
                  <a:noFill/>
                </a:ln>
                <a:effectLst/>
                <a:latin typeface="Calibri" pitchFamily="34" charset="0"/>
                <a:ea typeface="Times New Roman" pitchFamily="18" charset="0"/>
                <a:cs typeface="Times New Roman" pitchFamily="18" charset="0"/>
              </a:rPr>
              <a:t>.</a:t>
            </a:r>
            <a:endParaRPr kumimoji="0" lang="ru-RU" sz="2400" b="0" i="0" u="none" strike="noStrike" cap="none" normalizeH="0" baseline="0" dirty="0" smtClean="0">
              <a:ln>
                <a:noFill/>
              </a:ln>
              <a:effectLst/>
              <a:latin typeface="Arial" pitchFamily="34" charset="0"/>
            </a:endParaRPr>
          </a:p>
          <a:p>
            <a:pPr indent="269875" algn="just" eaLnBrk="0" fontAlgn="base" hangingPunct="0">
              <a:spcBef>
                <a:spcPct val="0"/>
              </a:spcBef>
              <a:spcAft>
                <a:spcPct val="0"/>
              </a:spcAft>
              <a:buFont typeface="Wingdings" pitchFamily="2" charset="2"/>
              <a:buChar char="ü"/>
              <a:tabLst>
                <a:tab pos="457200" algn="l"/>
              </a:tabLst>
            </a:pP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Reduction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of</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certain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2" tooltip="Diphthong"/>
              </a:rPr>
              <a:t>diphthong</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forms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to</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3" tooltip="Monophthong"/>
              </a:rPr>
              <a:t>monophthongs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particular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a:t>
            </a:r>
            <a:r>
              <a:rPr kumimoji="0" lang="ru-RU" sz="2400" b="0" i="0" u="none" strike="noStrike" cap="none" normalizeH="0" baseline="0" dirty="0" err="1" smtClean="0">
                <a:ln>
                  <a:noFill/>
                </a:ln>
                <a:effectLst/>
                <a:latin typeface="Lucida Sans Unicode" pitchFamily="34" charset="0"/>
                <a:ea typeface="Times New Roman" pitchFamily="18" charset="0"/>
                <a:cs typeface="Lucida Sans Unicode" pitchFamily="34" charset="0"/>
              </a:rPr>
              <a:t>ɪ</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 is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monophthongized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to</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a:t>
            </a:r>
            <a:r>
              <a:rPr kumimoji="0" lang="ru-RU" sz="2400" b="0" i="0" u="none" strike="noStrike" cap="none" normalizeH="0" baseline="0" dirty="0" smtClean="0">
                <a:ln>
                  <a:noFill/>
                </a:ln>
                <a:effectLst/>
                <a:latin typeface="Lucida Sans Unicode" pitchFamily="34" charset="0"/>
                <a:ea typeface="Times New Roman" pitchFamily="18" charset="0"/>
                <a:cs typeface="Lucida Sans Unicode" pitchFamily="34" charset="0"/>
              </a:rPr>
              <a:t>ː</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except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before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unvoiced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lang="ru-RU" sz="2400" dirty="0"/>
              <a:t>(</a:t>
            </a:r>
            <a:r>
              <a:rPr lang="ru-RU" sz="2400" dirty="0" err="1"/>
              <a:t>this</a:t>
            </a:r>
            <a:r>
              <a:rPr lang="ru-RU" sz="2400" dirty="0"/>
              <a:t> </a:t>
            </a:r>
            <a:r>
              <a:rPr lang="ru-RU" sz="2400" dirty="0" err="1"/>
              <a:t>is</a:t>
            </a:r>
            <a:r>
              <a:rPr lang="ru-RU" sz="2400" dirty="0"/>
              <a:t> </a:t>
            </a:r>
            <a:r>
              <a:rPr lang="ru-RU" sz="2400" dirty="0" err="1"/>
              <a:t>also</a:t>
            </a:r>
            <a:r>
              <a:rPr lang="ru-RU" sz="2400" dirty="0"/>
              <a:t> </a:t>
            </a:r>
            <a:r>
              <a:rPr lang="ru-RU" sz="2400" dirty="0" err="1"/>
              <a:t>a</a:t>
            </a:r>
            <a:r>
              <a:rPr lang="ru-RU" sz="2400" dirty="0"/>
              <a:t> </a:t>
            </a:r>
            <a:r>
              <a:rPr lang="ru-RU" sz="2400" dirty="0" err="1"/>
              <a:t>feature</a:t>
            </a:r>
            <a:r>
              <a:rPr lang="ru-RU" sz="2400" dirty="0"/>
              <a:t> </a:t>
            </a:r>
            <a:r>
              <a:rPr lang="ru-RU" sz="2400" dirty="0" err="1"/>
              <a:t>of</a:t>
            </a:r>
            <a:r>
              <a:rPr lang="ru-RU" sz="2400" dirty="0"/>
              <a:t> </a:t>
            </a:r>
            <a:r>
              <a:rPr lang="ru-RU" sz="2400" dirty="0" err="1"/>
              <a:t>many</a:t>
            </a:r>
            <a:r>
              <a:rPr lang="ru-RU" sz="2400" dirty="0"/>
              <a:t> </a:t>
            </a:r>
            <a:r>
              <a:rPr lang="ru-RU" sz="2400" dirty="0" err="1">
                <a:hlinkClick r:id="rId4" tooltip="Southern American English"/>
              </a:rPr>
              <a:t>Southern</a:t>
            </a:r>
            <a:r>
              <a:rPr lang="ru-RU" sz="2400" dirty="0">
                <a:hlinkClick r:id="rId4" tooltip="Southern American English"/>
              </a:rPr>
              <a:t> </a:t>
            </a:r>
            <a:r>
              <a:rPr lang="ru-RU" sz="2400" dirty="0" err="1">
                <a:hlinkClick r:id="rId4" tooltip="Southern American English"/>
              </a:rPr>
              <a:t>American</a:t>
            </a:r>
            <a:r>
              <a:rPr lang="ru-RU" sz="2400" dirty="0">
                <a:hlinkClick r:id="rId4" tooltip="Southern American English"/>
              </a:rPr>
              <a:t> </a:t>
            </a:r>
            <a:r>
              <a:rPr lang="ru-RU" sz="2400" dirty="0" err="1">
                <a:hlinkClick r:id="rId4" tooltip="Southern American English"/>
              </a:rPr>
              <a:t>English</a:t>
            </a:r>
            <a:r>
              <a:rPr lang="ru-RU" sz="2400" dirty="0"/>
              <a:t> </a:t>
            </a:r>
            <a:r>
              <a:rPr lang="ru-RU" sz="2400" dirty="0" err="1"/>
              <a:t>dialects</a:t>
            </a:r>
            <a:r>
              <a:rPr lang="ru-RU" sz="2400" dirty="0"/>
              <a:t>). </a:t>
            </a:r>
            <a:r>
              <a:rPr lang="ru-RU" sz="2400" dirty="0" err="1"/>
              <a:t>The</a:t>
            </a:r>
            <a:r>
              <a:rPr lang="ru-RU" sz="2400" dirty="0"/>
              <a:t> </a:t>
            </a:r>
            <a:r>
              <a:rPr lang="ru-RU" sz="2400" dirty="0" err="1"/>
              <a:t>vowel</a:t>
            </a:r>
            <a:r>
              <a:rPr lang="ru-RU" sz="2400" dirty="0"/>
              <a:t> </a:t>
            </a:r>
            <a:r>
              <a:rPr lang="ru-RU" sz="2400" dirty="0" err="1"/>
              <a:t>sound</a:t>
            </a:r>
            <a:r>
              <a:rPr lang="ru-RU" sz="2400" dirty="0"/>
              <a:t> </a:t>
            </a:r>
            <a:r>
              <a:rPr lang="ru-RU" sz="2400" dirty="0" err="1"/>
              <a:t>in</a:t>
            </a:r>
            <a:r>
              <a:rPr lang="ru-RU" sz="2400" dirty="0"/>
              <a:t> </a:t>
            </a:r>
            <a:r>
              <a:rPr lang="ru-RU" sz="2400" i="1" dirty="0" err="1"/>
              <a:t>boil</a:t>
            </a:r>
            <a:r>
              <a:rPr lang="ru-RU" sz="2400" dirty="0"/>
              <a:t> </a:t>
            </a:r>
            <a:r>
              <a:rPr lang="ru-RU" sz="2400" dirty="0" err="1"/>
              <a:t>(/ɔɪ/ in</a:t>
            </a:r>
            <a:r>
              <a:rPr lang="ru-RU" sz="2400" dirty="0"/>
              <a:t> </a:t>
            </a:r>
            <a:r>
              <a:rPr lang="ru-RU" sz="2400" dirty="0" err="1"/>
              <a:t>Standard</a:t>
            </a:r>
            <a:r>
              <a:rPr lang="ru-RU" sz="2400" dirty="0"/>
              <a:t> </a:t>
            </a:r>
            <a:r>
              <a:rPr lang="ru-RU" sz="2400" dirty="0" err="1"/>
              <a:t>English</a:t>
            </a:r>
            <a:r>
              <a:rPr lang="ru-RU" sz="2400" dirty="0"/>
              <a:t>) </a:t>
            </a:r>
            <a:r>
              <a:rPr lang="ru-RU" sz="2400" dirty="0" err="1"/>
              <a:t>is</a:t>
            </a:r>
            <a:r>
              <a:rPr lang="ru-RU" sz="2400" dirty="0"/>
              <a:t> </a:t>
            </a:r>
            <a:r>
              <a:rPr lang="ru-RU" sz="2400" dirty="0" err="1"/>
              <a:t>also</a:t>
            </a:r>
            <a:r>
              <a:rPr lang="ru-RU" sz="2400" dirty="0"/>
              <a:t> </a:t>
            </a:r>
            <a:r>
              <a:rPr lang="ru-RU" sz="2400" dirty="0" err="1"/>
              <a:t>monophthongized</a:t>
            </a:r>
            <a:r>
              <a:rPr lang="ru-RU" sz="2400" dirty="0"/>
              <a:t>, </a:t>
            </a:r>
            <a:r>
              <a:rPr lang="ru-RU" sz="2400" dirty="0" err="1"/>
              <a:t>especially</a:t>
            </a:r>
            <a:r>
              <a:rPr lang="ru-RU" sz="2400" dirty="0"/>
              <a:t> </a:t>
            </a:r>
            <a:r>
              <a:rPr lang="ru-RU" sz="2400" dirty="0" err="1"/>
              <a:t>before</a:t>
            </a:r>
            <a:r>
              <a:rPr lang="ru-RU" sz="2400" dirty="0"/>
              <a:t> /</a:t>
            </a:r>
            <a:r>
              <a:rPr lang="ru-RU" sz="2400" dirty="0" err="1"/>
              <a:t>l</a:t>
            </a:r>
            <a:r>
              <a:rPr lang="ru-RU" sz="2400" dirty="0"/>
              <a:t>/, </a:t>
            </a:r>
            <a:r>
              <a:rPr lang="ru-RU" sz="2400" dirty="0" err="1"/>
              <a:t>making</a:t>
            </a:r>
            <a:r>
              <a:rPr lang="ru-RU" sz="2400" dirty="0"/>
              <a:t> </a:t>
            </a:r>
            <a:r>
              <a:rPr lang="ru-RU" sz="2400" dirty="0" err="1"/>
              <a:t>it</a:t>
            </a:r>
            <a:r>
              <a:rPr lang="ru-RU" sz="2400" dirty="0"/>
              <a:t> </a:t>
            </a:r>
            <a:r>
              <a:rPr lang="ru-RU" sz="2400" dirty="0" err="1"/>
              <a:t>indistinguishable</a:t>
            </a:r>
            <a:r>
              <a:rPr lang="ru-RU" sz="2400" dirty="0"/>
              <a:t> </a:t>
            </a:r>
            <a:r>
              <a:rPr lang="ru-RU" sz="2400" dirty="0" err="1"/>
              <a:t>from</a:t>
            </a:r>
            <a:r>
              <a:rPr lang="ru-RU" sz="2400" dirty="0"/>
              <a:t> </a:t>
            </a:r>
            <a:r>
              <a:rPr lang="ru-RU" sz="2400" i="1" dirty="0" err="1"/>
              <a:t>ball</a:t>
            </a:r>
            <a:endParaRPr lang="ru-RU" sz="2400" dirty="0"/>
          </a:p>
          <a:p>
            <a:pPr indent="269875" algn="just" eaLnBrk="0" fontAlgn="base" hangingPunct="0">
              <a:spcBef>
                <a:spcPct val="0"/>
              </a:spcBef>
              <a:spcAft>
                <a:spcPct val="0"/>
              </a:spcAft>
              <a:buFont typeface="Wingdings" pitchFamily="2" charset="2"/>
              <a:buChar char="ü"/>
              <a:tabLst>
                <a:tab pos="457200" algn="l"/>
              </a:tabLst>
            </a:pPr>
            <a:r>
              <a:rPr lang="ru-RU" sz="2400" dirty="0"/>
              <a:t>AAVE </a:t>
            </a:r>
            <a:r>
              <a:rPr lang="ru-RU" sz="2400" dirty="0" err="1"/>
              <a:t>speakers</a:t>
            </a:r>
            <a:r>
              <a:rPr lang="ru-RU" sz="2400" dirty="0"/>
              <a:t> </a:t>
            </a:r>
            <a:r>
              <a:rPr lang="ru-RU" sz="2400" dirty="0" err="1"/>
              <a:t>may</a:t>
            </a:r>
            <a:r>
              <a:rPr lang="ru-RU" sz="2400" dirty="0"/>
              <a:t> </a:t>
            </a:r>
            <a:r>
              <a:rPr lang="ru-RU" sz="2400" dirty="0" err="1"/>
              <a:t>not</a:t>
            </a:r>
            <a:r>
              <a:rPr lang="ru-RU" sz="2400" dirty="0"/>
              <a:t> </a:t>
            </a:r>
            <a:r>
              <a:rPr lang="ru-RU" sz="2400" dirty="0" err="1"/>
              <a:t>use</a:t>
            </a:r>
            <a:r>
              <a:rPr lang="ru-RU" sz="2400" dirty="0"/>
              <a:t> </a:t>
            </a:r>
            <a:r>
              <a:rPr lang="ru-RU" sz="2400" dirty="0" err="1"/>
              <a:t>the</a:t>
            </a:r>
            <a:r>
              <a:rPr lang="ru-RU" sz="2400" dirty="0"/>
              <a:t> </a:t>
            </a:r>
            <a:r>
              <a:rPr lang="ru-RU" sz="2400" dirty="0" err="1">
                <a:hlinkClick r:id="rId5" tooltip="Fricative consonant"/>
              </a:rPr>
              <a:t>fricatives</a:t>
            </a:r>
            <a:r>
              <a:rPr lang="ru-RU" sz="2400" dirty="0"/>
              <a:t> [</a:t>
            </a:r>
            <a:r>
              <a:rPr lang="ru-RU" sz="2400" dirty="0" err="1"/>
              <a:t>θ</a:t>
            </a:r>
            <a:r>
              <a:rPr lang="ru-RU" sz="2400" dirty="0"/>
              <a:t>] (</a:t>
            </a:r>
            <a:r>
              <a:rPr lang="ru-RU" sz="2400" dirty="0" err="1"/>
              <a:t>the</a:t>
            </a:r>
            <a:r>
              <a:rPr lang="ru-RU" sz="2400" dirty="0"/>
              <a:t> </a:t>
            </a:r>
            <a:r>
              <a:rPr lang="ru-RU" sz="2400" i="1" dirty="0" err="1"/>
              <a:t>th</a:t>
            </a:r>
            <a:r>
              <a:rPr lang="ru-RU" sz="2400" dirty="0"/>
              <a:t> </a:t>
            </a:r>
            <a:r>
              <a:rPr lang="ru-RU" sz="2400" dirty="0" err="1"/>
              <a:t>in</a:t>
            </a:r>
            <a:r>
              <a:rPr lang="ru-RU" sz="2400" dirty="0"/>
              <a:t> </a:t>
            </a:r>
            <a:r>
              <a:rPr lang="ru-RU" sz="2400" b="1" i="1" dirty="0" err="1"/>
              <a:t>th</a:t>
            </a:r>
            <a:r>
              <a:rPr lang="ru-RU" sz="2400" i="1" dirty="0" err="1"/>
              <a:t>in</a:t>
            </a:r>
            <a:r>
              <a:rPr lang="ru-RU" sz="2400" dirty="0"/>
              <a:t>) </a:t>
            </a:r>
            <a:r>
              <a:rPr lang="ru-RU" sz="2400" dirty="0" err="1"/>
              <a:t>and</a:t>
            </a:r>
            <a:r>
              <a:rPr lang="ru-RU" sz="2400" dirty="0"/>
              <a:t> [</a:t>
            </a:r>
            <a:r>
              <a:rPr lang="ru-RU" sz="2400" dirty="0" err="1"/>
              <a:t>ð</a:t>
            </a:r>
            <a:r>
              <a:rPr lang="ru-RU" sz="2400" dirty="0"/>
              <a:t>] (</a:t>
            </a:r>
            <a:r>
              <a:rPr lang="ru-RU" sz="2400" dirty="0" err="1"/>
              <a:t>the</a:t>
            </a:r>
            <a:r>
              <a:rPr lang="ru-RU" sz="2400" dirty="0"/>
              <a:t> </a:t>
            </a:r>
            <a:r>
              <a:rPr lang="ru-RU" sz="2400" i="1" dirty="0" err="1"/>
              <a:t>th</a:t>
            </a:r>
            <a:r>
              <a:rPr lang="ru-RU" sz="2400" dirty="0"/>
              <a:t> </a:t>
            </a:r>
            <a:r>
              <a:rPr lang="ru-RU" sz="2400" dirty="0" err="1"/>
              <a:t>of</a:t>
            </a:r>
            <a:r>
              <a:rPr lang="ru-RU" sz="2400" dirty="0"/>
              <a:t> </a:t>
            </a:r>
            <a:r>
              <a:rPr lang="ru-RU" sz="2400" b="1" i="1" dirty="0" err="1"/>
              <a:t>th</a:t>
            </a:r>
            <a:r>
              <a:rPr lang="ru-RU" sz="2400" i="1" dirty="0" err="1"/>
              <a:t>en</a:t>
            </a:r>
            <a:r>
              <a:rPr lang="ru-RU" sz="2400" dirty="0"/>
              <a:t>) </a:t>
            </a:r>
            <a:r>
              <a:rPr lang="ru-RU" sz="2400" dirty="0" err="1"/>
              <a:t>that</a:t>
            </a:r>
            <a:r>
              <a:rPr lang="ru-RU" sz="2400" dirty="0"/>
              <a:t> </a:t>
            </a:r>
            <a:r>
              <a:rPr lang="ru-RU" sz="2400" dirty="0" err="1"/>
              <a:t>are</a:t>
            </a:r>
            <a:r>
              <a:rPr lang="ru-RU" sz="2400" dirty="0"/>
              <a:t> </a:t>
            </a:r>
            <a:r>
              <a:rPr lang="ru-RU" sz="2400" dirty="0" err="1"/>
              <a:t>present</a:t>
            </a:r>
            <a:r>
              <a:rPr lang="ru-RU" sz="2400" dirty="0"/>
              <a:t> </a:t>
            </a:r>
            <a:r>
              <a:rPr lang="ru-RU" sz="2400" dirty="0" err="1"/>
              <a:t>in</a:t>
            </a:r>
            <a:r>
              <a:rPr lang="ru-RU" sz="2400" dirty="0"/>
              <a:t> SE. </a:t>
            </a:r>
            <a:r>
              <a:rPr lang="ru-RU" sz="2400" dirty="0" err="1"/>
              <a:t>The</a:t>
            </a:r>
            <a:r>
              <a:rPr lang="ru-RU" sz="2400" dirty="0"/>
              <a:t> </a:t>
            </a:r>
            <a:r>
              <a:rPr lang="ru-RU" sz="2400" dirty="0" err="1"/>
              <a:t>actual</a:t>
            </a:r>
            <a:r>
              <a:rPr lang="ru-RU" sz="2400" dirty="0"/>
              <a:t> </a:t>
            </a:r>
            <a:r>
              <a:rPr lang="ru-RU" sz="2400" dirty="0" err="1"/>
              <a:t>alternative</a:t>
            </a:r>
            <a:r>
              <a:rPr lang="ru-RU" sz="2400" dirty="0"/>
              <a:t> </a:t>
            </a:r>
            <a:r>
              <a:rPr lang="ru-RU" sz="2400" dirty="0" err="1"/>
              <a:t>phone</a:t>
            </a:r>
            <a:r>
              <a:rPr lang="ru-RU" sz="2400" dirty="0"/>
              <a:t> </a:t>
            </a:r>
            <a:r>
              <a:rPr lang="ru-RU" sz="2400" dirty="0" err="1"/>
              <a:t>used</a:t>
            </a:r>
            <a:r>
              <a:rPr lang="ru-RU" sz="2400" dirty="0"/>
              <a:t> </a:t>
            </a:r>
            <a:r>
              <a:rPr lang="ru-RU" sz="2400" dirty="0" err="1"/>
              <a:t>depends</a:t>
            </a:r>
            <a:r>
              <a:rPr lang="ru-RU" sz="2400" dirty="0"/>
              <a:t> </a:t>
            </a:r>
            <a:r>
              <a:rPr lang="ru-RU" sz="2400" dirty="0" err="1"/>
              <a:t>on</a:t>
            </a:r>
            <a:r>
              <a:rPr lang="ru-RU" sz="2400" dirty="0"/>
              <a:t> </a:t>
            </a:r>
            <a:r>
              <a:rPr lang="ru-RU" sz="2400" dirty="0" err="1"/>
              <a:t>the</a:t>
            </a:r>
            <a:r>
              <a:rPr lang="ru-RU" sz="2400" dirty="0"/>
              <a:t> </a:t>
            </a:r>
            <a:r>
              <a:rPr lang="ru-RU" sz="2400" dirty="0" err="1"/>
              <a:t>sound's</a:t>
            </a:r>
            <a:r>
              <a:rPr lang="ru-RU" sz="2400" dirty="0"/>
              <a:t> </a:t>
            </a:r>
            <a:r>
              <a:rPr lang="ru-RU" sz="2400" dirty="0" err="1"/>
              <a:t>position</a:t>
            </a:r>
            <a:r>
              <a:rPr lang="ru-RU" sz="2400" dirty="0"/>
              <a:t> </a:t>
            </a:r>
            <a:r>
              <a:rPr lang="ru-RU" sz="2400" dirty="0" err="1"/>
              <a:t>in</a:t>
            </a:r>
            <a:r>
              <a:rPr lang="ru-RU" sz="2400" dirty="0"/>
              <a:t> </a:t>
            </a:r>
            <a:r>
              <a:rPr lang="ru-RU" sz="2400" dirty="0" err="1"/>
              <a:t>a</a:t>
            </a:r>
            <a:r>
              <a:rPr lang="ru-RU" sz="2400" dirty="0"/>
              <a:t> </a:t>
            </a:r>
            <a:r>
              <a:rPr lang="ru-RU" sz="2400" dirty="0" err="1"/>
              <a:t>word</a:t>
            </a:r>
            <a:r>
              <a:rPr lang="ru-RU" sz="2400" dirty="0"/>
              <a:t>. </a:t>
            </a:r>
          </a:p>
          <a:p>
            <a:pPr lvl="0">
              <a:buFont typeface="Wingdings" pitchFamily="2" charset="2"/>
              <a:buChar char="ü"/>
            </a:pPr>
            <a:endParaRPr lang="en-US" sz="2400" dirty="0" smtClean="0"/>
          </a:p>
          <a:p>
            <a:pPr lvl="0">
              <a:buFont typeface="Wingdings" pitchFamily="2" charset="2"/>
              <a:buChar char="ü"/>
            </a:pPr>
            <a:r>
              <a:rPr lang="ru-RU" sz="2400" dirty="0" err="1" smtClean="0"/>
              <a:t>Word-initially</a:t>
            </a:r>
            <a:r>
              <a:rPr lang="ru-RU" sz="2400" dirty="0"/>
              <a:t>, </a:t>
            </a:r>
            <a:r>
              <a:rPr lang="ru-RU" sz="2400" dirty="0" err="1"/>
              <a:t>/θ/ is</a:t>
            </a:r>
            <a:r>
              <a:rPr lang="ru-RU" sz="2400" dirty="0"/>
              <a:t> </a:t>
            </a:r>
            <a:r>
              <a:rPr lang="ru-RU" sz="2400" dirty="0" err="1"/>
              <a:t>normally</a:t>
            </a:r>
            <a:r>
              <a:rPr lang="ru-RU" sz="2400" dirty="0"/>
              <a:t> </a:t>
            </a:r>
            <a:r>
              <a:rPr lang="ru-RU" sz="2400" dirty="0" err="1"/>
              <a:t>the</a:t>
            </a:r>
            <a:r>
              <a:rPr lang="ru-RU" sz="2400" dirty="0"/>
              <a:t> </a:t>
            </a:r>
            <a:r>
              <a:rPr lang="ru-RU" sz="2400" dirty="0" err="1"/>
              <a:t>same</a:t>
            </a:r>
            <a:r>
              <a:rPr lang="ru-RU" sz="2400" dirty="0"/>
              <a:t> </a:t>
            </a:r>
            <a:r>
              <a:rPr lang="ru-RU" sz="2400" dirty="0" err="1"/>
              <a:t>as</a:t>
            </a:r>
            <a:r>
              <a:rPr lang="ru-RU" sz="2400" dirty="0"/>
              <a:t> </a:t>
            </a:r>
            <a:r>
              <a:rPr lang="ru-RU" sz="2400" dirty="0" err="1"/>
              <a:t>in</a:t>
            </a:r>
            <a:r>
              <a:rPr lang="ru-RU" sz="2400" dirty="0"/>
              <a:t> SE (</a:t>
            </a:r>
            <a:r>
              <a:rPr lang="ru-RU" sz="2400" dirty="0" err="1"/>
              <a:t>so</a:t>
            </a:r>
            <a:r>
              <a:rPr lang="ru-RU" sz="2400" dirty="0"/>
              <a:t> </a:t>
            </a:r>
            <a:r>
              <a:rPr lang="ru-RU" sz="2400" i="1" dirty="0" err="1"/>
              <a:t>thin</a:t>
            </a:r>
            <a:r>
              <a:rPr lang="ru-RU" sz="2400" dirty="0"/>
              <a:t> </a:t>
            </a:r>
            <a:r>
              <a:rPr lang="ru-RU" sz="2400" dirty="0" err="1"/>
              <a:t>is</a:t>
            </a:r>
            <a:r>
              <a:rPr lang="ru-RU" sz="2400" dirty="0"/>
              <a:t> [</a:t>
            </a:r>
            <a:r>
              <a:rPr lang="ru-RU" sz="2400" dirty="0" err="1"/>
              <a:t>θɪn</a:t>
            </a:r>
            <a:r>
              <a:rPr lang="ru-RU" sz="2400" dirty="0"/>
              <a:t>]).</a:t>
            </a:r>
          </a:p>
          <a:p>
            <a:pPr lvl="0">
              <a:buFont typeface="Wingdings" pitchFamily="2" charset="2"/>
              <a:buChar char="ü"/>
            </a:pPr>
            <a:r>
              <a:rPr lang="ru-RU" sz="2400" dirty="0" err="1"/>
              <a:t>Word-initially</a:t>
            </a:r>
            <a:r>
              <a:rPr lang="ru-RU" sz="2400" dirty="0"/>
              <a:t>, </a:t>
            </a:r>
            <a:r>
              <a:rPr lang="ru-RU" sz="2400" dirty="0" err="1"/>
              <a:t>/ð/ is</a:t>
            </a:r>
            <a:r>
              <a:rPr lang="ru-RU" sz="2400" dirty="0"/>
              <a:t> [</a:t>
            </a:r>
            <a:r>
              <a:rPr lang="ru-RU" sz="2400" dirty="0" err="1"/>
              <a:t>d</a:t>
            </a:r>
            <a:r>
              <a:rPr lang="ru-RU" sz="2400" dirty="0"/>
              <a:t>] (</a:t>
            </a:r>
            <a:r>
              <a:rPr lang="ru-RU" sz="2400" dirty="0" err="1"/>
              <a:t>so</a:t>
            </a:r>
            <a:r>
              <a:rPr lang="ru-RU" sz="2400" dirty="0"/>
              <a:t> </a:t>
            </a:r>
            <a:r>
              <a:rPr lang="ru-RU" sz="2400" i="1" dirty="0" err="1"/>
              <a:t>this</a:t>
            </a:r>
            <a:r>
              <a:rPr lang="ru-RU" sz="2400" dirty="0"/>
              <a:t> </a:t>
            </a:r>
            <a:r>
              <a:rPr lang="ru-RU" sz="2400" dirty="0" err="1"/>
              <a:t>is</a:t>
            </a:r>
            <a:r>
              <a:rPr lang="ru-RU" sz="2400" dirty="0"/>
              <a:t> </a:t>
            </a:r>
            <a:r>
              <a:rPr lang="ru-RU" sz="2400" dirty="0" err="1"/>
              <a:t>[dɪs</a:t>
            </a:r>
            <a:r>
              <a:rPr lang="ru-RU" sz="2400" dirty="0"/>
              <a:t>]).</a:t>
            </a:r>
          </a:p>
          <a:p>
            <a:pPr lvl="0" indent="269875" algn="just" eaLnBrk="0" fontAlgn="base" hangingPunct="0">
              <a:spcBef>
                <a:spcPct val="0"/>
              </a:spcBef>
              <a:spcAft>
                <a:spcPct val="0"/>
              </a:spcAft>
              <a:buFontTx/>
              <a:buChar char="•"/>
              <a:tabLst>
                <a:tab pos="457200" algn="l"/>
              </a:tabLst>
            </a:pPr>
            <a:endParaRPr kumimoji="0" lang="en-US" sz="2000" b="0" i="0" u="none" strike="noStrike" cap="none" normalizeH="0" baseline="0" dirty="0" smtClean="0">
              <a:ln>
                <a:noFill/>
              </a:ln>
              <a:effectLst/>
              <a:latin typeface="Calibri" pitchFamily="34" charset="0"/>
              <a:ea typeface="Times New Roman" pitchFamily="18" charset="0"/>
              <a:cs typeface="Times New Roman" pitchFamily="18" charset="0"/>
            </a:endParaRPr>
          </a:p>
          <a:p>
            <a:pPr lvl="0" indent="269875" algn="just" eaLnBrk="0" fontAlgn="base" hangingPunct="0">
              <a:spcBef>
                <a:spcPct val="0"/>
              </a:spcBef>
              <a:spcAft>
                <a:spcPct val="0"/>
              </a:spcAft>
              <a:buFontTx/>
              <a:buChar char="•"/>
              <a:tabLst>
                <a:tab pos="457200" algn="l"/>
              </a:tabLst>
            </a:pPr>
            <a:endParaRPr lang="ru-RU"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2357430"/>
            <a:ext cx="8429684" cy="369332"/>
          </a:xfrm>
          <a:prstGeom prst="rect">
            <a:avLst/>
          </a:prstGeom>
          <a:noFill/>
        </p:spPr>
        <p:txBody>
          <a:bodyPr wrap="square" rtlCol="0">
            <a:spAutoFit/>
          </a:bodyPr>
          <a:lstStyle/>
          <a:p>
            <a:endParaRPr lang="ru-RU" dirty="0"/>
          </a:p>
        </p:txBody>
      </p:sp>
      <p:sp>
        <p:nvSpPr>
          <p:cNvPr id="114691" name="Rectangle 3"/>
          <p:cNvSpPr>
            <a:spLocks noChangeArrowheads="1"/>
          </p:cNvSpPr>
          <p:nvPr/>
        </p:nvSpPr>
        <p:spPr bwMode="auto">
          <a:xfrm>
            <a:off x="214282" y="285728"/>
            <a:ext cx="8786874"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 typeface="Wingdings" pitchFamily="2" charset="2"/>
              <a:buChar char="ü"/>
              <a:tabLst>
                <a:tab pos="457200" algn="l"/>
              </a:tabLst>
            </a:pP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Word-medially</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and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finally</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/θ/ is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realized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either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so</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a:t>
            </a:r>
            <a:r>
              <a:rPr kumimoji="0" lang="ru-RU" sz="2400" b="0" i="0" u="none" strike="noStrike" cap="none" normalizeH="0" baseline="0" dirty="0" err="1" smtClean="0">
                <a:ln>
                  <a:noFill/>
                </a:ln>
                <a:effectLst/>
                <a:latin typeface="Lucida Sans Unicode" pitchFamily="34" charset="0"/>
                <a:ea typeface="Times New Roman" pitchFamily="18" charset="0"/>
                <a:cs typeface="Lucida Sans Unicode" pitchFamily="34" charset="0"/>
              </a:rPr>
              <a:t>ʌ</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mf</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a:t>
            </a:r>
            <a:r>
              <a:rPr kumimoji="0" lang="ru-RU" sz="2400" b="0" i="0" u="none" strike="noStrike" cap="none" normalizeH="0" baseline="0" dirty="0" err="1" smtClean="0">
                <a:ln>
                  <a:noFill/>
                </a:ln>
                <a:effectLst/>
                <a:latin typeface="Lucida Sans Unicode" pitchFamily="34" charset="0"/>
                <a:ea typeface="Times New Roman" pitchFamily="18" charset="0"/>
                <a:cs typeface="Lucida Sans Unicode" pitchFamily="34" charset="0"/>
              </a:rPr>
              <a:t>ʌ</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nt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for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month</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/ð/ as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either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v</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so</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smu</a:t>
            </a:r>
            <a:r>
              <a:rPr kumimoji="0" lang="ru-RU" sz="2400" b="0" i="0" u="none" strike="noStrike" cap="none" normalizeH="0" baseline="0" dirty="0" err="1" smtClean="0">
                <a:ln>
                  <a:noFill/>
                </a:ln>
                <a:effectLst/>
                <a:latin typeface="Lucida Sans Unicode" pitchFamily="34" charset="0"/>
                <a:ea typeface="Times New Roman" pitchFamily="18" charset="0"/>
                <a:cs typeface="Lucida Sans Unicode" pitchFamily="34" charset="0"/>
              </a:rPr>
              <a:t>ː</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v</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for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smooth</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a:t>
            </a:r>
            <a:endParaRPr kumimoji="0" lang="ru-RU" sz="2400" b="0" i="0" u="none" strike="noStrike" cap="none" normalizeH="0" baseline="0" dirty="0" smtClean="0">
              <a:ln>
                <a:noFill/>
              </a:ln>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 typeface="Wingdings" pitchFamily="2" charset="2"/>
              <a:buChar char="ü"/>
              <a:tabLst>
                <a:tab pos="457200" algn="l"/>
              </a:tabLst>
            </a:pP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Realization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of</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final</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ng</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/ŋ/, the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2" tooltip="Velar nasal"/>
              </a:rPr>
              <a:t>velar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hlinkClick r:id="rId2" tooltip="Velar nasal"/>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2" tooltip="Velar nasal"/>
              </a:rPr>
              <a:t>nasal</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3" tooltip="Alveolar nasal"/>
              </a:rPr>
              <a:t>alveolar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hlinkClick r:id="rId3" tooltip="Alveolar nasal"/>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3" tooltip="Alveolar nasal"/>
              </a:rPr>
              <a:t>nasal</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4" tooltip="Function word"/>
              </a:rPr>
              <a:t>function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5" tooltip="Morpheme"/>
              </a:rPr>
              <a:t>morphemes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and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content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morphemes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with</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two</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syllables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like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smtClean="0">
                <a:ln>
                  <a:noFill/>
                </a:ln>
                <a:effectLst/>
                <a:latin typeface="Calibri" pitchFamily="34" charset="0"/>
                <a:ea typeface="Times New Roman" pitchFamily="18" charset="0"/>
                <a:cs typeface="Times New Roman" pitchFamily="18" charset="0"/>
              </a:rPr>
              <a:t>-</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ing</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e.g</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tripping</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pronounced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trippin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This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change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does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not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occur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one-syllable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6" tooltip="Content word"/>
              </a:rPr>
              <a:t>content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morphemes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such</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sing</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which</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a:t>
            </a:r>
            <a:r>
              <a:rPr kumimoji="0" lang="ru-RU" sz="2400" b="0" i="0" u="none" strike="noStrike" cap="none" normalizeH="0" baseline="0" dirty="0" err="1" smtClean="0">
                <a:ln>
                  <a:noFill/>
                </a:ln>
                <a:effectLst/>
                <a:latin typeface="Lucida Sans Unicode" pitchFamily="34" charset="0"/>
                <a:ea typeface="Times New Roman" pitchFamily="18" charset="0"/>
                <a:cs typeface="Lucida Sans Unicode" pitchFamily="34" charset="0"/>
              </a:rPr>
              <a:t>ɪ</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ŋ</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and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not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a:t>
            </a:r>
            <a:r>
              <a:rPr kumimoji="0" lang="ru-RU" sz="2400" b="0" i="0" u="none" strike="noStrike" cap="none" normalizeH="0" baseline="0" dirty="0" err="1" smtClean="0">
                <a:ln>
                  <a:noFill/>
                </a:ln>
                <a:effectLst/>
                <a:latin typeface="Lucida Sans Unicode" pitchFamily="34" charset="0"/>
                <a:ea typeface="Times New Roman" pitchFamily="18" charset="0"/>
                <a:cs typeface="Lucida Sans Unicode" pitchFamily="34" charset="0"/>
              </a:rPr>
              <a:t>ɪ</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However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singing</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a:t>
            </a:r>
            <a:r>
              <a:rPr kumimoji="0" lang="ru-RU" sz="2400" b="0" i="0" u="none" strike="noStrike" cap="none" normalizeH="0" baseline="0" dirty="0" err="1" smtClean="0">
                <a:ln>
                  <a:noFill/>
                </a:ln>
                <a:effectLst/>
                <a:latin typeface="Lucida Sans Unicode" pitchFamily="34" charset="0"/>
                <a:ea typeface="Times New Roman" pitchFamily="18" charset="0"/>
                <a:cs typeface="Lucida Sans Unicode" pitchFamily="34" charset="0"/>
              </a:rPr>
              <a:t>ɪ</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ŋ</a:t>
            </a:r>
            <a:r>
              <a:rPr kumimoji="0" lang="ru-RU" sz="2400" b="0" i="0" u="none" strike="noStrike" cap="none" normalizeH="0" baseline="0" dirty="0" err="1" smtClean="0">
                <a:ln>
                  <a:noFill/>
                </a:ln>
                <a:effectLst/>
                <a:latin typeface="Lucida Sans Unicode" pitchFamily="34" charset="0"/>
                <a:ea typeface="Times New Roman" pitchFamily="18" charset="0"/>
                <a:cs typeface="Lucida Sans Unicode" pitchFamily="34" charset="0"/>
              </a:rPr>
              <a:t>ɪ</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Other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examples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include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wedding</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[w</a:t>
            </a:r>
            <a:r>
              <a:rPr kumimoji="0" lang="ru-RU" sz="2400" b="0" i="0" u="none" strike="noStrike" cap="none" normalizeH="0" baseline="0" dirty="0" err="1" smtClean="0">
                <a:ln>
                  <a:noFill/>
                </a:ln>
                <a:effectLst/>
                <a:latin typeface="Lucida Sans Unicode" pitchFamily="34" charset="0"/>
                <a:ea typeface="Times New Roman" pitchFamily="18" charset="0"/>
                <a:cs typeface="Lucida Sans Unicode" pitchFamily="34" charset="0"/>
              </a:rPr>
              <a:t>ɛɾɪ</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morning</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a:t>
            </a:r>
            <a:r>
              <a:rPr kumimoji="0" lang="ru-RU" sz="2400" b="0" i="0" u="none" strike="noStrike" cap="none" normalizeH="0" baseline="0" dirty="0" err="1" smtClean="0">
                <a:ln>
                  <a:noFill/>
                </a:ln>
                <a:effectLst/>
                <a:latin typeface="Lucida Sans Unicode" pitchFamily="34" charset="0"/>
                <a:ea typeface="Times New Roman" pitchFamily="18" charset="0"/>
                <a:cs typeface="Lucida Sans Unicode" pitchFamily="34" charset="0"/>
              </a:rPr>
              <a:t>ɔɹ</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n</a:t>
            </a:r>
            <a:r>
              <a:rPr kumimoji="0" lang="ru-RU" sz="2400" b="0" i="0" u="none" strike="noStrike" cap="none" normalizeH="0" baseline="0" dirty="0" err="1" smtClean="0">
                <a:ln>
                  <a:noFill/>
                </a:ln>
                <a:effectLst/>
                <a:latin typeface="Lucida Sans Unicode" pitchFamily="34" charset="0"/>
                <a:ea typeface="Times New Roman" pitchFamily="18" charset="0"/>
                <a:cs typeface="Lucida Sans Unicode" pitchFamily="34" charset="0"/>
              </a:rPr>
              <a:t>ɪ</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nothing</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t>
            </a:r>
            <a:r>
              <a:rPr kumimoji="0" lang="ru-RU" sz="2400" b="0" i="0" u="none" strike="noStrike" cap="none" normalizeH="0" baseline="0" dirty="0" err="1" smtClean="0">
                <a:ln>
                  <a:noFill/>
                </a:ln>
                <a:effectLst/>
                <a:latin typeface="Lucida Sans Unicode" pitchFamily="34" charset="0"/>
                <a:ea typeface="Times New Roman" pitchFamily="18" charset="0"/>
                <a:cs typeface="Lucida Sans Unicode" pitchFamily="34" charset="0"/>
              </a:rPr>
              <a:t>ˈ</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n</a:t>
            </a:r>
            <a:r>
              <a:rPr kumimoji="0" lang="ru-RU" sz="2400" b="0" i="0" u="none" strike="noStrike" cap="none" normalizeH="0" baseline="0" dirty="0" err="1" smtClean="0">
                <a:ln>
                  <a:noFill/>
                </a:ln>
                <a:effectLst/>
                <a:latin typeface="Lucida Sans Unicode" pitchFamily="34" charset="0"/>
                <a:ea typeface="Times New Roman" pitchFamily="18" charset="0"/>
                <a:cs typeface="Lucida Sans Unicode" pitchFamily="34" charset="0"/>
              </a:rPr>
              <a:t>ʌ</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a:t>
            </a:r>
            <a:r>
              <a:rPr kumimoji="0" lang="ru-RU" sz="2400" b="0" i="0" u="none" strike="noStrike" cap="none" normalizeH="0" baseline="0" dirty="0" err="1" smtClean="0">
                <a:ln>
                  <a:noFill/>
                </a:ln>
                <a:effectLst/>
                <a:latin typeface="Lucida Sans Unicode" pitchFamily="34" charset="0"/>
                <a:ea typeface="Times New Roman" pitchFamily="18" charset="0"/>
                <a:cs typeface="Lucida Sans Unicode" pitchFamily="34" charset="0"/>
              </a:rPr>
              <a:t>ɪ</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Realization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of</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/ŋ/ as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these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contexts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commonly</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found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many</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other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English</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dialects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endParaRPr kumimoji="0" lang="en-US" sz="2400" b="0" i="0" u="none" strike="noStrike" cap="none" normalizeH="0" baseline="0" dirty="0" smtClean="0">
              <a:ln>
                <a:noFill/>
              </a:ln>
              <a:effectLst/>
              <a:latin typeface="Calibri" pitchFamily="34" charset="0"/>
              <a:ea typeface="Times New Roman" pitchFamily="18" charset="0"/>
              <a:cs typeface="Times New Roman" pitchFamily="18" charset="0"/>
            </a:endParaRPr>
          </a:p>
          <a:p>
            <a:pPr indent="269875" algn="just" eaLnBrk="0" fontAlgn="base" hangingPunct="0">
              <a:spcBef>
                <a:spcPct val="0"/>
              </a:spcBef>
              <a:spcAft>
                <a:spcPct val="0"/>
              </a:spcAft>
              <a:buFont typeface="Wingdings" pitchFamily="2" charset="2"/>
              <a:buChar char="ü"/>
              <a:tabLst>
                <a:tab pos="457200" algn="l"/>
              </a:tabLst>
            </a:pPr>
            <a:r>
              <a:rPr lang="ru-RU" sz="2400" dirty="0"/>
              <a:t>A </a:t>
            </a:r>
            <a:r>
              <a:rPr lang="ru-RU" sz="2400" dirty="0" err="1"/>
              <a:t>marked</a:t>
            </a:r>
            <a:r>
              <a:rPr lang="ru-RU" sz="2400" dirty="0"/>
              <a:t> </a:t>
            </a:r>
            <a:r>
              <a:rPr lang="ru-RU" sz="2400" dirty="0" err="1"/>
              <a:t>feature</a:t>
            </a:r>
            <a:r>
              <a:rPr lang="ru-RU" sz="2400" dirty="0"/>
              <a:t> </a:t>
            </a:r>
            <a:r>
              <a:rPr lang="ru-RU" sz="2400" dirty="0" err="1"/>
              <a:t>of</a:t>
            </a:r>
            <a:r>
              <a:rPr lang="ru-RU" sz="2400" dirty="0"/>
              <a:t> AAVE </a:t>
            </a:r>
            <a:r>
              <a:rPr lang="ru-RU" sz="2400" dirty="0" err="1"/>
              <a:t>is</a:t>
            </a:r>
            <a:r>
              <a:rPr lang="ru-RU" sz="2400" dirty="0"/>
              <a:t> </a:t>
            </a:r>
            <a:r>
              <a:rPr lang="ru-RU" sz="2400" dirty="0" err="1"/>
              <a:t>final</a:t>
            </a:r>
            <a:r>
              <a:rPr lang="ru-RU" sz="2400" dirty="0"/>
              <a:t> </a:t>
            </a:r>
            <a:r>
              <a:rPr lang="ru-RU" sz="2400" dirty="0" err="1"/>
              <a:t>consonant</a:t>
            </a:r>
            <a:r>
              <a:rPr lang="ru-RU" sz="2400" dirty="0"/>
              <a:t> </a:t>
            </a:r>
            <a:r>
              <a:rPr lang="ru-RU" sz="2400" dirty="0" err="1"/>
              <a:t>cluster</a:t>
            </a:r>
            <a:r>
              <a:rPr lang="ru-RU" sz="2400" dirty="0"/>
              <a:t> </a:t>
            </a:r>
            <a:r>
              <a:rPr lang="ru-RU" sz="2400" dirty="0" err="1"/>
              <a:t>reduction</a:t>
            </a:r>
            <a:r>
              <a:rPr lang="ru-RU" sz="2400" dirty="0"/>
              <a:t>. </a:t>
            </a:r>
            <a:r>
              <a:rPr lang="ru-RU" sz="2400" dirty="0" err="1"/>
              <a:t>There</a:t>
            </a:r>
            <a:r>
              <a:rPr lang="ru-RU" sz="2400" dirty="0"/>
              <a:t> </a:t>
            </a:r>
            <a:r>
              <a:rPr lang="ru-RU" sz="2400" dirty="0" err="1"/>
              <a:t>are</a:t>
            </a:r>
            <a:r>
              <a:rPr lang="ru-RU" sz="2400" dirty="0"/>
              <a:t> </a:t>
            </a:r>
            <a:r>
              <a:rPr lang="ru-RU" sz="2400" dirty="0" err="1"/>
              <a:t>several</a:t>
            </a:r>
            <a:r>
              <a:rPr lang="ru-RU" sz="2400" dirty="0"/>
              <a:t> </a:t>
            </a:r>
            <a:r>
              <a:rPr lang="ru-RU" sz="2400" dirty="0" err="1"/>
              <a:t>phenomena</a:t>
            </a:r>
            <a:r>
              <a:rPr lang="ru-RU" sz="2400" dirty="0"/>
              <a:t> </a:t>
            </a:r>
            <a:r>
              <a:rPr lang="ru-RU" sz="2400" dirty="0" err="1"/>
              <a:t>that</a:t>
            </a:r>
            <a:r>
              <a:rPr lang="ru-RU" sz="2400" dirty="0"/>
              <a:t> </a:t>
            </a:r>
            <a:r>
              <a:rPr lang="ru-RU" sz="2400" dirty="0" err="1"/>
              <a:t>are</a:t>
            </a:r>
            <a:r>
              <a:rPr lang="ru-RU" sz="2400" dirty="0"/>
              <a:t> </a:t>
            </a:r>
            <a:r>
              <a:rPr lang="ru-RU" sz="2400" dirty="0" err="1"/>
              <a:t>similar</a:t>
            </a:r>
            <a:r>
              <a:rPr lang="ru-RU" sz="2400" dirty="0"/>
              <a:t> </a:t>
            </a:r>
            <a:r>
              <a:rPr lang="ru-RU" sz="2400" dirty="0" err="1"/>
              <a:t>but</a:t>
            </a:r>
            <a:r>
              <a:rPr lang="ru-RU" sz="2400" dirty="0"/>
              <a:t> </a:t>
            </a:r>
            <a:r>
              <a:rPr lang="ru-RU" sz="2400" dirty="0" err="1"/>
              <a:t>are</a:t>
            </a:r>
            <a:r>
              <a:rPr lang="ru-RU" sz="2400" dirty="0"/>
              <a:t> </a:t>
            </a:r>
            <a:r>
              <a:rPr lang="ru-RU" sz="2400" dirty="0" err="1"/>
              <a:t>governed</a:t>
            </a:r>
            <a:r>
              <a:rPr lang="ru-RU" sz="2400" dirty="0"/>
              <a:t> </a:t>
            </a:r>
            <a:r>
              <a:rPr lang="ru-RU" sz="2400" dirty="0" err="1"/>
              <a:t>by</a:t>
            </a:r>
            <a:r>
              <a:rPr lang="ru-RU" sz="2400" dirty="0"/>
              <a:t> </a:t>
            </a:r>
            <a:r>
              <a:rPr lang="ru-RU" sz="2400" dirty="0" err="1"/>
              <a:t>different</a:t>
            </a:r>
            <a:r>
              <a:rPr lang="ru-RU" sz="2400" dirty="0"/>
              <a:t> </a:t>
            </a:r>
            <a:r>
              <a:rPr lang="ru-RU" sz="2400" dirty="0" err="1"/>
              <a:t>grammatical</a:t>
            </a:r>
            <a:r>
              <a:rPr lang="ru-RU" sz="2400" dirty="0"/>
              <a:t> </a:t>
            </a:r>
            <a:r>
              <a:rPr lang="ru-RU" sz="2400" dirty="0" err="1"/>
              <a:t>rules</a:t>
            </a:r>
            <a:r>
              <a:rPr lang="ru-RU" sz="2400" dirty="0"/>
              <a:t>. </a:t>
            </a:r>
            <a:r>
              <a:rPr lang="ru-RU" sz="2400" dirty="0" err="1"/>
              <a:t>This</a:t>
            </a:r>
            <a:r>
              <a:rPr lang="ru-RU" sz="2400" dirty="0"/>
              <a:t> </a:t>
            </a:r>
            <a:r>
              <a:rPr lang="ru-RU" sz="2400" dirty="0" err="1"/>
              <a:t>tendency</a:t>
            </a:r>
            <a:r>
              <a:rPr lang="ru-RU" sz="2400" dirty="0"/>
              <a:t> </a:t>
            </a:r>
            <a:r>
              <a:rPr lang="ru-RU" sz="2400" dirty="0" err="1"/>
              <a:t>has</a:t>
            </a:r>
            <a:r>
              <a:rPr lang="ru-RU" sz="2400" dirty="0"/>
              <a:t> </a:t>
            </a:r>
            <a:r>
              <a:rPr lang="ru-RU" sz="2400" dirty="0" err="1"/>
              <a:t>been</a:t>
            </a:r>
            <a:r>
              <a:rPr lang="ru-RU" sz="2400" dirty="0"/>
              <a:t> </a:t>
            </a:r>
            <a:r>
              <a:rPr lang="ru-RU" sz="2400" dirty="0" err="1"/>
              <a:t>used</a:t>
            </a:r>
            <a:r>
              <a:rPr lang="ru-RU" sz="2400" dirty="0"/>
              <a:t> </a:t>
            </a:r>
            <a:r>
              <a:rPr lang="ru-RU" sz="2400" dirty="0" err="1"/>
              <a:t>by</a:t>
            </a:r>
            <a:r>
              <a:rPr lang="ru-RU" sz="2400" dirty="0"/>
              <a:t> </a:t>
            </a:r>
            <a:r>
              <a:rPr lang="ru-RU" sz="2400" dirty="0" err="1"/>
              <a:t>creolists</a:t>
            </a:r>
            <a:r>
              <a:rPr lang="ru-RU" sz="2400" dirty="0"/>
              <a:t> </a:t>
            </a:r>
            <a:r>
              <a:rPr lang="ru-RU" sz="2400" dirty="0" err="1"/>
              <a:t>to</a:t>
            </a:r>
            <a:r>
              <a:rPr lang="ru-RU" sz="2400" dirty="0"/>
              <a:t> </a:t>
            </a:r>
            <a:r>
              <a:rPr lang="ru-RU" sz="2400" dirty="0" err="1"/>
              <a:t>compare</a:t>
            </a:r>
            <a:r>
              <a:rPr lang="ru-RU" sz="2400" dirty="0"/>
              <a:t> AAVE </a:t>
            </a:r>
            <a:r>
              <a:rPr lang="ru-RU" sz="2400" dirty="0" err="1"/>
              <a:t>to</a:t>
            </a:r>
            <a:r>
              <a:rPr lang="ru-RU" sz="2400" dirty="0"/>
              <a:t> </a:t>
            </a:r>
            <a:r>
              <a:rPr lang="ru-RU" sz="2400" dirty="0" err="1"/>
              <a:t>West</a:t>
            </a:r>
            <a:r>
              <a:rPr lang="ru-RU" sz="2400" dirty="0"/>
              <a:t> </a:t>
            </a:r>
            <a:r>
              <a:rPr lang="ru-RU" sz="2400" dirty="0" err="1"/>
              <a:t>African</a:t>
            </a:r>
            <a:r>
              <a:rPr lang="ru-RU" sz="2400" dirty="0"/>
              <a:t> </a:t>
            </a:r>
            <a:r>
              <a:rPr lang="ru-RU" sz="2400" dirty="0" err="1"/>
              <a:t>languages</a:t>
            </a:r>
            <a:r>
              <a:rPr lang="ru-RU" sz="2400" dirty="0"/>
              <a:t> </a:t>
            </a:r>
            <a:r>
              <a:rPr lang="ru-RU" sz="2400" dirty="0" err="1"/>
              <a:t>since</a:t>
            </a:r>
            <a:r>
              <a:rPr lang="ru-RU" sz="2400" dirty="0"/>
              <a:t> </a:t>
            </a:r>
            <a:r>
              <a:rPr lang="ru-RU" sz="2400" dirty="0" err="1"/>
              <a:t>such</a:t>
            </a:r>
            <a:r>
              <a:rPr lang="ru-RU" sz="2400" dirty="0"/>
              <a:t> </a:t>
            </a:r>
            <a:r>
              <a:rPr lang="ru-RU" sz="2400" dirty="0" err="1"/>
              <a:t>languages</a:t>
            </a:r>
            <a:r>
              <a:rPr lang="ru-RU" sz="2400" dirty="0"/>
              <a:t> </a:t>
            </a:r>
            <a:r>
              <a:rPr lang="ru-RU" sz="2400" dirty="0" err="1"/>
              <a:t>do</a:t>
            </a:r>
            <a:r>
              <a:rPr lang="ru-RU" sz="2400" dirty="0"/>
              <a:t> </a:t>
            </a:r>
            <a:r>
              <a:rPr lang="ru-RU" sz="2400" dirty="0" err="1"/>
              <a:t>not</a:t>
            </a:r>
            <a:r>
              <a:rPr lang="ru-RU" sz="2400" dirty="0"/>
              <a:t> </a:t>
            </a:r>
            <a:r>
              <a:rPr lang="ru-RU" sz="2400" dirty="0" err="1"/>
              <a:t>have</a:t>
            </a:r>
            <a:r>
              <a:rPr lang="ru-RU" sz="2400" dirty="0"/>
              <a:t> </a:t>
            </a:r>
            <a:r>
              <a:rPr lang="ru-RU" sz="2400" dirty="0" err="1"/>
              <a:t>final</a:t>
            </a:r>
            <a:r>
              <a:rPr lang="ru-RU" sz="2400" dirty="0"/>
              <a:t> </a:t>
            </a:r>
            <a:r>
              <a:rPr lang="ru-RU" sz="2400" dirty="0" err="1"/>
              <a:t>clusters</a:t>
            </a:r>
            <a:r>
              <a:rPr lang="ru-RU" sz="2400" dirty="0"/>
              <a:t>. </a:t>
            </a:r>
          </a:p>
          <a:p>
            <a:pPr marL="0" marR="0" lvl="0" indent="269875" algn="just" defTabSz="914400" rtl="0" eaLnBrk="0" fontAlgn="base" latinLnBrk="0" hangingPunct="0">
              <a:lnSpc>
                <a:spcPct val="100000"/>
              </a:lnSpc>
              <a:spcBef>
                <a:spcPct val="0"/>
              </a:spcBef>
              <a:spcAft>
                <a:spcPct val="0"/>
              </a:spcAft>
              <a:buClrTx/>
              <a:buSzTx/>
              <a:buFontTx/>
              <a:buChar char="•"/>
              <a:tabLst>
                <a:tab pos="457200" algn="l"/>
              </a:tabLst>
            </a:pPr>
            <a:endParaRPr kumimoji="0" lang="ru-RU" sz="2400" b="0" i="0" u="none" strike="noStrike" cap="none" normalizeH="0" baseline="0" dirty="0" smtClean="0">
              <a:ln>
                <a:noFill/>
              </a:ln>
              <a:effectLst/>
              <a:latin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1"/>
          <p:cNvSpPr>
            <a:spLocks noChangeArrowheads="1"/>
          </p:cNvSpPr>
          <p:nvPr/>
        </p:nvSpPr>
        <p:spPr bwMode="auto">
          <a:xfrm>
            <a:off x="214282" y="428604"/>
            <a:ext cx="8786874"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 typeface="Wingdings" pitchFamily="2" charset="2"/>
              <a:buChar char="ü"/>
              <a:tabLst/>
            </a:pP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Final</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consonant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clusters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that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are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2" tooltip="Homorganic"/>
              </a:rPr>
              <a:t>homorganic</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have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same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3" tooltip="Place of articulation"/>
              </a:rPr>
              <a:t>place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hlinkClick r:id="rId3" tooltip="Place of articulation"/>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3" tooltip="Place of articulation"/>
              </a:rPr>
              <a:t>of</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hlinkClick r:id="rId3" tooltip="Place of articulation"/>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3" tooltip="Place of articulation"/>
              </a:rPr>
              <a:t>articulation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and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share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same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4" tooltip="Voice (phonetics)"/>
              </a:rPr>
              <a:t>voicing</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are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reduced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E.g</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test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pronounced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a:t>
            </a:r>
            <a:r>
              <a:rPr kumimoji="0" lang="ru-RU" sz="2400" b="0" i="0" u="none" strike="noStrike" cap="none" normalizeH="0" baseline="0" dirty="0" err="1" smtClean="0">
                <a:ln>
                  <a:noFill/>
                </a:ln>
                <a:effectLst/>
                <a:latin typeface="Lucida Sans Unicode" pitchFamily="34" charset="0"/>
                <a:ea typeface="Times New Roman" pitchFamily="18" charset="0"/>
                <a:cs typeface="Lucida Sans Unicode" pitchFamily="34" charset="0"/>
              </a:rPr>
              <a:t>ɛ</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since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and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are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both</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voiceless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hand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pronounced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[hæn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since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and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are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both</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voiced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but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pant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unchanged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contains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both</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voiced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and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voiceless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consonant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cluster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Note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also</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that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plosive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and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these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examples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that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lost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rather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than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fricative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nasal</a:t>
            </a:r>
            <a:r>
              <a:rPr kumimoji="0" lang="en-US" sz="2400" b="0" i="0" u="none" strike="noStrike" cap="none" normalizeH="0" baseline="0" dirty="0" smtClean="0">
                <a:ln>
                  <a:noFill/>
                </a:ln>
                <a:effectLst/>
                <a:latin typeface="Calibri" pitchFamily="34" charset="0"/>
                <a:ea typeface="Times New Roman" pitchFamily="18" charset="0"/>
                <a:cs typeface="Times New Roman" pitchFamily="18" charset="0"/>
              </a:rPr>
              <a:t>.</a:t>
            </a:r>
            <a:endParaRPr kumimoji="0" lang="ru-RU" sz="2400" b="0" i="0" u="none" strike="noStrike" cap="none" normalizeH="0" baseline="0" dirty="0" smtClean="0">
              <a:ln>
                <a:noFill/>
              </a:ln>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More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often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word-final</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sp</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and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sk</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are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reduced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again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with</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final</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element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being</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deleted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rather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than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former</a:t>
            </a:r>
            <a:r>
              <a:rPr kumimoji="0" lang="en-US" sz="2400" b="0" i="0" u="none" strike="noStrike" cap="none" normalizeH="0" baseline="30000" dirty="0" smtClean="0">
                <a:ln>
                  <a:noFill/>
                </a:ln>
                <a:effectLst/>
                <a:latin typeface="Calibri" pitchFamily="34" charset="0"/>
                <a:ea typeface="Times New Roman" pitchFamily="18" charset="0"/>
                <a:cs typeface="Times New Roman" pitchFamily="18" charset="0"/>
              </a:rPr>
              <a:t>.</a:t>
            </a:r>
            <a:endParaRPr kumimoji="0" lang="ru-RU" sz="2400" b="0" i="0" u="none" strike="noStrike" cap="none" normalizeH="0" baseline="0" dirty="0" smtClean="0">
              <a:ln>
                <a:noFill/>
              </a:ln>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 typeface="Wingdings" pitchFamily="2" charset="2"/>
              <a:buChar char="ü"/>
              <a:tabLst/>
            </a:pP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For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younger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speakers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skr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also</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occurs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words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that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other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varieties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of</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English</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have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str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so</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that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for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example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street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pronounced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skrit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endParaRPr kumimoji="0" lang="en-US" sz="2400" b="0" i="0" u="none" strike="noStrike" cap="none" normalizeH="0" baseline="0" dirty="0" smtClean="0">
              <a:ln>
                <a:noFill/>
              </a:ln>
              <a:effectLst/>
              <a:latin typeface="Calibri" pitchFamily="34" charset="0"/>
              <a:ea typeface="Times New Roman" pitchFamily="18" charset="0"/>
              <a:cs typeface="Times New Roman" pitchFamily="18" charset="0"/>
            </a:endParaRPr>
          </a:p>
          <a:p>
            <a:pPr indent="269875" algn="just" eaLnBrk="0" fontAlgn="base" hangingPunct="0">
              <a:spcBef>
                <a:spcPct val="0"/>
              </a:spcBef>
              <a:spcAft>
                <a:spcPct val="0"/>
              </a:spcAft>
              <a:buFont typeface="Wingdings" pitchFamily="2" charset="2"/>
              <a:buChar char="ü"/>
            </a:pPr>
            <a:r>
              <a:rPr lang="ru-RU" sz="2400" dirty="0" err="1"/>
              <a:t>Clusters</a:t>
            </a:r>
            <a:r>
              <a:rPr lang="ru-RU" sz="2400" dirty="0"/>
              <a:t> </a:t>
            </a:r>
            <a:r>
              <a:rPr lang="ru-RU" sz="2400" dirty="0" err="1"/>
              <a:t>ending</a:t>
            </a:r>
            <a:r>
              <a:rPr lang="ru-RU" sz="2400" dirty="0"/>
              <a:t> </a:t>
            </a:r>
            <a:r>
              <a:rPr lang="ru-RU" sz="2400" dirty="0" err="1"/>
              <a:t>in</a:t>
            </a:r>
            <a:r>
              <a:rPr lang="ru-RU" sz="2400" dirty="0"/>
              <a:t> /</a:t>
            </a:r>
            <a:r>
              <a:rPr lang="ru-RU" sz="2400" dirty="0" err="1"/>
              <a:t>s</a:t>
            </a:r>
            <a:r>
              <a:rPr lang="ru-RU" sz="2400" dirty="0"/>
              <a:t>/ </a:t>
            </a:r>
            <a:r>
              <a:rPr lang="ru-RU" sz="2400" dirty="0" err="1"/>
              <a:t>or</a:t>
            </a:r>
            <a:r>
              <a:rPr lang="ru-RU" sz="2400" dirty="0"/>
              <a:t> /</a:t>
            </a:r>
            <a:r>
              <a:rPr lang="ru-RU" sz="2400" dirty="0" err="1"/>
              <a:t>z</a:t>
            </a:r>
            <a:r>
              <a:rPr lang="ru-RU" sz="2400" dirty="0"/>
              <a:t>/ </a:t>
            </a:r>
            <a:r>
              <a:rPr lang="ru-RU" sz="2400" dirty="0" err="1"/>
              <a:t>exhibit</a:t>
            </a:r>
            <a:r>
              <a:rPr lang="ru-RU" sz="2400" dirty="0"/>
              <a:t> </a:t>
            </a:r>
            <a:r>
              <a:rPr lang="ru-RU" sz="2400" dirty="0" err="1"/>
              <a:t>variation</a:t>
            </a:r>
            <a:r>
              <a:rPr lang="ru-RU" sz="2400" dirty="0"/>
              <a:t> </a:t>
            </a:r>
            <a:r>
              <a:rPr lang="ru-RU" sz="2400" dirty="0" err="1"/>
              <a:t>in</a:t>
            </a:r>
            <a:r>
              <a:rPr lang="ru-RU" sz="2400" dirty="0"/>
              <a:t> </a:t>
            </a:r>
            <a:r>
              <a:rPr lang="ru-RU" sz="2400" dirty="0" err="1"/>
              <a:t>whether</a:t>
            </a:r>
            <a:r>
              <a:rPr lang="ru-RU" sz="2400" dirty="0"/>
              <a:t> </a:t>
            </a:r>
            <a:r>
              <a:rPr lang="ru-RU" sz="2400" dirty="0" err="1"/>
              <a:t>the</a:t>
            </a:r>
            <a:r>
              <a:rPr lang="ru-RU" sz="2400" dirty="0"/>
              <a:t> </a:t>
            </a:r>
            <a:r>
              <a:rPr lang="ru-RU" sz="2400" dirty="0" err="1"/>
              <a:t>first</a:t>
            </a:r>
            <a:r>
              <a:rPr lang="ru-RU" sz="2400" dirty="0"/>
              <a:t> </a:t>
            </a:r>
            <a:r>
              <a:rPr lang="ru-RU" sz="2400" dirty="0" err="1"/>
              <a:t>or</a:t>
            </a:r>
            <a:r>
              <a:rPr lang="ru-RU" sz="2400" dirty="0"/>
              <a:t> </a:t>
            </a:r>
            <a:r>
              <a:rPr lang="ru-RU" sz="2400" dirty="0" err="1"/>
              <a:t>second</a:t>
            </a:r>
            <a:r>
              <a:rPr lang="ru-RU" sz="2400" dirty="0"/>
              <a:t> </a:t>
            </a:r>
            <a:r>
              <a:rPr lang="ru-RU" sz="2400" dirty="0" err="1"/>
              <a:t>element</a:t>
            </a:r>
            <a:r>
              <a:rPr lang="ru-RU" sz="2400" dirty="0"/>
              <a:t> </a:t>
            </a:r>
            <a:r>
              <a:rPr lang="ru-RU" sz="2400" dirty="0" err="1"/>
              <a:t>is</a:t>
            </a:r>
            <a:r>
              <a:rPr lang="ru-RU" sz="2400" dirty="0"/>
              <a:t> </a:t>
            </a:r>
            <a:r>
              <a:rPr lang="ru-RU" sz="2400" dirty="0" err="1"/>
              <a:t>deleted</a:t>
            </a:r>
            <a:r>
              <a:rPr lang="ru-RU" sz="2400" dirty="0"/>
              <a:t>. </a:t>
            </a:r>
          </a:p>
          <a:p>
            <a:pPr marL="0" marR="0" lvl="0" indent="269875" algn="just" defTabSz="914400" rtl="0" eaLnBrk="0" fontAlgn="base" latinLnBrk="0" hangingPunct="0">
              <a:lnSpc>
                <a:spcPct val="100000"/>
              </a:lnSpc>
              <a:spcBef>
                <a:spcPct val="0"/>
              </a:spcBef>
              <a:spcAft>
                <a:spcPct val="0"/>
              </a:spcAft>
              <a:buClrTx/>
              <a:buSzTx/>
              <a:buFontTx/>
              <a:buChar char="•"/>
              <a:tabLst/>
            </a:pPr>
            <a:endParaRPr kumimoji="0" lang="ru-RU" sz="2400" b="0" i="0" u="none" strike="noStrike" cap="none" normalizeH="0" baseline="0" dirty="0" smtClean="0">
              <a:ln>
                <a:noFill/>
              </a:ln>
              <a:effectLst/>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7" name="Rectangle 1"/>
          <p:cNvSpPr>
            <a:spLocks noChangeArrowheads="1"/>
          </p:cNvSpPr>
          <p:nvPr/>
        </p:nvSpPr>
        <p:spPr bwMode="auto">
          <a:xfrm>
            <a:off x="214282" y="0"/>
            <a:ext cx="8715436" cy="71096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 typeface="Wingdings" pitchFamily="2" charset="2"/>
              <a:buChar char="ü"/>
              <a:tabLst>
                <a:tab pos="457200" algn="l"/>
              </a:tabLst>
            </a:pP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Similarly</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final</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consonants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may</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deleted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although</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there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great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deal</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of</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variation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between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speakers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this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regard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Most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often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and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are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deleted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with</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other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dialects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of</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English</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final</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and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k</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may</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reduce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to</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2" tooltip="Glottal stop"/>
              </a:rPr>
              <a:t>glottal</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hlinkClick r:id="rId2" tooltip="Glottal stop"/>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2" tooltip="Glottal stop"/>
              </a:rPr>
              <a:t>stop</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Nasal</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consonants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may</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lost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while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nasalization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of</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vowel</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retained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e.g</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a:t>
            </a:r>
            <a:r>
              <a:rPr kumimoji="0" lang="ru-RU" sz="2400" b="0" i="1"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find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may</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pronounced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Lucida Sans Unicode" pitchFamily="34" charset="0"/>
                <a:ea typeface="Times New Roman" pitchFamily="18" charset="0"/>
                <a:cs typeface="Lucida Sans Unicode" pitchFamily="34" charset="0"/>
              </a:rPr>
              <a:t>f</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ã</a:t>
            </a:r>
            <a:r>
              <a:rPr kumimoji="0" lang="en-US" sz="2400" b="0" i="0" u="none" strike="noStrike" cap="none" normalizeH="0" baseline="0" dirty="0" err="1" smtClean="0">
                <a:ln>
                  <a:noFill/>
                </a:ln>
                <a:effectLst/>
                <a:latin typeface="Calibri" pitchFamily="34" charset="0"/>
                <a:ea typeface="Times New Roman" pitchFamily="18" charset="0"/>
                <a:cs typeface="Times New Roman" pitchFamily="18" charset="0"/>
              </a:rPr>
              <a:t>i</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More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rarely</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and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z</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may</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also</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delete</a:t>
            </a:r>
            <a:r>
              <a:rPr kumimoji="0" lang="en-US" sz="2400" b="0" i="0" u="none" strike="noStrike" cap="none" normalizeH="0" baseline="0" dirty="0" smtClean="0">
                <a:ln>
                  <a:noFill/>
                </a:ln>
                <a:effectLst/>
                <a:latin typeface="Calibri" pitchFamily="34" charset="0"/>
                <a:ea typeface="Times New Roman" pitchFamily="18" charset="0"/>
                <a:cs typeface="Times New Roman" pitchFamily="18" charset="0"/>
              </a:rPr>
              <a:t>.</a:t>
            </a:r>
            <a:endParaRPr kumimoji="0" lang="ru-RU" sz="2400" b="0" i="0" u="none" strike="noStrike" cap="none" normalizeH="0" baseline="0" dirty="0" smtClean="0">
              <a:ln>
                <a:noFill/>
              </a:ln>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 typeface="Wingdings" pitchFamily="2" charset="2"/>
              <a:buChar char="ü"/>
              <a:tabLst>
                <a:tab pos="457200" algn="l"/>
              </a:tabLst>
            </a:pP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Use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of</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sng" strike="noStrike" cap="none" normalizeH="0" baseline="0" dirty="0" err="1" smtClean="0">
                <a:ln>
                  <a:noFill/>
                </a:ln>
                <a:effectLst/>
                <a:latin typeface="Calibri" pitchFamily="34" charset="0"/>
                <a:ea typeface="Times New Roman" pitchFamily="18" charset="0"/>
                <a:cs typeface="Times New Roman" pitchFamily="18" charset="0"/>
              </a:rPr>
              <a:t>metathesised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forms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like</a:t>
            </a:r>
            <a:r>
              <a:rPr kumimoji="0" lang="ru-RU" sz="2400" b="0" i="1"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aks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for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ask</a:t>
            </a:r>
            <a:r>
              <a:rPr kumimoji="0" lang="ru-RU" sz="2400" b="0" i="0" u="none" strike="noStrike" cap="none" normalizeH="0" baseline="30000" dirty="0" smtClean="0">
                <a:ln>
                  <a:noFill/>
                </a:ln>
                <a:effectLst/>
                <a:latin typeface="Calibri" pitchFamily="34" charset="0"/>
                <a:ea typeface="Times New Roman" pitchFamily="18" charset="0"/>
                <a:cs typeface="Times New Roman" pitchFamily="18" charset="0"/>
              </a:rPr>
              <a: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or</a:t>
            </a:r>
            <a:r>
              <a:rPr kumimoji="0" lang="ru-RU" sz="2400" b="0" i="1"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graps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for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grasp</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a:t>
            </a:r>
            <a:endParaRPr kumimoji="0" lang="ru-RU" sz="2400" b="0" i="0" u="none" strike="noStrike" cap="none" normalizeH="0" baseline="0" dirty="0" smtClean="0">
              <a:ln>
                <a:noFill/>
              </a:ln>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 typeface="Wingdings" pitchFamily="2" charset="2"/>
              <a:buChar char="ü"/>
              <a:tabLst>
                <a:tab pos="457200" algn="l"/>
              </a:tabLst>
            </a:pP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Like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other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3" tooltip="Rhotic and non-rhotic accents"/>
              </a:rPr>
              <a:t>non-rhotic</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varieties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4" tooltip="Rhotic consonant"/>
              </a:rPr>
              <a:t>rhotic</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hlinkClick r:id="rId4" tooltip="Rhotic consonant"/>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4" tooltip="Rhotic consonant"/>
              </a:rPr>
              <a:t>consonant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usually</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dropped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when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not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followed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by</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vowel</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may</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also</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manifest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unstressed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[ə</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lengthening</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of</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preceding</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vowel</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Intervocalic</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may</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also</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dropped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e.g</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SE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story</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st</a:t>
            </a:r>
            <a:r>
              <a:rPr kumimoji="0" lang="ru-RU" sz="2400" b="0" i="0" u="none" strike="noStrike" cap="none" normalizeH="0" baseline="0" dirty="0" err="1" smtClean="0">
                <a:ln>
                  <a:noFill/>
                </a:ln>
                <a:effectLst/>
                <a:latin typeface="Lucida Sans Unicode" pitchFamily="34" charset="0"/>
                <a:ea typeface="Times New Roman" pitchFamily="18" charset="0"/>
                <a:cs typeface="Lucida Sans Unicode" pitchFamily="34" charset="0"/>
              </a:rPr>
              <a:t>ɔ</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ri</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can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pronounced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st</a:t>
            </a:r>
            <a:r>
              <a:rPr kumimoji="0" lang="ru-RU" sz="2400" b="0" i="0" u="none" strike="noStrike" cap="none" normalizeH="0" baseline="0" dirty="0" err="1" smtClean="0">
                <a:ln>
                  <a:noFill/>
                </a:ln>
                <a:effectLst/>
                <a:latin typeface="Lucida Sans Unicode" pitchFamily="34" charset="0"/>
                <a:ea typeface="Times New Roman" pitchFamily="18" charset="0"/>
                <a:cs typeface="Lucida Sans Unicode" pitchFamily="34" charset="0"/>
              </a:rPr>
              <a:t>ɔ</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though</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this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doesn't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occur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across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morpheme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boundaries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may</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also</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deleted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between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consonant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and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back</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rounded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vowel</a:t>
            </a:r>
            <a:r>
              <a:rPr kumimoji="0" lang="en-US" sz="2400" b="0" i="0" u="none" strike="noStrike" cap="none" normalizeH="0" baseline="0" dirty="0" smtClean="0">
                <a:ln>
                  <a:noFill/>
                </a:ln>
                <a:effectLst/>
                <a:latin typeface="Calibri" pitchFamily="34" charset="0"/>
                <a:ea typeface="Times New Roman" pitchFamily="18" charset="0"/>
                <a:cs typeface="Times New Roman" pitchFamily="18" charset="0"/>
              </a:rPr>
              <a:t>. </a:t>
            </a:r>
          </a:p>
          <a:p>
            <a:pPr indent="269875" algn="just" eaLnBrk="0" fontAlgn="base" hangingPunct="0">
              <a:spcBef>
                <a:spcPct val="0"/>
              </a:spcBef>
              <a:spcAft>
                <a:spcPct val="0"/>
              </a:spcAft>
              <a:buFont typeface="Wingdings" pitchFamily="2" charset="2"/>
              <a:buChar char="ü"/>
              <a:tabLst>
                <a:tab pos="457200" algn="l"/>
              </a:tabLst>
            </a:pPr>
            <a:r>
              <a:rPr lang="ru-RU" sz="2400" dirty="0"/>
              <a:t>/</a:t>
            </a:r>
            <a:r>
              <a:rPr lang="ru-RU" sz="2400" dirty="0" err="1"/>
              <a:t>l</a:t>
            </a:r>
            <a:r>
              <a:rPr lang="ru-RU" sz="2400" dirty="0"/>
              <a:t>/ </a:t>
            </a:r>
            <a:r>
              <a:rPr lang="ru-RU" sz="2400" dirty="0" err="1"/>
              <a:t>is</a:t>
            </a:r>
            <a:r>
              <a:rPr lang="ru-RU" sz="2400" dirty="0"/>
              <a:t> </a:t>
            </a:r>
            <a:r>
              <a:rPr lang="ru-RU" sz="2400" dirty="0" err="1"/>
              <a:t>often</a:t>
            </a:r>
            <a:r>
              <a:rPr lang="ru-RU" sz="2400" dirty="0"/>
              <a:t> </a:t>
            </a:r>
            <a:r>
              <a:rPr lang="ru-RU" sz="2400" dirty="0" err="1"/>
              <a:t>vocalized</a:t>
            </a:r>
            <a:r>
              <a:rPr lang="ru-RU" sz="2400" dirty="0"/>
              <a:t> </a:t>
            </a:r>
            <a:r>
              <a:rPr lang="ru-RU" sz="2400" dirty="0" err="1"/>
              <a:t>in</a:t>
            </a:r>
            <a:r>
              <a:rPr lang="ru-RU" sz="2400" dirty="0"/>
              <a:t> </a:t>
            </a:r>
            <a:r>
              <a:rPr lang="ru-RU" sz="2400" dirty="0" err="1"/>
              <a:t>patterns</a:t>
            </a:r>
            <a:r>
              <a:rPr lang="ru-RU" sz="2400" dirty="0"/>
              <a:t> </a:t>
            </a:r>
            <a:r>
              <a:rPr lang="ru-RU" sz="2400" dirty="0" err="1"/>
              <a:t>similar</a:t>
            </a:r>
            <a:r>
              <a:rPr lang="ru-RU" sz="2400" dirty="0"/>
              <a:t> </a:t>
            </a:r>
            <a:r>
              <a:rPr lang="ru-RU" sz="2400" dirty="0" err="1"/>
              <a:t>to</a:t>
            </a:r>
            <a:r>
              <a:rPr lang="ru-RU" sz="2400" dirty="0"/>
              <a:t> </a:t>
            </a:r>
            <a:r>
              <a:rPr lang="ru-RU" sz="2400" dirty="0" err="1"/>
              <a:t>that</a:t>
            </a:r>
            <a:r>
              <a:rPr lang="ru-RU" sz="2400" dirty="0"/>
              <a:t> </a:t>
            </a:r>
            <a:r>
              <a:rPr lang="ru-RU" sz="2400" dirty="0" err="1"/>
              <a:t>of</a:t>
            </a:r>
            <a:r>
              <a:rPr lang="ru-RU" sz="2400" dirty="0"/>
              <a:t> /</a:t>
            </a:r>
            <a:r>
              <a:rPr lang="ru-RU" sz="2400" dirty="0" err="1"/>
              <a:t>r</a:t>
            </a:r>
            <a:r>
              <a:rPr lang="ru-RU" sz="2400" dirty="0"/>
              <a:t>/ (</a:t>
            </a:r>
            <a:r>
              <a:rPr lang="ru-RU" sz="2400" dirty="0" err="1"/>
              <a:t>though</a:t>
            </a:r>
            <a:r>
              <a:rPr lang="ru-RU" sz="2400" dirty="0"/>
              <a:t> </a:t>
            </a:r>
            <a:r>
              <a:rPr lang="ru-RU" sz="2400" dirty="0" err="1"/>
              <a:t>never</a:t>
            </a:r>
            <a:r>
              <a:rPr lang="ru-RU" sz="2400" dirty="0"/>
              <a:t> </a:t>
            </a:r>
            <a:r>
              <a:rPr lang="ru-RU" sz="2400" dirty="0" err="1"/>
              <a:t>between</a:t>
            </a:r>
            <a:r>
              <a:rPr lang="ru-RU" sz="2400" dirty="0"/>
              <a:t> </a:t>
            </a:r>
            <a:r>
              <a:rPr lang="ru-RU" sz="2400" dirty="0" err="1"/>
              <a:t>vowels</a:t>
            </a:r>
            <a:r>
              <a:rPr lang="ru-RU" sz="2400" dirty="0"/>
              <a:t>) </a:t>
            </a:r>
            <a:r>
              <a:rPr lang="ru-RU" sz="2400" dirty="0" err="1"/>
              <a:t>and</a:t>
            </a:r>
            <a:r>
              <a:rPr lang="ru-RU" sz="2400" dirty="0"/>
              <a:t>, </a:t>
            </a:r>
            <a:r>
              <a:rPr lang="ru-RU" sz="2400" dirty="0" err="1"/>
              <a:t>in</a:t>
            </a:r>
            <a:r>
              <a:rPr lang="ru-RU" sz="2400" dirty="0"/>
              <a:t> </a:t>
            </a:r>
            <a:r>
              <a:rPr lang="ru-RU" sz="2400" dirty="0" err="1"/>
              <a:t>combination</a:t>
            </a:r>
            <a:r>
              <a:rPr lang="ru-RU" sz="2400" dirty="0"/>
              <a:t> </a:t>
            </a:r>
            <a:r>
              <a:rPr lang="ru-RU" sz="2400" dirty="0" err="1"/>
              <a:t>with</a:t>
            </a:r>
            <a:r>
              <a:rPr lang="ru-RU" sz="2400" dirty="0"/>
              <a:t> </a:t>
            </a:r>
            <a:r>
              <a:rPr lang="ru-RU" sz="2400" dirty="0" err="1"/>
              <a:t>cluster</a:t>
            </a:r>
            <a:r>
              <a:rPr lang="ru-RU" sz="2400" dirty="0"/>
              <a:t> </a:t>
            </a:r>
            <a:r>
              <a:rPr lang="ru-RU" sz="2400" dirty="0" err="1"/>
              <a:t>simplification</a:t>
            </a:r>
            <a:r>
              <a:rPr lang="ru-RU" sz="2400" dirty="0"/>
              <a:t>, </a:t>
            </a:r>
            <a:r>
              <a:rPr lang="ru-RU" sz="2400" dirty="0" err="1"/>
              <a:t>can</a:t>
            </a:r>
            <a:r>
              <a:rPr lang="ru-RU" sz="2400" dirty="0"/>
              <a:t> </a:t>
            </a:r>
            <a:r>
              <a:rPr lang="ru-RU" sz="2400" dirty="0" err="1"/>
              <a:t>make</a:t>
            </a:r>
            <a:r>
              <a:rPr lang="ru-RU" sz="2400" dirty="0"/>
              <a:t> </a:t>
            </a:r>
            <a:r>
              <a:rPr lang="ru-RU" sz="2400" dirty="0" err="1"/>
              <a:t>homophones</a:t>
            </a:r>
            <a:r>
              <a:rPr lang="ru-RU" sz="2400" dirty="0"/>
              <a:t> </a:t>
            </a:r>
            <a:r>
              <a:rPr lang="ru-RU" sz="2400" dirty="0" err="1"/>
              <a:t>of</a:t>
            </a:r>
            <a:r>
              <a:rPr lang="ru-RU" sz="2400" dirty="0"/>
              <a:t> </a:t>
            </a:r>
            <a:r>
              <a:rPr lang="ru-RU" sz="2400" i="1" dirty="0" err="1"/>
              <a:t>toll</a:t>
            </a:r>
            <a:r>
              <a:rPr lang="ru-RU" sz="2400" dirty="0"/>
              <a:t> </a:t>
            </a:r>
            <a:r>
              <a:rPr lang="ru-RU" sz="2400" dirty="0" err="1"/>
              <a:t>and</a:t>
            </a:r>
            <a:r>
              <a:rPr lang="ru-RU" sz="2400" dirty="0"/>
              <a:t> </a:t>
            </a:r>
            <a:r>
              <a:rPr lang="ru-RU" sz="2400" i="1" dirty="0" err="1"/>
              <a:t>toe</a:t>
            </a:r>
            <a:r>
              <a:rPr lang="ru-RU" sz="2400" dirty="0"/>
              <a:t>, </a:t>
            </a:r>
            <a:r>
              <a:rPr lang="ru-RU" sz="2400" i="1" dirty="0" err="1"/>
              <a:t>fault</a:t>
            </a:r>
            <a:r>
              <a:rPr lang="ru-RU" sz="2400" dirty="0"/>
              <a:t> </a:t>
            </a:r>
            <a:r>
              <a:rPr lang="ru-RU" sz="2400" dirty="0" err="1"/>
              <a:t>and</a:t>
            </a:r>
            <a:r>
              <a:rPr lang="ru-RU" sz="2400" dirty="0"/>
              <a:t> </a:t>
            </a:r>
            <a:r>
              <a:rPr lang="ru-RU" sz="2400" i="1" dirty="0" err="1"/>
              <a:t>fought</a:t>
            </a:r>
            <a:r>
              <a:rPr lang="ru-RU" sz="2400" dirty="0"/>
              <a:t>, </a:t>
            </a:r>
            <a:r>
              <a:rPr lang="ru-RU" sz="2400" dirty="0" err="1"/>
              <a:t>and</a:t>
            </a:r>
            <a:r>
              <a:rPr lang="ru-RU" sz="2400" dirty="0"/>
              <a:t> </a:t>
            </a:r>
            <a:r>
              <a:rPr lang="ru-RU" sz="2400" i="1" dirty="0" err="1"/>
              <a:t>tool</a:t>
            </a:r>
            <a:r>
              <a:rPr lang="ru-RU" sz="2400" dirty="0"/>
              <a:t> </a:t>
            </a:r>
            <a:r>
              <a:rPr lang="ru-RU" sz="2400" dirty="0" err="1"/>
              <a:t>and</a:t>
            </a:r>
            <a:r>
              <a:rPr lang="ru-RU" sz="2400" dirty="0"/>
              <a:t> </a:t>
            </a:r>
            <a:r>
              <a:rPr lang="ru-RU" sz="2400" i="1" dirty="0" err="1"/>
              <a:t>too</a:t>
            </a:r>
            <a:r>
              <a:rPr lang="ru-RU" sz="2400" dirty="0"/>
              <a:t>. </a:t>
            </a:r>
          </a:p>
          <a:p>
            <a:pPr marL="0" marR="0" lvl="0" indent="269875" algn="just" defTabSz="914400" rtl="0" eaLnBrk="0" fontAlgn="base" latinLnBrk="0" hangingPunct="0">
              <a:lnSpc>
                <a:spcPct val="100000"/>
              </a:lnSpc>
              <a:spcBef>
                <a:spcPct val="0"/>
              </a:spcBef>
              <a:spcAft>
                <a:spcPct val="0"/>
              </a:spcAft>
              <a:buClrTx/>
              <a:buSzTx/>
              <a:buFontTx/>
              <a:buChar char="•"/>
              <a:tabLst>
                <a:tab pos="457200" algn="l"/>
              </a:tabLst>
            </a:pPr>
            <a:endParaRPr kumimoji="0" lang="en-US" sz="2400" b="0" i="0" u="none" strike="noStrike" cap="none" normalizeH="0" baseline="0" dirty="0" smtClean="0">
              <a:ln>
                <a:noFill/>
              </a:ln>
              <a:effectLst/>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1"/>
          <p:cNvSpPr>
            <a:spLocks noChangeArrowheads="1"/>
          </p:cNvSpPr>
          <p:nvPr/>
        </p:nvSpPr>
        <p:spPr bwMode="auto">
          <a:xfrm>
            <a:off x="0" y="1071546"/>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 typeface="Wingdings" pitchFamily="2" charset="2"/>
              <a:buChar char="ü"/>
              <a:tabLst>
                <a:tab pos="457200" algn="l"/>
              </a:tabLst>
            </a:pP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Before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nasal</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consonants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and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/ŋ/</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t>
            </a:r>
            <a:r>
              <a:rPr kumimoji="0" lang="ru-RU" sz="2400" b="0" i="0" u="none" strike="noStrike" cap="none" normalizeH="0" baseline="0" dirty="0" err="1" smtClean="0">
                <a:ln>
                  <a:noFill/>
                </a:ln>
                <a:effectLst/>
                <a:latin typeface="Lucida Sans Unicode" pitchFamily="34" charset="0"/>
                <a:ea typeface="Times New Roman" pitchFamily="18" charset="0"/>
                <a:cs typeface="Lucida Sans Unicode" pitchFamily="34" charset="0"/>
              </a:rPr>
              <a:t>ɛ</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 and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t>
            </a:r>
            <a:r>
              <a:rPr kumimoji="0" lang="ru-RU" sz="2400" b="0" i="0" u="none" strike="noStrike" cap="none" normalizeH="0" baseline="0" dirty="0" err="1" smtClean="0">
                <a:ln>
                  <a:noFill/>
                </a:ln>
                <a:effectLst/>
                <a:latin typeface="Lucida Sans Unicode" pitchFamily="34" charset="0"/>
                <a:ea typeface="Times New Roman" pitchFamily="18" charset="0"/>
                <a:cs typeface="Lucida Sans Unicode" pitchFamily="34" charset="0"/>
              </a:rPr>
              <a:t>ɪ</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 are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both</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pronounced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t>
            </a:r>
            <a:r>
              <a:rPr kumimoji="0" lang="ru-RU" sz="2400" b="0" i="0" u="none" strike="noStrike" cap="none" normalizeH="0" baseline="0" dirty="0" err="1" smtClean="0">
                <a:ln>
                  <a:noFill/>
                </a:ln>
                <a:effectLst/>
                <a:latin typeface="Lucida Sans Unicode" pitchFamily="34" charset="0"/>
                <a:ea typeface="Times New Roman" pitchFamily="18" charset="0"/>
                <a:cs typeface="Lucida Sans Unicode" pitchFamily="34" charset="0"/>
              </a:rPr>
              <a:t>ɪ</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making</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pen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and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pin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2" tooltip="Homophone"/>
              </a:rPr>
              <a:t>homophones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This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feature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also</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3" tooltip="Phonological history of English high front vowels"/>
              </a:rPr>
              <a:t>present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hlinkClick r:id="rId3" tooltip="Phonological history of English high front vowels"/>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3" tooltip="Phonological history of English high front vowels"/>
              </a:rPr>
              <a:t>in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hlinkClick r:id="rId3" tooltip="Phonological history of English high front vowels"/>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3" tooltip="Phonological history of English high front vowels"/>
              </a:rPr>
              <a:t>other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hlinkClick r:id="rId3" tooltip="Phonological history of English high front vowels"/>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3" tooltip="Phonological history of English high front vowels"/>
              </a:rPr>
              <a:t>dialects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a:t>
            </a:r>
            <a:endParaRPr kumimoji="0" lang="ru-RU" sz="2400" b="0" i="0" u="none" strike="noStrike" cap="none" normalizeH="0" baseline="0" dirty="0" smtClean="0">
              <a:ln>
                <a:noFill/>
              </a:ln>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 typeface="Wingdings" pitchFamily="2" charset="2"/>
              <a:buChar char="ü"/>
              <a:tabLst>
                <a:tab pos="457200" algn="l"/>
              </a:tabLst>
            </a:pP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distinction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between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t>
            </a:r>
            <a:r>
              <a:rPr kumimoji="0" lang="ru-RU" sz="2400" b="0" i="0" u="none" strike="noStrike" cap="none" normalizeH="0" baseline="0" dirty="0" err="1" smtClean="0">
                <a:ln>
                  <a:noFill/>
                </a:ln>
                <a:effectLst/>
                <a:latin typeface="Lucida Sans Unicode" pitchFamily="34" charset="0"/>
                <a:ea typeface="Times New Roman" pitchFamily="18" charset="0"/>
                <a:cs typeface="Lucida Sans Unicode" pitchFamily="34" charset="0"/>
              </a:rPr>
              <a:t>ɪ</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 and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a:t>
            </a:r>
            <a:r>
              <a:rPr kumimoji="0" lang="ru-RU" sz="2400" b="0" i="0" u="none" strike="noStrike" cap="none" normalizeH="0" baseline="0" dirty="0" smtClean="0">
                <a:ln>
                  <a:noFill/>
                </a:ln>
                <a:effectLst/>
                <a:latin typeface="Lucida Sans Unicode" pitchFamily="34" charset="0"/>
                <a:ea typeface="Times New Roman" pitchFamily="18" charset="0"/>
                <a:cs typeface="Lucida Sans Unicode" pitchFamily="34" charset="0"/>
              </a:rPr>
              <a:t>ː</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before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4" tooltip="Liquid consonant"/>
              </a:rPr>
              <a:t>liquid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hlinkClick r:id="rId4" tooltip="Liquid consonant"/>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hlinkClick r:id="rId4" tooltip="Liquid consonant"/>
              </a:rPr>
              <a:t>consonants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frequently</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reduced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making</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feel</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and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fill</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homophones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Before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specifically</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u</a:t>
            </a:r>
            <a:r>
              <a:rPr kumimoji="0" lang="ru-RU" sz="2400" b="0" i="0" u="none" strike="noStrike" cap="none" normalizeH="0" baseline="0" dirty="0" smtClean="0">
                <a:ln>
                  <a:noFill/>
                </a:ln>
                <a:effectLst/>
                <a:latin typeface="Lucida Sans Unicode" pitchFamily="34" charset="0"/>
                <a:ea typeface="Times New Roman" pitchFamily="18" charset="0"/>
                <a:cs typeface="Lucida Sans Unicode" pitchFamily="34" charset="0"/>
              </a:rPr>
              <a:t>ː</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and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a:t>
            </a:r>
            <a:r>
              <a:rPr kumimoji="0" lang="ru-RU" sz="2400" b="0" i="0" u="none" strike="noStrike" cap="none" normalizeH="0" baseline="0" dirty="0" err="1" smtClean="0">
                <a:ln>
                  <a:noFill/>
                </a:ln>
                <a:effectLst/>
                <a:latin typeface="Lucida Sans Unicode" pitchFamily="34" charset="0"/>
                <a:ea typeface="Times New Roman" pitchFamily="18" charset="0"/>
                <a:cs typeface="Lucida Sans Unicode" pitchFamily="34" charset="0"/>
              </a:rPr>
              <a:t>ʊ</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 also</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merge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a:t>
            </a:r>
            <a:endParaRPr kumimoji="0" lang="ru-RU" sz="2400" b="0" i="0" u="none" strike="noStrike" cap="none" normalizeH="0" baseline="0" dirty="0" smtClean="0">
              <a:ln>
                <a:noFill/>
              </a:ln>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 typeface="Wingdings" pitchFamily="2" charset="2"/>
              <a:buChar char="ü"/>
              <a:tabLst>
                <a:tab pos="457200" algn="l"/>
              </a:tabLst>
            </a:pP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Lowering</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of</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smtClean="0">
                <a:ln>
                  <a:noFill/>
                </a:ln>
                <a:effectLst/>
                <a:latin typeface="Lucida Sans Unicode" pitchFamily="34" charset="0"/>
                <a:ea typeface="Times New Roman" pitchFamily="18" charset="0"/>
                <a:cs typeface="Lucida Sans Unicode" pitchFamily="34" charset="0"/>
              </a:rPr>
              <a:t>/</a:t>
            </a:r>
            <a:r>
              <a:rPr kumimoji="0" lang="en-US" sz="2400" b="0" i="0" u="none" strike="noStrike" cap="none" normalizeH="0" baseline="0" dirty="0" err="1" smtClean="0">
                <a:ln>
                  <a:noFill/>
                </a:ln>
                <a:effectLst/>
                <a:latin typeface="Calibri" pitchFamily="34" charset="0"/>
                <a:ea typeface="Times New Roman" pitchFamily="18" charset="0"/>
                <a:cs typeface="Times New Roman" pitchFamily="18" charset="0"/>
              </a:rPr>
              <a:t>i</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before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/ŋ/ causing</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pronunciations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such</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[θæŋ</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for</a:t>
            </a:r>
            <a:r>
              <a:rPr kumimoji="0" lang="ru-RU" sz="2400" b="0" i="1"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thing</a:t>
            </a:r>
            <a:r>
              <a:rPr kumimoji="0" lang="ru-RU" sz="2400" b="0" i="1" u="none" strike="noStrike" cap="none" normalizeH="0" baseline="0" dirty="0" smtClean="0">
                <a:ln>
                  <a:noFill/>
                </a:ln>
                <a:effectLst/>
                <a:latin typeface="Calibri" pitchFamily="34" charset="0"/>
                <a:ea typeface="Times New Roman" pitchFamily="18" charset="0"/>
                <a:cs typeface="Times New Roman" pitchFamily="18" charset="0"/>
              </a:rPr>
              <a:t>.</a:t>
            </a:r>
            <a:endParaRPr kumimoji="0" lang="ru-RU" sz="2400" b="0" i="0" u="none" strike="noStrike" cap="none" normalizeH="0" baseline="0" dirty="0" smtClean="0">
              <a:ln>
                <a:noFill/>
              </a:ln>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 typeface="Wingdings" pitchFamily="2" charset="2"/>
              <a:buChar char="ü"/>
              <a:tabLst>
                <a:tab pos="457200" algn="l"/>
              </a:tabLst>
            </a:pP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addition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to</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these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there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are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handful</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of</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multisyllabic</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words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that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differ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from</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SE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in</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their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stress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placement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so</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that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for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example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a:t>
            </a:r>
            <a:r>
              <a:rPr kumimoji="0" lang="ru-RU" sz="2400" b="0" i="1"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police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a:t>
            </a:r>
            <a:r>
              <a:rPr kumimoji="0" lang="ru-RU" sz="2400" b="0" i="1"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guitar</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and</a:t>
            </a:r>
            <a:r>
              <a:rPr kumimoji="0" lang="ru-RU" sz="2400" b="0" i="1"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1" u="none" strike="noStrike" cap="none" normalizeH="0" baseline="0" dirty="0" err="1" smtClean="0">
                <a:ln>
                  <a:noFill/>
                </a:ln>
                <a:effectLst/>
                <a:latin typeface="Calibri" pitchFamily="34" charset="0"/>
                <a:ea typeface="Times New Roman" pitchFamily="18" charset="0"/>
                <a:cs typeface="Times New Roman" pitchFamily="18" charset="0"/>
              </a:rPr>
              <a:t>Detroit</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are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pronounced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with</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initial</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stress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instead</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of</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ultimate</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 </a:t>
            </a:r>
            <a:r>
              <a:rPr kumimoji="0" lang="ru-RU" sz="2400" b="0" i="0" u="none" strike="noStrike" cap="none" normalizeH="0" baseline="0" dirty="0" err="1" smtClean="0">
                <a:ln>
                  <a:noFill/>
                </a:ln>
                <a:effectLst/>
                <a:latin typeface="Calibri" pitchFamily="34" charset="0"/>
                <a:ea typeface="Times New Roman" pitchFamily="18" charset="0"/>
                <a:cs typeface="Times New Roman" pitchFamily="18" charset="0"/>
              </a:rPr>
              <a:t>stress</a:t>
            </a:r>
            <a:r>
              <a:rPr kumimoji="0" lang="ru-RU" sz="2400" b="0" i="0" u="none" strike="noStrike" cap="none" normalizeH="0" baseline="0" dirty="0" smtClean="0">
                <a:ln>
                  <a:noFill/>
                </a:ln>
                <a:effectLst/>
                <a:latin typeface="Calibri" pitchFamily="34" charset="0"/>
                <a:ea typeface="Times New Roman" pitchFamily="18" charset="0"/>
                <a:cs typeface="Times New Roman" pitchFamily="18" charset="0"/>
              </a:rPr>
              <a:t>.</a:t>
            </a:r>
            <a:endParaRPr kumimoji="0" lang="ru-RU" sz="2400" b="0" i="0" u="none" strike="noStrike" cap="none" normalizeH="0" baseline="0" dirty="0" smtClean="0">
              <a:ln>
                <a:noFill/>
              </a:ln>
              <a:effectLst/>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dirty="0" smtClean="0"/>
              <a:t>GRAMMAR</a:t>
            </a:r>
            <a:endParaRPr lang="ru-RU" dirty="0"/>
          </a:p>
        </p:txBody>
      </p:sp>
      <p:sp>
        <p:nvSpPr>
          <p:cNvPr id="118786" name="Rectangle 2"/>
          <p:cNvSpPr>
            <a:spLocks noChangeArrowheads="1"/>
          </p:cNvSpPr>
          <p:nvPr/>
        </p:nvSpPr>
        <p:spPr bwMode="auto">
          <a:xfrm>
            <a:off x="428596" y="1477328"/>
            <a:ext cx="8572560" cy="57861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The verb "be"</a:t>
            </a:r>
            <a:r>
              <a:rPr kumimoji="0" lang="en-US" sz="28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endParaRPr kumimoji="0" lang="ru-RU" sz="2800" b="0" i="0" u="none" strike="noStrike" cap="none" normalizeH="0" baseline="0" dirty="0" smtClean="0">
              <a:ln>
                <a:noFill/>
              </a:ln>
              <a:solidFill>
                <a:schemeClr val="tx1"/>
              </a:solidFill>
              <a:effectLst/>
              <a:latin typeface="Arial" pitchFamily="34" charset="0"/>
            </a:endParaRPr>
          </a:p>
          <a:p>
            <a:pPr lvl="0"/>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Standard English uses a verb </a:t>
            </a:r>
            <a:r>
              <a:rPr kumimoji="0" lang="en-US" sz="1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be</a:t>
            </a:r>
            <a:r>
              <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(called a copula) in a number of different sentences. In AAVE this verb is often not included. The frequency of inclusion has been shown to depend on a variety of factors. Here are some examples:</a:t>
            </a:r>
          </a:p>
          <a:p>
            <a:pPr lvl="0">
              <a:buFont typeface="Wingdings" pitchFamily="2" charset="2"/>
              <a:buChar char="ü"/>
            </a:pPr>
            <a:r>
              <a:rPr lang="en-US" dirty="0" smtClean="0">
                <a:solidFill>
                  <a:schemeClr val="accent5">
                    <a:lumMod val="60000"/>
                    <a:lumOff val="40000"/>
                  </a:schemeClr>
                </a:solidFill>
              </a:rPr>
              <a:t> </a:t>
            </a:r>
            <a:r>
              <a:rPr lang="en-US" dirty="0">
                <a:solidFill>
                  <a:schemeClr val="accent5">
                    <a:lumMod val="60000"/>
                    <a:lumOff val="40000"/>
                  </a:schemeClr>
                </a:solidFill>
              </a:rPr>
              <a:t>In future sentences with </a:t>
            </a:r>
            <a:r>
              <a:rPr lang="en-US" b="1" dirty="0" err="1">
                <a:solidFill>
                  <a:schemeClr val="accent5">
                    <a:lumMod val="60000"/>
                    <a:lumOff val="40000"/>
                  </a:schemeClr>
                </a:solidFill>
              </a:rPr>
              <a:t>gonna</a:t>
            </a:r>
            <a:r>
              <a:rPr lang="en-US" dirty="0">
                <a:solidFill>
                  <a:schemeClr val="accent5">
                    <a:lumMod val="60000"/>
                    <a:lumOff val="40000"/>
                  </a:schemeClr>
                </a:solidFill>
              </a:rPr>
              <a:t> or </a:t>
            </a:r>
            <a:r>
              <a:rPr lang="en-US" b="1" dirty="0" err="1">
                <a:solidFill>
                  <a:schemeClr val="accent5">
                    <a:lumMod val="60000"/>
                    <a:lumOff val="40000"/>
                  </a:schemeClr>
                </a:solidFill>
              </a:rPr>
              <a:t>gon</a:t>
            </a:r>
            <a:r>
              <a:rPr lang="en-US" b="1" dirty="0">
                <a:solidFill>
                  <a:schemeClr val="accent5">
                    <a:lumMod val="60000"/>
                    <a:lumOff val="40000"/>
                  </a:schemeClr>
                </a:solidFill>
              </a:rPr>
              <a:t> </a:t>
            </a:r>
            <a:r>
              <a:rPr lang="en-US" dirty="0">
                <a:solidFill>
                  <a:schemeClr val="accent5">
                    <a:lumMod val="60000"/>
                    <a:lumOff val="40000"/>
                  </a:schemeClr>
                </a:solidFill>
              </a:rPr>
              <a:t>(see below):</a:t>
            </a:r>
            <a:endParaRPr lang="ru-RU" dirty="0">
              <a:solidFill>
                <a:schemeClr val="accent5">
                  <a:lumMod val="60000"/>
                  <a:lumOff val="40000"/>
                </a:schemeClr>
              </a:solidFill>
            </a:endParaRPr>
          </a:p>
          <a:p>
            <a:r>
              <a:rPr lang="en-US" sz="1400" b="1" dirty="0"/>
              <a:t>I don't care what he say, you __ </a:t>
            </a:r>
            <a:r>
              <a:rPr lang="en-US" sz="1400" b="1" dirty="0" err="1"/>
              <a:t>gon</a:t>
            </a:r>
            <a:r>
              <a:rPr lang="en-US" sz="1400" b="1" dirty="0"/>
              <a:t> laugh.</a:t>
            </a:r>
            <a:r>
              <a:rPr lang="en-US" sz="1400" dirty="0"/>
              <a:t> </a:t>
            </a:r>
            <a:endParaRPr lang="ru-RU" sz="1400" dirty="0"/>
          </a:p>
          <a:p>
            <a:r>
              <a:rPr lang="en-US" sz="1400" b="1" dirty="0"/>
              <a:t>...as long as </a:t>
            </a:r>
            <a:r>
              <a:rPr lang="en-US" sz="1400" b="1" dirty="0" err="1"/>
              <a:t>i's</a:t>
            </a:r>
            <a:r>
              <a:rPr lang="en-US" sz="1400" b="1" dirty="0"/>
              <a:t> kids around he's </a:t>
            </a:r>
            <a:r>
              <a:rPr lang="en-US" sz="1400" b="1" dirty="0" err="1"/>
              <a:t>gon</a:t>
            </a:r>
            <a:r>
              <a:rPr lang="en-US" sz="1400" b="1" dirty="0"/>
              <a:t> play rough or however they're playing. </a:t>
            </a:r>
            <a:endParaRPr lang="ru-RU" sz="1400" dirty="0"/>
          </a:p>
          <a:p>
            <a:pPr>
              <a:buFont typeface="Wingdings" pitchFamily="2" charset="2"/>
              <a:buChar char="ü"/>
            </a:pPr>
            <a:r>
              <a:rPr lang="en-US" dirty="0" smtClean="0">
                <a:solidFill>
                  <a:schemeClr val="accent5">
                    <a:lumMod val="60000"/>
                    <a:lumOff val="40000"/>
                  </a:schemeClr>
                </a:solidFill>
              </a:rPr>
              <a:t>Before verbs </a:t>
            </a:r>
            <a:r>
              <a:rPr lang="en-US" dirty="0">
                <a:solidFill>
                  <a:schemeClr val="accent5">
                    <a:lumMod val="60000"/>
                    <a:lumOff val="40000"/>
                  </a:schemeClr>
                </a:solidFill>
              </a:rPr>
              <a:t>with the</a:t>
            </a:r>
            <a:r>
              <a:rPr lang="en-US" b="1" dirty="0">
                <a:solidFill>
                  <a:schemeClr val="accent5">
                    <a:lumMod val="60000"/>
                    <a:lumOff val="40000"/>
                  </a:schemeClr>
                </a:solidFill>
              </a:rPr>
              <a:t> -</a:t>
            </a:r>
            <a:r>
              <a:rPr lang="en-US" b="1" dirty="0" err="1">
                <a:solidFill>
                  <a:schemeClr val="accent5">
                    <a:lumMod val="60000"/>
                    <a:lumOff val="40000"/>
                  </a:schemeClr>
                </a:solidFill>
              </a:rPr>
              <a:t>ing</a:t>
            </a:r>
            <a:r>
              <a:rPr lang="en-US" b="1" dirty="0">
                <a:solidFill>
                  <a:schemeClr val="accent5">
                    <a:lumMod val="60000"/>
                    <a:lumOff val="40000"/>
                  </a:schemeClr>
                </a:solidFill>
              </a:rPr>
              <a:t> </a:t>
            </a:r>
            <a:r>
              <a:rPr lang="en-US" dirty="0">
                <a:solidFill>
                  <a:schemeClr val="accent5">
                    <a:lumMod val="60000"/>
                    <a:lumOff val="40000"/>
                  </a:schemeClr>
                </a:solidFill>
              </a:rPr>
              <a:t>or </a:t>
            </a:r>
            <a:r>
              <a:rPr lang="en-US" b="1" dirty="0">
                <a:solidFill>
                  <a:schemeClr val="accent5">
                    <a:lumMod val="60000"/>
                    <a:lumOff val="40000"/>
                  </a:schemeClr>
                </a:solidFill>
              </a:rPr>
              <a:t>-in</a:t>
            </a:r>
            <a:r>
              <a:rPr lang="en-US" dirty="0">
                <a:solidFill>
                  <a:schemeClr val="accent5">
                    <a:lumMod val="60000"/>
                    <a:lumOff val="40000"/>
                  </a:schemeClr>
                </a:solidFill>
              </a:rPr>
              <a:t> ending(progressive</a:t>
            </a:r>
            <a:r>
              <a:rPr lang="en-US" dirty="0" smtClean="0">
                <a:solidFill>
                  <a:schemeClr val="accent5">
                    <a:lumMod val="60000"/>
                    <a:lumOff val="40000"/>
                  </a:schemeClr>
                </a:solidFill>
              </a:rPr>
              <a:t>):</a:t>
            </a:r>
          </a:p>
          <a:p>
            <a:pPr>
              <a:buFont typeface="Wingdings" pitchFamily="2" charset="2"/>
              <a:buChar char="ü"/>
            </a:pPr>
            <a:endParaRPr lang="en-US" sz="1400" b="1" dirty="0"/>
          </a:p>
          <a:p>
            <a:r>
              <a:rPr lang="en-US" sz="1400" b="1" dirty="0" smtClean="0"/>
              <a:t> </a:t>
            </a:r>
            <a:r>
              <a:rPr lang="en-US" sz="1400" b="1" dirty="0"/>
              <a:t>I tell him to be quiet because he don't know what he __ talking about.</a:t>
            </a:r>
            <a:r>
              <a:rPr lang="en-US" sz="1400" dirty="0"/>
              <a:t> </a:t>
            </a:r>
            <a:endParaRPr lang="ru-RU" sz="1400" dirty="0"/>
          </a:p>
          <a:p>
            <a:r>
              <a:rPr lang="en-US" sz="1400" b="1" dirty="0"/>
              <a:t>I mean, he may say something's out of place but he __ cleaning up behind it and you can't get mad at him</a:t>
            </a:r>
            <a:r>
              <a:rPr lang="en-US" sz="1400" b="1" dirty="0" smtClean="0"/>
              <a:t>.</a:t>
            </a:r>
          </a:p>
          <a:p>
            <a:endParaRPr lang="ru-RU" sz="1400" dirty="0"/>
          </a:p>
          <a:p>
            <a:pPr lvl="0">
              <a:buFont typeface="Wingdings" pitchFamily="2" charset="2"/>
              <a:buChar char="ü"/>
            </a:pPr>
            <a:r>
              <a:rPr lang="en-US" dirty="0">
                <a:solidFill>
                  <a:schemeClr val="accent5">
                    <a:lumMod val="60000"/>
                    <a:lumOff val="40000"/>
                  </a:schemeClr>
                </a:solidFill>
              </a:rPr>
              <a:t>Before adjectives and expressions of location:</a:t>
            </a:r>
            <a:endParaRPr lang="ru-RU" dirty="0">
              <a:solidFill>
                <a:schemeClr val="accent5">
                  <a:lumMod val="60000"/>
                  <a:lumOff val="40000"/>
                </a:schemeClr>
              </a:solidFill>
            </a:endParaRPr>
          </a:p>
          <a:p>
            <a:r>
              <a:rPr lang="en-US" sz="1400" b="1" dirty="0"/>
              <a:t>He __ all right.</a:t>
            </a:r>
            <a:r>
              <a:rPr lang="en-US" sz="1400" dirty="0"/>
              <a:t> </a:t>
            </a:r>
            <a:endParaRPr lang="ru-RU" sz="1400" dirty="0"/>
          </a:p>
          <a:p>
            <a:r>
              <a:rPr lang="en-US" sz="1400" b="1" dirty="0"/>
              <a:t>And Alvin, he __ kind of big, you know?</a:t>
            </a:r>
            <a:endParaRPr lang="ru-RU" sz="1400" dirty="0"/>
          </a:p>
          <a:p>
            <a:r>
              <a:rPr lang="en-US" sz="1400" b="1" dirty="0"/>
              <a:t>She __ at home. The club __ on one corner, the Bock is on the other. </a:t>
            </a:r>
            <a:endParaRPr lang="en-US" sz="1400" b="1" dirty="0" smtClean="0"/>
          </a:p>
          <a:p>
            <a:endParaRPr lang="ru-RU" sz="1400" dirty="0"/>
          </a:p>
          <a:p>
            <a:pPr lvl="0">
              <a:buFont typeface="Wingdings" pitchFamily="2" charset="2"/>
              <a:buChar char="ü"/>
            </a:pPr>
            <a:r>
              <a:rPr lang="en-US" dirty="0">
                <a:solidFill>
                  <a:schemeClr val="accent5">
                    <a:lumMod val="60000"/>
                    <a:lumOff val="40000"/>
                  </a:schemeClr>
                </a:solidFill>
              </a:rPr>
              <a:t>Before nouns (or phrases with nouns)</a:t>
            </a:r>
            <a:endParaRPr lang="ru-RU" dirty="0">
              <a:solidFill>
                <a:schemeClr val="accent5">
                  <a:lumMod val="60000"/>
                  <a:lumOff val="40000"/>
                </a:schemeClr>
              </a:solidFill>
            </a:endParaRPr>
          </a:p>
          <a:p>
            <a:r>
              <a:rPr lang="en-US" sz="1400" b="1" dirty="0"/>
              <a:t>He __ the one who had to go try to pick up the peacock. </a:t>
            </a:r>
            <a:endParaRPr lang="ru-RU" sz="1400" dirty="0"/>
          </a:p>
          <a:p>
            <a:r>
              <a:rPr lang="en-US" sz="1400" b="1" dirty="0"/>
              <a:t>I say, you __ the one jumping up to leave, not me.</a:t>
            </a:r>
            <a:endParaRPr lang="ru-RU" sz="1400" dirty="0"/>
          </a:p>
          <a:p>
            <a:pPr lvl="0"/>
            <a:endParaRPr lang="ru-RU" sz="1400" dirty="0"/>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3" name="Rectangle 1"/>
          <p:cNvSpPr>
            <a:spLocks noChangeArrowheads="1"/>
          </p:cNvSpPr>
          <p:nvPr/>
        </p:nvSpPr>
        <p:spPr bwMode="auto">
          <a:xfrm>
            <a:off x="571472" y="928670"/>
            <a:ext cx="8429684"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l"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Agreement</a:t>
            </a:r>
            <a:endParaRPr kumimoji="0" lang="ru-RU" sz="3600" b="0" i="0" u="none" strike="noStrike" cap="none" normalizeH="0" baseline="0" dirty="0" smtClean="0">
              <a:ln>
                <a:noFill/>
              </a:ln>
              <a:solidFill>
                <a:schemeClr val="accent5">
                  <a:lumMod val="60000"/>
                  <a:lumOff val="40000"/>
                </a:schemeClr>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Standard English varieties mark grammatical agreement between the subject and predicate in the present tense. If the subject is third person singular (he, she, it or the name of a person or object), an</a:t>
            </a:r>
            <a:r>
              <a:rPr kumimoji="0" lang="en-US"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-s</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appears at the end of a regular verb. (e.g. </a:t>
            </a:r>
            <a:r>
              <a:rPr kumimoji="0" lang="en-US"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John walks to the store</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In AAVE the verb is rarely marked in this way. When regular verbs occur with such</a:t>
            </a:r>
            <a:r>
              <a:rPr kumimoji="0" lang="en-US"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-s </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marking, they often carry special emphasis. Standard English also has agreement in a number of irregular and frequently used verbs such as </a:t>
            </a:r>
            <a:r>
              <a:rPr kumimoji="0" lang="en-US"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has </a:t>
            </a:r>
            <a:r>
              <a:rPr kumimoji="0" lang="en-US" sz="2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vs</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have</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and </a:t>
            </a:r>
            <a:r>
              <a:rPr kumimoji="0" lang="en-US"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is </a:t>
            </a:r>
            <a:r>
              <a:rPr kumimoji="0" lang="en-US" sz="2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vs</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are</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and </a:t>
            </a:r>
            <a:r>
              <a:rPr kumimoji="0" lang="en-US"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was </a:t>
            </a:r>
            <a:r>
              <a:rPr kumimoji="0" lang="en-US" sz="24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vs</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were</a:t>
            </a:r>
            <a:r>
              <a:rPr kumimoji="0" lang="en-US" sz="24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In AAVE these distinctions are not always made. </a:t>
            </a:r>
            <a:endParaRPr kumimoji="0" lang="ru-RU" sz="2400" b="0" i="0" u="none" strike="noStrike" cap="none" normalizeH="0" baseline="0" dirty="0" smtClean="0">
              <a:ln>
                <a:noFill/>
              </a:ln>
              <a:solidFill>
                <a:schemeClr val="tx1"/>
              </a:solidFill>
              <a:effectLst/>
              <a:latin typeface="Arial" pitchFamily="34" charset="0"/>
            </a:endParaRPr>
          </a:p>
          <a:p>
            <a:pPr marL="0" marR="0" lvl="0" indent="269875"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1"/>
          <p:cNvSpPr>
            <a:spLocks noChangeArrowheads="1"/>
          </p:cNvSpPr>
          <p:nvPr/>
        </p:nvSpPr>
        <p:spPr bwMode="auto">
          <a:xfrm>
            <a:off x="142844" y="357166"/>
            <a:ext cx="8858312"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69875" algn="just"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Tense and aspect</a:t>
            </a:r>
            <a:endParaRPr kumimoji="0" lang="ru-RU" sz="3600" b="0" i="0" u="none" strike="noStrike" cap="none" normalizeH="0" baseline="0" dirty="0" smtClean="0">
              <a:ln>
                <a:noFill/>
              </a:ln>
              <a:solidFill>
                <a:schemeClr val="tx1"/>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The verb in AAVE is often used without any ending. As is the case with the English creoles, there are some separate words that come before the verb which show when or how something happens. These are called "tense/aspect markers".</a:t>
            </a:r>
            <a:endParaRPr kumimoji="0" lang="ru-RU" b="0" i="0" u="none" strike="noStrike" cap="none" normalizeH="0" baseline="0" dirty="0" smtClean="0">
              <a:ln>
                <a:noFill/>
              </a:ln>
              <a:solidFill>
                <a:schemeClr val="tx1"/>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accent5">
                    <a:lumMod val="60000"/>
                    <a:lumOff val="40000"/>
                  </a:schemeClr>
                </a:solidFill>
                <a:effectLst/>
                <a:latin typeface="Calibri" pitchFamily="34" charset="0"/>
                <a:ea typeface="Times New Roman" pitchFamily="18" charset="0"/>
                <a:cs typeface="Times New Roman" pitchFamily="18" charset="0"/>
              </a:rPr>
              <a:t>Past tense: </a:t>
            </a:r>
            <a:endParaRPr kumimoji="0" lang="ru-RU" sz="2400" b="0" i="0" u="none" strike="noStrike" cap="none" normalizeH="0" baseline="0" dirty="0" smtClean="0">
              <a:ln>
                <a:noFill/>
              </a:ln>
              <a:solidFill>
                <a:schemeClr val="accent5">
                  <a:lumMod val="60000"/>
                  <a:lumOff val="40000"/>
                </a:schemeClr>
              </a:solidFill>
              <a:effectLst/>
              <a:latin typeface="Arial" pitchFamily="34" charset="0"/>
            </a:endParaRPr>
          </a:p>
          <a:p>
            <a:pPr marL="0" marR="0" lvl="0" indent="269875" algn="just"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Past tense may be conveyed by the surrounding discourse (with the help of adverbials such as, for example, "last night", "three years ago", "back in them days", etc., or by the use of conjunctions which convey a sequence of actions (e.g. "then"), or by the use of an ending as in standard English. The frequency with which the -</a:t>
            </a:r>
            <a:r>
              <a:rPr kumimoji="0" lang="en-US"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ed</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ending occurs depends on a number of factors including the sounds which follow it. </a:t>
            </a:r>
          </a:p>
          <a:p>
            <a:r>
              <a:rPr lang="en-US" dirty="0"/>
              <a:t>Some past events are conveyed by placing </a:t>
            </a:r>
            <a:r>
              <a:rPr lang="en-US" b="1" dirty="0"/>
              <a:t>been</a:t>
            </a:r>
            <a:r>
              <a:rPr lang="en-US" dirty="0"/>
              <a:t> before the verb. Speakers of standard English may mistake this for the standard English "present perfect" with the "have" or "has" deleted. However the AAVE sentence with been is in fact quite different from the standard English present perfect. This can be seen by comparing two sentences such as the following:</a:t>
            </a:r>
            <a:endParaRPr lang="ru-RU" dirty="0"/>
          </a:p>
          <a:p>
            <a:r>
              <a:rPr lang="en-US" dirty="0"/>
              <a:t>Standard English present perfect: </a:t>
            </a:r>
            <a:r>
              <a:rPr lang="en-US" b="1" dirty="0"/>
              <a:t>He has been married. </a:t>
            </a:r>
            <a:endParaRPr lang="ru-RU" dirty="0"/>
          </a:p>
          <a:p>
            <a:r>
              <a:rPr lang="en-US" dirty="0"/>
              <a:t>AAVE been: </a:t>
            </a:r>
            <a:r>
              <a:rPr lang="en-US" b="1" dirty="0"/>
              <a:t>He been married</a:t>
            </a:r>
            <a:r>
              <a:rPr lang="en-US" b="1" dirty="0" smtClean="0"/>
              <a:t>.</a:t>
            </a:r>
            <a:r>
              <a:rPr lang="en-US" dirty="0"/>
              <a:t> </a:t>
            </a:r>
            <a:endParaRPr lang="en-US" dirty="0" smtClean="0"/>
          </a:p>
          <a:p>
            <a:r>
              <a:rPr lang="en-US" dirty="0" smtClean="0"/>
              <a:t>In </a:t>
            </a:r>
            <a:r>
              <a:rPr lang="en-US" dirty="0"/>
              <a:t>the standard English sentence the implication is that he is now no longer married. However, in the AAVE sentence the implication is quite the opposite: he is still married. </a:t>
            </a:r>
            <a:endParaRPr lang="ru-RU" dirty="0"/>
          </a:p>
          <a:p>
            <a:endParaRPr lang="en-US" b="1" dirty="0" smtClean="0"/>
          </a:p>
          <a:p>
            <a:endParaRPr lang="en-US" b="1" dirty="0" smtClean="0"/>
          </a:p>
          <a:p>
            <a:endParaRPr lang="ru-RU" dirty="0"/>
          </a:p>
          <a:p>
            <a:pPr marL="0" marR="0" lvl="0" indent="269875"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тро">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Метро">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TotalTime>
  <Words>2266</Words>
  <Application>Microsoft Office PowerPoint</Application>
  <PresentationFormat>Экран (4:3)</PresentationFormat>
  <Paragraphs>108</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Метро</vt:lpstr>
      <vt:lpstr>AFRICAN AMERICAN VERNACULAR ENGLISH</vt:lpstr>
      <vt:lpstr>Презентация PowerPoint</vt:lpstr>
      <vt:lpstr>Презентация PowerPoint</vt:lpstr>
      <vt:lpstr>Презентация PowerPoint</vt:lpstr>
      <vt:lpstr>Презентация PowerPoint</vt:lpstr>
      <vt:lpstr>Презентация PowerPoint</vt:lpstr>
      <vt:lpstr>GRAMMAR</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AFRICAN AMERICAN VERNACULAR ENGLISH</dc:title>
  <dc:creator>Admin</dc:creator>
  <cp:lastModifiedBy>Светлана</cp:lastModifiedBy>
  <cp:revision>5</cp:revision>
  <dcterms:created xsi:type="dcterms:W3CDTF">2012-11-25T14:33:02Z</dcterms:created>
  <dcterms:modified xsi:type="dcterms:W3CDTF">2013-05-07T14:39:43Z</dcterms:modified>
</cp:coreProperties>
</file>