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07.05.2013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07.05.2013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1916832"/>
            <a:ext cx="7406640" cy="1472184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effectLst/>
              </a:rPr>
              <a:t/>
            </a:r>
            <a:br>
              <a:rPr lang="en-US" b="1" dirty="0" smtClean="0">
                <a:effectLst/>
              </a:rPr>
            </a:br>
            <a:r>
              <a:rPr lang="en-US" b="1" dirty="0">
                <a:effectLst/>
              </a:rPr>
              <a:t/>
            </a:r>
            <a:br>
              <a:rPr lang="en-US" b="1" dirty="0">
                <a:effectLst/>
              </a:rPr>
            </a:br>
            <a:r>
              <a:rPr lang="en-US" b="1" dirty="0" smtClean="0">
                <a:effectLst/>
              </a:rPr>
              <a:t/>
            </a:r>
            <a:br>
              <a:rPr lang="en-US" b="1" dirty="0" smtClean="0">
                <a:effectLst/>
              </a:rPr>
            </a:br>
            <a:r>
              <a:rPr lang="en-US" b="1" dirty="0">
                <a:effectLst/>
              </a:rPr>
              <a:t/>
            </a:r>
            <a:br>
              <a:rPr lang="en-US" b="1" dirty="0">
                <a:effectLst/>
              </a:rPr>
            </a:br>
            <a:r>
              <a:rPr lang="en-US" b="1" dirty="0" smtClean="0">
                <a:effectLst/>
              </a:rPr>
              <a:t>CODE</a:t>
            </a:r>
            <a:r>
              <a:rPr lang="en-US" b="1" dirty="0">
                <a:effectLst/>
              </a:rPr>
              <a:t>/ CODE SWITCHING</a:t>
            </a:r>
            <a:endParaRPr lang="ru-RU" dirty="0"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641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err="1"/>
              <a:t>diglossia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, </a:t>
            </a:r>
            <a:r>
              <a:rPr lang="en-US" b="1" u="sng" dirty="0" err="1"/>
              <a:t>diglossia</a:t>
            </a:r>
            <a:r>
              <a:rPr lang="en-US" b="1" u="sng" dirty="0"/>
              <a:t> </a:t>
            </a:r>
            <a:r>
              <a:rPr lang="en-US" u="sng" dirty="0"/>
              <a:t>( /</a:t>
            </a:r>
            <a:r>
              <a:rPr lang="en-US" u="sng" dirty="0" err="1"/>
              <a:t>daɪˈɡlɒsiə</a:t>
            </a:r>
            <a:r>
              <a:rPr lang="en-US" dirty="0"/>
              <a:t>/; two languages) refers to a situation in which two dialects or languages are used by a single language community. In addition to the community's everyday or vernacular language variety (labeled "L" or "low" variety), a second, highly codified variety (labeled "H" or "high") is used in certain situations such as literature, formal education, or other specific settings, but not used for ordinary conversation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0009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Convergence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u="sng" dirty="0"/>
              <a:t>Convergence</a:t>
            </a:r>
            <a:r>
              <a:rPr lang="en-US" dirty="0"/>
              <a:t> - is a type of contact-induced change whereby languages with many bilingual speakers mutually borrow morphological and syntactic features, making their typology more similar.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06492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Mechanics </a:t>
            </a:r>
            <a:r>
              <a:rPr lang="en-US" b="1" dirty="0"/>
              <a:t>of code-switching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Mechanics of code-switching</a:t>
            </a:r>
            <a:endParaRPr lang="ru-RU" dirty="0"/>
          </a:p>
          <a:p>
            <a:r>
              <a:rPr lang="en-US" dirty="0"/>
              <a:t>Code-switching mostly occurs where the syntaxes of the languages </a:t>
            </a:r>
            <a:r>
              <a:rPr lang="en-US" u="sng" dirty="0"/>
              <a:t>align i</a:t>
            </a:r>
            <a:r>
              <a:rPr lang="en-US" dirty="0"/>
              <a:t>n a sentence; thus, it is uncommon to switch from English to French after an adjective and before a noun, because, in French, adjectives usually follow nouns. Even unrelated languages often align syntactically at a relative clause boundary or at the boundary of other sentence sub-structures.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94946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Borrowing /</a:t>
            </a:r>
            <a:r>
              <a:rPr lang="en-US" u="sng" dirty="0"/>
              <a:t> </a:t>
            </a:r>
            <a:r>
              <a:rPr lang="en-US" u="sng" dirty="0" smtClean="0"/>
              <a:t>code-switching</a:t>
            </a:r>
            <a:r>
              <a:rPr lang="en-US" dirty="0"/>
              <a:t>;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difference between </a:t>
            </a:r>
            <a:r>
              <a:rPr lang="en-US" u="sng" dirty="0"/>
              <a:t>borrowing </a:t>
            </a:r>
            <a:r>
              <a:rPr lang="en-US" dirty="0"/>
              <a:t>(loanword usage) and </a:t>
            </a:r>
            <a:r>
              <a:rPr lang="en-US" u="sng" dirty="0"/>
              <a:t>code-switching</a:t>
            </a:r>
            <a:r>
              <a:rPr lang="en-US" dirty="0"/>
              <a:t>; generally, borrowing occurs in the lexicon, while code-switching occurs at either the syntax level or the utterance-construction level.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47981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proposed constraints are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82296" lvl="0" indent="0">
              <a:buNone/>
            </a:pPr>
            <a:endParaRPr lang="en-US" dirty="0" smtClean="0"/>
          </a:p>
          <a:p>
            <a:pPr marL="82296" lvl="0" indent="0">
              <a:buNone/>
            </a:pPr>
            <a:r>
              <a:rPr lang="en-US" dirty="0" smtClean="0"/>
              <a:t>The </a:t>
            </a:r>
            <a:r>
              <a:rPr lang="en-US" dirty="0"/>
              <a:t>Free-morpheme Constraint: code-switching cannot occur between bound morphemes. </a:t>
            </a:r>
            <a:endParaRPr lang="ru-RU" dirty="0"/>
          </a:p>
          <a:p>
            <a:pPr lvl="0"/>
            <a:r>
              <a:rPr lang="en-US" dirty="0"/>
              <a:t>The Equivalence Constraint: code-switching can occur only in positions where "the order of any two sentence elements, one before and one after the switch, is not excluded in either language." Thus, the sentence: "I like you </a:t>
            </a:r>
            <a:r>
              <a:rPr lang="en-US" dirty="0" err="1"/>
              <a:t>porque</a:t>
            </a:r>
            <a:r>
              <a:rPr lang="en-US" dirty="0"/>
              <a:t> </a:t>
            </a:r>
            <a:r>
              <a:rPr lang="en-US" dirty="0" err="1"/>
              <a:t>eres</a:t>
            </a:r>
            <a:r>
              <a:rPr lang="en-US" dirty="0"/>
              <a:t> </a:t>
            </a:r>
            <a:r>
              <a:rPr lang="en-US" dirty="0" err="1"/>
              <a:t>simpático</a:t>
            </a:r>
            <a:r>
              <a:rPr lang="en-US" dirty="0"/>
              <a:t>." ("I like you because you are nice.") is allowed because it obeys the relative clause formation rules of Spanish and English. </a:t>
            </a:r>
            <a:endParaRPr lang="ru-RU" dirty="0"/>
          </a:p>
          <a:p>
            <a:pPr lvl="0"/>
            <a:r>
              <a:rPr lang="en-US" dirty="0"/>
              <a:t>The Closed-class Constraint: closed class items (pronouns, prepositions, conjunctions, etc.), cannot be switched.</a:t>
            </a:r>
            <a:endParaRPr lang="ru-RU" dirty="0"/>
          </a:p>
          <a:p>
            <a:pPr lvl="0"/>
            <a:r>
              <a:rPr lang="en-US" dirty="0"/>
              <a:t>The Matrix Language Frame model distinguishes the roles of the participant languages</a:t>
            </a:r>
            <a:endParaRPr lang="ru-RU" dirty="0"/>
          </a:p>
          <a:p>
            <a:pPr lvl="0"/>
            <a:r>
              <a:rPr lang="en-US" dirty="0"/>
              <a:t>The Functional Head Constraint: code-switching cannot occur between a functional head (a </a:t>
            </a:r>
            <a:r>
              <a:rPr lang="en-US" dirty="0" err="1"/>
              <a:t>complementizer</a:t>
            </a:r>
            <a:r>
              <a:rPr lang="en-US" dirty="0"/>
              <a:t>, a determiner, an inflection, etc.) and its complement (sentence, noun-phrase, verb-phrase).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29486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602048" cy="850106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Types </a:t>
            </a:r>
            <a:r>
              <a:rPr lang="en-US" b="1" dirty="0"/>
              <a:t>of switching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Scholars </a:t>
            </a:r>
            <a:r>
              <a:rPr lang="en-US" dirty="0"/>
              <a:t>use different names for various types of code-switching.</a:t>
            </a:r>
            <a:endParaRPr lang="ru-RU" dirty="0"/>
          </a:p>
          <a:p>
            <a:pPr lvl="0"/>
            <a:r>
              <a:rPr lang="en-US" dirty="0" err="1"/>
              <a:t>Intersentential</a:t>
            </a:r>
            <a:r>
              <a:rPr lang="en-US" dirty="0"/>
              <a:t> switching occurs outside the sentence or the clause level (i.e. at sentence or clause boundaries).[27] It is sometimes called "</a:t>
            </a:r>
            <a:r>
              <a:rPr lang="en-US" dirty="0" err="1"/>
              <a:t>extrasentential</a:t>
            </a:r>
            <a:r>
              <a:rPr lang="en-US" dirty="0"/>
              <a:t>" switching.</a:t>
            </a:r>
            <a:endParaRPr lang="ru-RU" dirty="0"/>
          </a:p>
          <a:p>
            <a:pPr lvl="0"/>
            <a:r>
              <a:rPr lang="en-US" dirty="0"/>
              <a:t>Intra-sentential switching occurs within a sentence or a clause.</a:t>
            </a:r>
            <a:endParaRPr lang="ru-RU" dirty="0"/>
          </a:p>
          <a:p>
            <a:pPr lvl="0"/>
            <a:r>
              <a:rPr lang="en-US" dirty="0"/>
              <a:t>Tag-switching is the switching of either a tag phrase or a word, or both, from language-B to language-A, (common intra-sentential switches)</a:t>
            </a:r>
            <a:endParaRPr lang="ru-RU" dirty="0"/>
          </a:p>
          <a:p>
            <a:pPr lvl="0"/>
            <a:r>
              <a:rPr lang="en-US" dirty="0"/>
              <a:t>Intra-word switching occurs within a word, itself, such as at a morpheme boundary.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3962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code-switching</a:t>
            </a:r>
            <a:r>
              <a:rPr lang="en-US" dirty="0"/>
              <a:t> is the concurrent use of more than one language, or language variety, in conversation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b="1" dirty="0"/>
              <a:t>code-switching is the use of more than one linguistic variety in a manner consistent with the syntax and phonology of each variety.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645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Multilinguals</a:t>
            </a:r>
            <a:r>
              <a:rPr lang="en-US" dirty="0"/>
              <a:t> - people who speak more than one language - sometimes use elements of multiple languages in conversing with each other.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985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A loanword (or loan word</a:t>
            </a:r>
            <a:r>
              <a:rPr lang="en-US" dirty="0"/>
              <a:t>) is a word borrowed from one language and incorporated into another. </a:t>
            </a:r>
            <a:endParaRPr lang="ru-RU" dirty="0"/>
          </a:p>
          <a:p>
            <a:pPr lvl="0"/>
            <a:r>
              <a:rPr lang="en-US" b="1" dirty="0"/>
              <a:t>A calque or loan translation</a:t>
            </a:r>
            <a:r>
              <a:rPr lang="en-US" dirty="0"/>
              <a:t> is a related concept where the meaning or idiom is borrowed rather than the lexical item itself..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160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 pidgin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b="1" dirty="0"/>
              <a:t>A pidgin</a:t>
            </a:r>
            <a:r>
              <a:rPr lang="en-US" dirty="0"/>
              <a:t> ( /ˈ</a:t>
            </a:r>
            <a:r>
              <a:rPr lang="en-US" dirty="0" err="1"/>
              <a:t>pɪdʒɪn</a:t>
            </a:r>
            <a:r>
              <a:rPr lang="en-US" dirty="0"/>
              <a:t>/), or pidgin language, is a simplified language that develops as a means of communication between two or more groups that do not have a language in </a:t>
            </a:r>
            <a:r>
              <a:rPr lang="en-US" dirty="0" smtClean="0"/>
              <a:t>common</a:t>
            </a:r>
            <a:endParaRPr lang="en-US" dirty="0"/>
          </a:p>
          <a:p>
            <a:pPr lvl="0"/>
            <a:r>
              <a:rPr lang="en-US" dirty="0" smtClean="0"/>
              <a:t>. </a:t>
            </a:r>
            <a:r>
              <a:rPr lang="en-US" dirty="0"/>
              <a:t>A pidgin is not the native language of any speech community, but is instead learned as a second language</a:t>
            </a:r>
            <a:r>
              <a:rPr lang="en-US" dirty="0" smtClean="0"/>
              <a:t>.  A </a:t>
            </a:r>
            <a:r>
              <a:rPr lang="en-US" dirty="0"/>
              <a:t>pidgin may be built from words, sounds, or body language from multiple other languages and cultures. Pidgins usually have low prestige with respect to other languages.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7637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Creole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 smtClean="0"/>
              <a:t>is </a:t>
            </a:r>
            <a:r>
              <a:rPr lang="en-US" dirty="0"/>
              <a:t>a stable natural language developed from the mixing of parent languages; creoles differ from pidgins </a:t>
            </a:r>
            <a:r>
              <a:rPr lang="en-US" dirty="0" smtClean="0"/>
              <a:t>in </a:t>
            </a:r>
            <a:r>
              <a:rPr lang="en-US" dirty="0"/>
              <a:t>that they have been </a:t>
            </a:r>
            <a:r>
              <a:rPr lang="en-US" dirty="0" err="1"/>
              <a:t>nativized</a:t>
            </a:r>
            <a:r>
              <a:rPr lang="en-US" dirty="0"/>
              <a:t> by children as their primary language, making them have features of natural languages that are normally missing from pidgins.</a:t>
            </a:r>
            <a:endParaRPr lang="ru-RU" dirty="0"/>
          </a:p>
          <a:p>
            <a:r>
              <a:rPr lang="en-US" dirty="0"/>
              <a:t>The vocabulary of a creole language consists of cognates from the parent languages, though there are often clear phonetic and semantic shifts.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9727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Language transfer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/>
              <a:t>Language transfer</a:t>
            </a:r>
            <a:r>
              <a:rPr lang="en-US" dirty="0"/>
              <a:t> (language interference) </a:t>
            </a:r>
            <a:r>
              <a:rPr lang="en-US" dirty="0" smtClean="0"/>
              <a:t>refers </a:t>
            </a:r>
            <a:r>
              <a:rPr lang="en-US" dirty="0"/>
              <a:t>to speakers or writers applying knowledge from their native language to a second language.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7466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Code mixing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b="1" dirty="0"/>
              <a:t>Code mixing</a:t>
            </a:r>
            <a:r>
              <a:rPr lang="en-US" dirty="0"/>
              <a:t> is a thematically related term, but the usage of the terms code-switching and code-mixing varies. Some scholars use either term to denote the same practice, while others apply code-mixing to denote the formal linguistic properties of said language-contact phenomena, and code-switching to denote the actual, spoken usages by multilingual persons.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1317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Social </a:t>
            </a:r>
            <a:r>
              <a:rPr lang="en-US" b="1" dirty="0"/>
              <a:t>motivations for code-switching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Code-switching </a:t>
            </a:r>
            <a:r>
              <a:rPr lang="en-US" dirty="0"/>
              <a:t>relates to, and sometimes indexes </a:t>
            </a:r>
            <a:r>
              <a:rPr lang="en-US" b="1" dirty="0"/>
              <a:t>social-group membership</a:t>
            </a:r>
            <a:r>
              <a:rPr lang="en-US" dirty="0"/>
              <a:t> in bilingual and multilingual communities. Some sociolinguists describe the relationships between code-switching </a:t>
            </a:r>
            <a:r>
              <a:rPr lang="en-US" dirty="0" smtClean="0"/>
              <a:t>behaviors </a:t>
            </a:r>
            <a:r>
              <a:rPr lang="en-US" dirty="0"/>
              <a:t>and class, ethnicity, and other social positions. In addition, scholars in interactional linguistics and conversation analysis have studied code-switching as a means of structuring talk in interaction.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39066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5</TotalTime>
  <Words>869</Words>
  <Application>Microsoft Office PowerPoint</Application>
  <PresentationFormat>Экран (4:3)</PresentationFormat>
  <Paragraphs>40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Солнцестояние</vt:lpstr>
      <vt:lpstr>    CODE/ CODE SWITCHING</vt:lpstr>
      <vt:lpstr>Презентация PowerPoint</vt:lpstr>
      <vt:lpstr>Презентация PowerPoint</vt:lpstr>
      <vt:lpstr>Презентация PowerPoint</vt:lpstr>
      <vt:lpstr>A pidgin</vt:lpstr>
      <vt:lpstr>A Creole</vt:lpstr>
      <vt:lpstr>Language transfer</vt:lpstr>
      <vt:lpstr>Code mixing</vt:lpstr>
      <vt:lpstr> Social motivations for code-switching </vt:lpstr>
      <vt:lpstr>diglossia</vt:lpstr>
      <vt:lpstr>Convergence</vt:lpstr>
      <vt:lpstr> Mechanics of code-switching </vt:lpstr>
      <vt:lpstr>Borrowing / code-switching; </vt:lpstr>
      <vt:lpstr>Some proposed constraints are</vt:lpstr>
      <vt:lpstr> Types of switching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CODE/ CODE SWITCHING</dc:title>
  <cp:lastModifiedBy>Светлана</cp:lastModifiedBy>
  <cp:revision>3</cp:revision>
  <dcterms:modified xsi:type="dcterms:W3CDTF">2013-05-07T14:37:36Z</dcterms:modified>
</cp:coreProperties>
</file>