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32" r:id="rId2"/>
    <p:sldId id="334" r:id="rId3"/>
    <p:sldId id="294" r:id="rId4"/>
    <p:sldId id="258" r:id="rId5"/>
    <p:sldId id="330" r:id="rId6"/>
    <p:sldId id="295" r:id="rId7"/>
    <p:sldId id="297" r:id="rId8"/>
    <p:sldId id="298" r:id="rId9"/>
    <p:sldId id="299" r:id="rId10"/>
    <p:sldId id="300" r:id="rId11"/>
    <p:sldId id="301" r:id="rId12"/>
    <p:sldId id="335" r:id="rId13"/>
    <p:sldId id="302" r:id="rId14"/>
    <p:sldId id="336" r:id="rId15"/>
    <p:sldId id="304" r:id="rId16"/>
    <p:sldId id="305" r:id="rId17"/>
    <p:sldId id="338" r:id="rId18"/>
    <p:sldId id="306" r:id="rId19"/>
    <p:sldId id="311" r:id="rId20"/>
    <p:sldId id="313" r:id="rId21"/>
    <p:sldId id="312" r:id="rId22"/>
    <p:sldId id="318" r:id="rId23"/>
    <p:sldId id="321" r:id="rId24"/>
    <p:sldId id="325" r:id="rId25"/>
    <p:sldId id="326" r:id="rId26"/>
    <p:sldId id="327" r:id="rId27"/>
    <p:sldId id="259" r:id="rId28"/>
    <p:sldId id="32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79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B3F91C-98A6-474A-A446-3F0A637DE2F6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7F8341-036B-4EF4-A148-48189FCD43E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File:Kachru's_three_circles_of_English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1" y="692696"/>
            <a:ext cx="77768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4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5"/>
            <a:ext cx="8280920" cy="324036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/>
              <a:t>to </a:t>
            </a:r>
            <a:r>
              <a:rPr lang="en-US" sz="3600" dirty="0"/>
              <a:t>the political power of its native </a:t>
            </a:r>
            <a:r>
              <a:rPr lang="en-US" sz="3600" dirty="0" smtClean="0"/>
              <a:t>speakers;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the </a:t>
            </a:r>
            <a:r>
              <a:rPr lang="en-US" sz="3600" dirty="0"/>
              <a:t>economic power with which it is able to maintain and expand its position.</a:t>
            </a:r>
            <a:endParaRPr lang="ru-RU" sz="3600" dirty="0"/>
          </a:p>
          <a:p>
            <a:pPr marL="109728" indent="0">
              <a:buNone/>
            </a:pPr>
            <a:r>
              <a:rPr lang="en-US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But mainly due to: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08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219256" cy="3747872"/>
          </a:xfrm>
        </p:spPr>
        <p:txBody>
          <a:bodyPr/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modern “global village” needs a “global language”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 fontScale="90000"/>
          </a:bodyPr>
          <a:lstStyle/>
          <a:p>
            <a:r>
              <a:rPr lang="en-US" sz="5300" dirty="0">
                <a:solidFill>
                  <a:schemeClr val="tx1"/>
                </a:solidFill>
                <a:effectLst/>
              </a:rPr>
              <a:t>Why is a Global Language </a:t>
            </a:r>
            <a:r>
              <a:rPr lang="en-US" sz="5300" dirty="0" smtClean="0">
                <a:solidFill>
                  <a:schemeClr val="tx1"/>
                </a:solidFill>
                <a:effectLst/>
              </a:rPr>
              <a:t>needed</a:t>
            </a:r>
            <a:r>
              <a:rPr lang="en-US" sz="5300" dirty="0">
                <a:solidFill>
                  <a:schemeClr val="tx1"/>
                </a:solidFill>
                <a:effectLst/>
              </a:rPr>
              <a:t>?</a:t>
            </a:r>
            <a:r>
              <a:rPr lang="en-US" dirty="0">
                <a:solidFill>
                  <a:schemeClr val="tx1"/>
                </a:solidFill>
                <a:effectLst/>
              </a:rPr>
              <a:t>	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285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dirty="0"/>
              <a:t>since 1945 </a:t>
            </a:r>
            <a:r>
              <a:rPr lang="en-US" dirty="0" smtClean="0"/>
              <a:t>the </a:t>
            </a:r>
            <a:r>
              <a:rPr lang="en-US" dirty="0"/>
              <a:t>UN </a:t>
            </a:r>
            <a:r>
              <a:rPr lang="en-US" dirty="0" smtClean="0"/>
              <a:t>has </a:t>
            </a:r>
            <a:r>
              <a:rPr lang="en-US" dirty="0"/>
              <a:t>over 50 different agencies and programs from the World Bank, World Health Organization and </a:t>
            </a:r>
            <a:r>
              <a:rPr lang="en-US" dirty="0" smtClean="0"/>
              <a:t>UNICEF ;</a:t>
            </a:r>
          </a:p>
          <a:p>
            <a:pPr lvl="0">
              <a:buFont typeface="Wingdings" pitchFamily="2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Commonwealth and the European </a:t>
            </a:r>
            <a:r>
              <a:rPr lang="en-US" dirty="0" smtClean="0"/>
              <a:t>Union have a great number of agencies;</a:t>
            </a:r>
          </a:p>
          <a:p>
            <a:pPr marL="109728" lvl="0" indent="0">
              <a:buNone/>
            </a:pPr>
            <a:r>
              <a:rPr lang="en-US" b="1" i="1" dirty="0" smtClean="0"/>
              <a:t>up </a:t>
            </a:r>
            <a:r>
              <a:rPr lang="en-US" b="1" i="1" dirty="0"/>
              <a:t>to one-third of the administration costs of the European Community is taken up by translations into the various member languages.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  <a:effectLst/>
              </a:rPr>
              <a:t>Why is a Global Language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needed</a:t>
            </a:r>
            <a:r>
              <a:rPr lang="en-US" sz="3600" dirty="0">
                <a:solidFill>
                  <a:schemeClr val="tx1"/>
                </a:solidFill>
                <a:effectLst/>
              </a:rPr>
              <a:t>?</a:t>
            </a:r>
            <a:r>
              <a:rPr lang="en-US" dirty="0">
                <a:solidFill>
                  <a:schemeClr val="tx1"/>
                </a:solidFill>
                <a:effectLst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509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7"/>
            <a:ext cx="8157592" cy="3600400"/>
          </a:xfrm>
        </p:spPr>
        <p:txBody>
          <a:bodyPr/>
          <a:lstStyle/>
          <a:p>
            <a:pPr marL="109728" indent="0">
              <a:buNone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endParaRPr lang="en-US" b="1" dirty="0" smtClean="0"/>
          </a:p>
          <a:p>
            <a:pPr>
              <a:buFont typeface="Wingdings" pitchFamily="2" charset="2"/>
              <a:buChar char="q"/>
            </a:pPr>
            <a:r>
              <a:rPr lang="en-US" sz="3200" b="1" dirty="0" smtClean="0"/>
              <a:t>Risk 1</a:t>
            </a:r>
            <a:r>
              <a:rPr lang="en-US" sz="3200" dirty="0" smtClean="0"/>
              <a:t>:  the </a:t>
            </a:r>
            <a:r>
              <a:rPr lang="en-US" sz="3200" dirty="0"/>
              <a:t>increased adoption of a global language may lead to the weakening and eventually the disappearance of some minority </a:t>
            </a:r>
            <a:r>
              <a:rPr lang="en-US" sz="3200" dirty="0" smtClean="0"/>
              <a:t>languages;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Is a Global Language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necessarily “a </a:t>
            </a:r>
            <a:r>
              <a:rPr lang="en-US" dirty="0">
                <a:solidFill>
                  <a:schemeClr val="tx1"/>
                </a:solidFill>
                <a:effectLst/>
              </a:rPr>
              <a:t>g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ood </a:t>
            </a:r>
            <a:r>
              <a:rPr lang="en-US" dirty="0">
                <a:solidFill>
                  <a:schemeClr val="tx1"/>
                </a:solidFill>
                <a:effectLst/>
              </a:rPr>
              <a:t>t</a:t>
            </a:r>
            <a:r>
              <a:rPr lang="en-US" dirty="0" smtClean="0">
                <a:solidFill>
                  <a:schemeClr val="tx1"/>
                </a:solidFill>
                <a:effectLst/>
              </a:rPr>
              <a:t>hing</a:t>
            </a:r>
            <a:r>
              <a:rPr lang="en-US" dirty="0">
                <a:solidFill>
                  <a:schemeClr val="tx1"/>
                </a:solidFill>
                <a:effectLst/>
              </a:rPr>
              <a:t>”?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Language hot spots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00808"/>
            <a:ext cx="806489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Risk </a:t>
            </a:r>
            <a:r>
              <a:rPr lang="en-US" sz="3200" dirty="0"/>
              <a:t>2: natural speakers of the global language may be at an unfair advantage over those who are operating in their second, or even third, language.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Risk 2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65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1329"/>
            <a:ext cx="8219256" cy="36758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Linguistic </a:t>
            </a:r>
            <a:r>
              <a:rPr lang="en-US" sz="3200" dirty="0"/>
              <a:t>complacency on the part of natural speakers of a global language, a laziness and arrogance resulting from the lack of motivation to learn other languages.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>Risk 3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95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48825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/>
              <a:t>learned and spoken internationally;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is characterized: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by the number of its native and second language speakers;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by its geographical distribution;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 its use in international organizations and in diplomatic relations.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/>
              <a:t> A global language acts as a “lingua franca”, a common language that enables people from diverse backgrounds and ethnicities to communicate on a more or less equitable basis.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544616" cy="93610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</a:rPr>
              <a:t>G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lobal language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836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56784" cy="11492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The spread of </a:t>
            </a:r>
            <a:r>
              <a:rPr lang="en-US" sz="4400" dirty="0">
                <a:solidFill>
                  <a:schemeClr val="tx1"/>
                </a:solidFill>
                <a:effectLst/>
              </a:rPr>
              <a:t>E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nglish in the world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9" y="1461508"/>
            <a:ext cx="8108981" cy="428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1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328592"/>
          </a:xfrm>
        </p:spPr>
        <p:txBody>
          <a:bodyPr>
            <a:normAutofit fontScale="47500" lnSpcReduction="20000"/>
          </a:bodyPr>
          <a:lstStyle/>
          <a:p>
            <a:endParaRPr lang="en-US" sz="3000" b="1" dirty="0" smtClean="0"/>
          </a:p>
          <a:p>
            <a:r>
              <a:rPr lang="en-US" sz="5100" b="1" dirty="0" smtClean="0"/>
              <a:t>History </a:t>
            </a:r>
            <a:r>
              <a:rPr lang="en-US" sz="5100" b="1" dirty="0" smtClean="0"/>
              <a:t>of English</a:t>
            </a:r>
          </a:p>
          <a:p>
            <a:r>
              <a:rPr lang="ru-RU" sz="5100" b="1" dirty="0"/>
              <a:t>The First dispersal</a:t>
            </a:r>
            <a:r>
              <a:rPr lang="ru-RU" sz="5100" dirty="0"/>
              <a:t>: English is transported to the ‘new world</a:t>
            </a:r>
            <a:r>
              <a:rPr lang="ru-RU" sz="5100" dirty="0" smtClean="0"/>
              <a:t>’</a:t>
            </a:r>
            <a:r>
              <a:rPr lang="en-US" sz="5100" dirty="0"/>
              <a:t>;</a:t>
            </a:r>
            <a:r>
              <a:rPr lang="ru-RU" sz="5100" dirty="0" smtClean="0"/>
              <a:t> </a:t>
            </a:r>
            <a:endParaRPr lang="ru-RU" sz="5100" dirty="0"/>
          </a:p>
          <a:p>
            <a:r>
              <a:rPr lang="ru-RU" sz="5100" b="1" dirty="0"/>
              <a:t>The Second dispersal</a:t>
            </a:r>
            <a:r>
              <a:rPr lang="ru-RU" sz="5100" dirty="0"/>
              <a:t>: English is transported to Asia and </a:t>
            </a:r>
            <a:r>
              <a:rPr lang="ru-RU" sz="5100" dirty="0" smtClean="0"/>
              <a:t>Africa</a:t>
            </a:r>
            <a:r>
              <a:rPr lang="en-US" sz="5100" dirty="0" smtClean="0"/>
              <a:t>.</a:t>
            </a:r>
          </a:p>
          <a:p>
            <a:r>
              <a:rPr lang="ru-RU" sz="5100" dirty="0" smtClean="0"/>
              <a:t>The </a:t>
            </a:r>
            <a:r>
              <a:rPr lang="ru-RU" sz="5100" b="1" dirty="0"/>
              <a:t>first </a:t>
            </a:r>
            <a:r>
              <a:rPr lang="ru-RU" sz="5100" b="1" dirty="0" smtClean="0"/>
              <a:t>diaspor</a:t>
            </a:r>
            <a:r>
              <a:rPr lang="en-US" sz="5100" b="1" dirty="0" smtClean="0"/>
              <a:t>a</a:t>
            </a:r>
            <a:r>
              <a:rPr lang="ru-RU" sz="5100" dirty="0" smtClean="0"/>
              <a:t> </a:t>
            </a:r>
            <a:r>
              <a:rPr lang="ru-RU" sz="5100" dirty="0"/>
              <a:t>involved relatively large-scale </a:t>
            </a:r>
            <a:r>
              <a:rPr lang="ru-RU" sz="5100" dirty="0" smtClean="0"/>
              <a:t>migrations</a:t>
            </a:r>
            <a:r>
              <a:rPr lang="en-US" sz="5100" dirty="0"/>
              <a:t> </a:t>
            </a:r>
            <a:r>
              <a:rPr lang="ru-RU" sz="5100" dirty="0" smtClean="0"/>
              <a:t>of </a:t>
            </a:r>
            <a:r>
              <a:rPr lang="ru-RU" sz="5100" dirty="0"/>
              <a:t>around 25,000 mother-tongue English speakers from </a:t>
            </a:r>
            <a:r>
              <a:rPr lang="ru-RU" sz="5100" dirty="0" smtClean="0"/>
              <a:t>England, </a:t>
            </a:r>
            <a:r>
              <a:rPr lang="ru-RU" sz="5100" dirty="0"/>
              <a:t>Scotland and </a:t>
            </a:r>
            <a:r>
              <a:rPr lang="ru-RU" sz="5100" dirty="0" smtClean="0"/>
              <a:t>Ireland</a:t>
            </a:r>
            <a:r>
              <a:rPr lang="en-US" sz="5100" dirty="0"/>
              <a:t> </a:t>
            </a:r>
            <a:r>
              <a:rPr lang="ru-RU" sz="5100" dirty="0" smtClean="0"/>
              <a:t>predominantly </a:t>
            </a:r>
            <a:r>
              <a:rPr lang="ru-RU" sz="5100" dirty="0"/>
              <a:t>to North America, South Africa, Australia and New Zealand. </a:t>
            </a:r>
            <a:endParaRPr lang="en-US" sz="5100" dirty="0"/>
          </a:p>
          <a:p>
            <a:r>
              <a:rPr lang="ru-RU" sz="5100" b="1" dirty="0"/>
              <a:t>The second</a:t>
            </a:r>
            <a:r>
              <a:rPr lang="en-US" sz="5100" b="1" dirty="0"/>
              <a:t> diaspora </a:t>
            </a:r>
            <a:r>
              <a:rPr lang="ru-RU" sz="5100" dirty="0"/>
              <a:t>was the result of the colonisation of Asia and Africa, which led to the development of </a:t>
            </a:r>
            <a:r>
              <a:rPr lang="en-US" sz="5100" dirty="0"/>
              <a:t>“New Englishes”</a:t>
            </a:r>
            <a:r>
              <a:rPr lang="ru-RU" sz="5100" dirty="0"/>
              <a:t>the second-language varieties of English</a:t>
            </a:r>
          </a:p>
          <a:p>
            <a:endParaRPr lang="en-US" sz="5100" b="1" dirty="0"/>
          </a:p>
          <a:p>
            <a:pPr marL="109728" indent="0">
              <a:buNone/>
            </a:pP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08912" cy="115212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ru-RU" dirty="0" err="1" smtClean="0">
                <a:solidFill>
                  <a:schemeClr val="tx1"/>
                </a:solidFill>
                <a:effectLst/>
              </a:rPr>
              <a:t>Global</a:t>
            </a:r>
            <a:r>
              <a:rPr lang="ru-RU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dirty="0" err="1">
                <a:solidFill>
                  <a:schemeClr val="tx1"/>
                </a:solidFill>
                <a:effectLst/>
              </a:rPr>
              <a:t>spread</a:t>
            </a:r>
            <a:r>
              <a:rPr lang="ru-RU" dirty="0">
                <a:solidFill>
                  <a:schemeClr val="tx1"/>
                </a:solidFill>
                <a:effectLst/>
              </a:rPr>
              <a:t> of </a:t>
            </a:r>
            <a:r>
              <a:rPr lang="ru-RU" dirty="0" smtClean="0">
                <a:solidFill>
                  <a:schemeClr val="tx1"/>
                </a:solidFill>
                <a:effectLst/>
              </a:rPr>
              <a:t>English</a:t>
            </a:r>
            <a:r>
              <a:rPr lang="en-US" dirty="0" smtClean="0">
                <a:solidFill>
                  <a:schemeClr val="tx1"/>
                </a:solidFill>
                <a:effectLst/>
              </a:rPr>
              <a:t>. Historical context</a:t>
            </a:r>
            <a:r>
              <a:rPr lang="ru-RU" dirty="0">
                <a:solidFill>
                  <a:schemeClr val="tx1"/>
                </a:solidFill>
                <a:effectLst/>
              </a:rPr>
              <a:t/>
            </a:r>
            <a:br>
              <a:rPr lang="ru-RU" dirty="0">
                <a:solidFill>
                  <a:schemeClr val="tx1"/>
                </a:solidFill>
                <a:effectLst/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3529" y="4077072"/>
            <a:ext cx="7704856" cy="1440160"/>
          </a:xfrm>
        </p:spPr>
        <p:txBody>
          <a:bodyPr>
            <a:noAutofit/>
          </a:bodyPr>
          <a:lstStyle/>
          <a:p>
            <a:r>
              <a:rPr lang="en-US" sz="4800" b="1" dirty="0"/>
              <a:t>A</a:t>
            </a:r>
            <a:r>
              <a:rPr lang="en-US" sz="4800" b="1" dirty="0" smtClean="0">
                <a:solidFill>
                  <a:schemeClr val="tx1"/>
                </a:solidFill>
              </a:rPr>
              <a:t> global language</a:t>
            </a:r>
            <a:endParaRPr lang="ru-RU" sz="4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overenglis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7" b="18557"/>
          <a:stretch>
            <a:fillRect/>
          </a:stretch>
        </p:blipFill>
        <p:spPr bwMode="auto">
          <a:xfrm>
            <a:off x="251520" y="260648"/>
            <a:ext cx="7196254" cy="36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 </a:t>
            </a:r>
            <a:r>
              <a:rPr lang="en-US" sz="2400" b="1" dirty="0"/>
              <a:t>richness and depth of English's vocabulary </a:t>
            </a:r>
            <a:r>
              <a:rPr lang="en-US" sz="2400" b="1" dirty="0" smtClean="0"/>
              <a:t>(increasing </a:t>
            </a:r>
            <a:r>
              <a:rPr lang="en-US" sz="2400" b="1" dirty="0"/>
              <a:t>by over </a:t>
            </a:r>
            <a:r>
              <a:rPr lang="en-US" sz="2400" b="1" dirty="0" smtClean="0"/>
              <a:t>15,000 </a:t>
            </a:r>
            <a:r>
              <a:rPr lang="en-US" sz="2400" b="1" dirty="0"/>
              <a:t>words a </a:t>
            </a:r>
            <a:r>
              <a:rPr lang="en-US" sz="2400" b="1" dirty="0" smtClean="0"/>
              <a:t>year</a:t>
            </a:r>
            <a:r>
              <a:rPr lang="en-US" sz="2400" b="1" dirty="0" smtClean="0"/>
              <a:t>);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t</a:t>
            </a:r>
            <a:r>
              <a:rPr lang="en-US" sz="2400" b="1" dirty="0" smtClean="0"/>
              <a:t>he </a:t>
            </a:r>
            <a:r>
              <a:rPr lang="en-US" sz="2400" b="1" dirty="0"/>
              <a:t>availability of large numbers of </a:t>
            </a:r>
            <a:r>
              <a:rPr lang="en-US" sz="2400" b="1" dirty="0" smtClean="0"/>
              <a:t>synonyms;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 smtClean="0"/>
              <a:t>the </a:t>
            </a:r>
            <a:r>
              <a:rPr lang="en-US" sz="2400" b="1" dirty="0"/>
              <a:t>wealth of English idioms and phrases</a:t>
            </a:r>
            <a:r>
              <a:rPr lang="en-US" sz="2400" b="1" dirty="0" smtClean="0"/>
              <a:t> </a:t>
            </a:r>
            <a:r>
              <a:rPr lang="en-US" sz="2400" b="1" dirty="0" smtClean="0"/>
              <a:t>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is a very flexible </a:t>
            </a:r>
            <a:r>
              <a:rPr lang="en-US" sz="2400" b="1" dirty="0" smtClean="0"/>
              <a:t>language;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the ability to use the same word as both a noun and a verb </a:t>
            </a:r>
            <a:r>
              <a:rPr lang="en-US" sz="2400" b="1" dirty="0" smtClean="0"/>
              <a:t>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n</a:t>
            </a:r>
            <a:r>
              <a:rPr lang="en-US" sz="2400" b="1" dirty="0" smtClean="0"/>
              <a:t>ew </a:t>
            </a:r>
            <a:r>
              <a:rPr lang="en-US" sz="2400" b="1" dirty="0"/>
              <a:t>words can easily be created </a:t>
            </a:r>
            <a:r>
              <a:rPr lang="en-US" sz="2400" b="1" dirty="0" smtClean="0"/>
              <a:t>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i</a:t>
            </a:r>
            <a:r>
              <a:rPr lang="en-US" sz="2400" b="1" dirty="0" smtClean="0"/>
              <a:t>ts </a:t>
            </a:r>
            <a:r>
              <a:rPr lang="en-US" sz="2400" b="1" dirty="0"/>
              <a:t>grammar is generally simpler than most </a:t>
            </a:r>
            <a:r>
              <a:rPr lang="en-US" sz="2400" b="1" dirty="0" smtClean="0"/>
              <a:t>languages;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n-US" sz="2400" b="1" dirty="0"/>
              <a:t>English spellings conform to general patterns or </a:t>
            </a:r>
            <a:r>
              <a:rPr lang="en-US" sz="2400" b="1" dirty="0" smtClean="0"/>
              <a:t>rules</a:t>
            </a:r>
            <a:r>
              <a:rPr lang="en-US" sz="2400" b="1" dirty="0"/>
              <a:t>.</a:t>
            </a:r>
            <a:endParaRPr lang="en-US" sz="2400" b="1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91264" cy="9941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Is English Appropriate for a Global Language?</a:t>
            </a:r>
            <a:r>
              <a:rPr lang="en-US" sz="3200" dirty="0">
                <a:solidFill>
                  <a:schemeClr val="tx1"/>
                </a:solidFill>
                <a:effectLst/>
                <a:latin typeface="+mn-lt"/>
              </a:rPr>
              <a:t>	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86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8280920" cy="5328592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sz="2400" dirty="0" smtClean="0"/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English </a:t>
            </a:r>
            <a:r>
              <a:rPr lang="en-US" sz="6800" b="1" dirty="0"/>
              <a:t>is </a:t>
            </a:r>
            <a:r>
              <a:rPr lang="en-US" sz="6800" b="1" dirty="0" smtClean="0"/>
              <a:t>one the </a:t>
            </a:r>
            <a:r>
              <a:rPr lang="en-US" sz="6800" b="1" dirty="0"/>
              <a:t>most widespread language in the </a:t>
            </a:r>
            <a:r>
              <a:rPr lang="en-US" sz="6800" b="1" dirty="0" smtClean="0"/>
              <a:t>world; </a:t>
            </a:r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The third </a:t>
            </a:r>
            <a:r>
              <a:rPr lang="en-US" sz="6800" b="1" dirty="0"/>
              <a:t>widely spoken and written  </a:t>
            </a:r>
            <a:r>
              <a:rPr lang="en-US" sz="6800" b="1" dirty="0" smtClean="0"/>
              <a:t>( the first is Mandarin Chinese, then Spanish);</a:t>
            </a:r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Over </a:t>
            </a:r>
            <a:r>
              <a:rPr lang="en-US" sz="6800" b="1" dirty="0"/>
              <a:t>700 </a:t>
            </a:r>
            <a:r>
              <a:rPr lang="en-US" sz="6800" b="1" dirty="0" err="1" smtClean="0"/>
              <a:t>mln</a:t>
            </a:r>
            <a:r>
              <a:rPr lang="en-US" sz="6800" b="1" dirty="0" smtClean="0"/>
              <a:t> </a:t>
            </a:r>
            <a:r>
              <a:rPr lang="en-US" sz="6800" b="1" dirty="0"/>
              <a:t>people, speak English, as a foreign </a:t>
            </a:r>
            <a:r>
              <a:rPr lang="en-US" sz="6800" b="1" dirty="0" smtClean="0"/>
              <a:t>language;</a:t>
            </a:r>
            <a:endParaRPr lang="ru-RU" sz="6800" b="1" dirty="0"/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3/4s </a:t>
            </a:r>
            <a:r>
              <a:rPr lang="en-US" sz="6800" b="1" dirty="0"/>
              <a:t>of the world’s mail, telexes cables are in </a:t>
            </a:r>
            <a:r>
              <a:rPr lang="en-US" sz="6800" b="1" dirty="0" smtClean="0"/>
              <a:t>English;</a:t>
            </a:r>
            <a:endParaRPr lang="ru-RU" sz="6800" b="1" dirty="0"/>
          </a:p>
          <a:p>
            <a:pPr lvl="0">
              <a:buFont typeface="Wingdings" pitchFamily="2" charset="2"/>
              <a:buChar char="q"/>
            </a:pPr>
            <a:r>
              <a:rPr lang="en-US" sz="6800" b="1" dirty="0"/>
              <a:t>More than half of the world’s technical and scientific periodicals are in </a:t>
            </a:r>
            <a:r>
              <a:rPr lang="en-US" sz="6800" b="1" dirty="0" smtClean="0"/>
              <a:t>English;</a:t>
            </a:r>
            <a:endParaRPr lang="ru-RU" sz="6800" b="1" dirty="0"/>
          </a:p>
          <a:p>
            <a:pPr lvl="0">
              <a:buFont typeface="Wingdings" pitchFamily="2" charset="2"/>
              <a:buChar char="q"/>
            </a:pPr>
            <a:r>
              <a:rPr lang="en-US" sz="6800" b="1" dirty="0"/>
              <a:t>English is the medium for 80% of the information stored in the world’s </a:t>
            </a:r>
            <a:r>
              <a:rPr lang="en-US" sz="6800" b="1" dirty="0" smtClean="0"/>
              <a:t>computers;</a:t>
            </a:r>
            <a:endParaRPr lang="ru-RU" sz="6800" b="1" dirty="0"/>
          </a:p>
          <a:p>
            <a:pPr lvl="0">
              <a:buFont typeface="Wingdings" pitchFamily="2" charset="2"/>
              <a:buChar char="q"/>
            </a:pPr>
            <a:r>
              <a:rPr lang="en-US" sz="6800" b="1" dirty="0"/>
              <a:t>English is the language of navigation, aviation and of </a:t>
            </a:r>
            <a:r>
              <a:rPr lang="en-US" sz="6800" b="1" dirty="0" smtClean="0"/>
              <a:t>Christianity;</a:t>
            </a:r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Five </a:t>
            </a:r>
            <a:r>
              <a:rPr lang="en-US" sz="6800" b="1" dirty="0"/>
              <a:t>of the largest broadcasting companies in the world (CBS, NBC, ABC, BBC and CBC) transmit in </a:t>
            </a:r>
            <a:r>
              <a:rPr lang="en-US" sz="6800" b="1" dirty="0" smtClean="0"/>
              <a:t>English;</a:t>
            </a:r>
          </a:p>
          <a:p>
            <a:pPr lvl="0">
              <a:buFont typeface="Wingdings" pitchFamily="2" charset="2"/>
              <a:buChar char="q"/>
            </a:pPr>
            <a:r>
              <a:rPr lang="en-US" sz="6800" b="1" dirty="0" smtClean="0"/>
              <a:t>The </a:t>
            </a:r>
            <a:r>
              <a:rPr lang="en-US" sz="6800" b="1" dirty="0"/>
              <a:t>main language used throughout the world on the </a:t>
            </a:r>
            <a:r>
              <a:rPr lang="en-US" sz="6800" b="1" dirty="0" smtClean="0"/>
              <a:t>Internet </a:t>
            </a:r>
            <a:r>
              <a:rPr lang="en-US" sz="6800" b="1" dirty="0"/>
              <a:t>is </a:t>
            </a:r>
            <a:r>
              <a:rPr lang="en-US" sz="6800" b="1" dirty="0" smtClean="0"/>
              <a:t>English</a:t>
            </a:r>
            <a:r>
              <a:rPr lang="en-US" sz="6800" b="1" dirty="0"/>
              <a:t> </a:t>
            </a:r>
            <a:r>
              <a:rPr lang="en-US" sz="6800" b="1" dirty="0" smtClean="0"/>
              <a:t>( its American variant)</a:t>
            </a:r>
            <a:endParaRPr lang="ru-RU" sz="6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864096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effectLst/>
              </a:rPr>
              <a:t>Some facts about English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84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772816"/>
            <a:ext cx="7848872" cy="424808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Spread of English in the world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Braj Kachru's Three Circles of English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20891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Kachru’s 3 circles of English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480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The UK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The USA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Ireland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Canada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Australia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New Zealand</a:t>
            </a:r>
          </a:p>
          <a:p>
            <a:r>
              <a:rPr lang="en-US" sz="2400" i="1" dirty="0" smtClean="0"/>
              <a:t>English is the native language or mother tongue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The total number : about 380 </a:t>
            </a:r>
            <a:r>
              <a:rPr lang="en-US" sz="2400" i="1" dirty="0" err="1" smtClean="0">
                <a:solidFill>
                  <a:schemeClr val="tx1"/>
                </a:solidFill>
              </a:rPr>
              <a:t>mln</a:t>
            </a:r>
            <a:endParaRPr lang="en-US" sz="2400" i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Inner circle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India</a:t>
            </a:r>
          </a:p>
          <a:p>
            <a:r>
              <a:rPr lang="en-US" dirty="0" smtClean="0"/>
              <a:t>Nigeria</a:t>
            </a:r>
          </a:p>
          <a:p>
            <a:r>
              <a:rPr lang="en-US" dirty="0" smtClean="0"/>
              <a:t>The Philippines</a:t>
            </a:r>
          </a:p>
          <a:p>
            <a:r>
              <a:rPr lang="en-US" dirty="0" smtClean="0"/>
              <a:t>Bangladesh</a:t>
            </a:r>
          </a:p>
          <a:p>
            <a:r>
              <a:rPr lang="en-US" dirty="0" smtClean="0"/>
              <a:t>Pakistan</a:t>
            </a:r>
          </a:p>
          <a:p>
            <a:r>
              <a:rPr lang="en-US" dirty="0" smtClean="0"/>
              <a:t>Malaysia</a:t>
            </a:r>
          </a:p>
          <a:p>
            <a:endParaRPr lang="en-US" dirty="0" smtClean="0"/>
          </a:p>
          <a:p>
            <a:r>
              <a:rPr lang="en-US" dirty="0" smtClean="0"/>
              <a:t>The total number 150-300mln</a:t>
            </a:r>
          </a:p>
          <a:p>
            <a:endParaRPr lang="en-US" sz="1800" dirty="0" smtClean="0"/>
          </a:p>
          <a:p>
            <a:endParaRPr lang="ru-RU" sz="1800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Tanzania</a:t>
            </a:r>
          </a:p>
          <a:p>
            <a:r>
              <a:rPr lang="en-US" dirty="0"/>
              <a:t>Kenya </a:t>
            </a:r>
          </a:p>
          <a:p>
            <a:r>
              <a:rPr lang="en-US" dirty="0"/>
              <a:t>Ghana</a:t>
            </a:r>
          </a:p>
          <a:p>
            <a:r>
              <a:rPr lang="en-US" dirty="0"/>
              <a:t>Singapore</a:t>
            </a:r>
          </a:p>
          <a:p>
            <a:r>
              <a:rPr lang="en-US" dirty="0" smtClean="0"/>
              <a:t>Sri-Lanka</a:t>
            </a:r>
            <a:endParaRPr lang="en-US" dirty="0"/>
          </a:p>
          <a:p>
            <a:r>
              <a:rPr lang="en-US" dirty="0"/>
              <a:t>Zambia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The Outer circle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6353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China</a:t>
            </a:r>
          </a:p>
          <a:p>
            <a:r>
              <a:rPr lang="en-US" dirty="0" smtClean="0"/>
              <a:t>Ex USSR</a:t>
            </a:r>
          </a:p>
          <a:p>
            <a:r>
              <a:rPr lang="en-US" dirty="0" smtClean="0"/>
              <a:t>Japan</a:t>
            </a:r>
          </a:p>
          <a:p>
            <a:r>
              <a:rPr lang="en-US" dirty="0" smtClean="0"/>
              <a:t>Nepal </a:t>
            </a:r>
          </a:p>
          <a:p>
            <a:r>
              <a:rPr lang="en-US" dirty="0" smtClean="0"/>
              <a:t>Taiwan</a:t>
            </a:r>
          </a:p>
          <a:p>
            <a:endParaRPr lang="en-US" dirty="0"/>
          </a:p>
          <a:p>
            <a:r>
              <a:rPr lang="en-US" dirty="0" smtClean="0"/>
              <a:t>The total number </a:t>
            </a:r>
            <a:r>
              <a:rPr lang="ru-RU" dirty="0" smtClean="0"/>
              <a:t>100</a:t>
            </a:r>
            <a:r>
              <a:rPr lang="en-US" dirty="0" smtClean="0"/>
              <a:t> </a:t>
            </a:r>
            <a:r>
              <a:rPr lang="en-US" dirty="0" err="1" smtClean="0"/>
              <a:t>mln</a:t>
            </a:r>
            <a:r>
              <a:rPr lang="en-US" dirty="0" smtClean="0"/>
              <a:t> to 1 </a:t>
            </a:r>
            <a:r>
              <a:rPr lang="en-US" dirty="0" err="1" smtClean="0"/>
              <a:t>bln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 of Europe</a:t>
            </a:r>
          </a:p>
          <a:p>
            <a:r>
              <a:rPr lang="en-US" dirty="0"/>
              <a:t>Korea</a:t>
            </a:r>
          </a:p>
          <a:p>
            <a:r>
              <a:rPr lang="en-US" dirty="0"/>
              <a:t>Egypt</a:t>
            </a:r>
          </a:p>
          <a:p>
            <a:r>
              <a:rPr lang="en-US" dirty="0"/>
              <a:t>Indonesia</a:t>
            </a:r>
          </a:p>
          <a:p>
            <a:r>
              <a:rPr lang="en-US" dirty="0" smtClean="0"/>
              <a:t>Saudi Arabia</a:t>
            </a:r>
          </a:p>
          <a:p>
            <a:r>
              <a:rPr lang="en-US" dirty="0" smtClean="0"/>
              <a:t>Zimbabwe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Expanding circle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070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Historical reasons</a:t>
            </a:r>
          </a:p>
          <a:p>
            <a:r>
              <a:rPr lang="en-GB" sz="3200" dirty="0"/>
              <a:t>Internal political reasons</a:t>
            </a:r>
          </a:p>
          <a:p>
            <a:r>
              <a:rPr lang="en-GB" sz="3200" dirty="0"/>
              <a:t>External political reasons</a:t>
            </a:r>
          </a:p>
          <a:p>
            <a:r>
              <a:rPr lang="en-GB" sz="3200" dirty="0"/>
              <a:t>Practical reasons</a:t>
            </a:r>
          </a:p>
          <a:p>
            <a:pPr lvl="0"/>
            <a:r>
              <a:rPr lang="en-GB" sz="3200" dirty="0"/>
              <a:t>Intellectual reasons </a:t>
            </a:r>
          </a:p>
          <a:p>
            <a:pPr lvl="0"/>
            <a:r>
              <a:rPr lang="en-GB" sz="3200" dirty="0"/>
              <a:t>Entertainment reasons </a:t>
            </a:r>
          </a:p>
          <a:p>
            <a:pPr lvl="0"/>
            <a:r>
              <a:rPr lang="en-GB" sz="3200" dirty="0"/>
              <a:t>The Internet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  <a:effectLst/>
              </a:rPr>
              <a:t>Why people want to study </a:t>
            </a:r>
            <a:r>
              <a:rPr lang="en-US" sz="4400" dirty="0">
                <a:solidFill>
                  <a:schemeClr val="tx1"/>
                </a:solidFill>
                <a:effectLst/>
              </a:rPr>
              <a:t>English?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05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1329"/>
            <a:ext cx="8363272" cy="309980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q"/>
            </a:pPr>
            <a:r>
              <a:rPr lang="en-US" sz="3200" dirty="0"/>
              <a:t>the pressure for international </a:t>
            </a:r>
            <a:r>
              <a:rPr lang="en-US" sz="3200" dirty="0" smtClean="0"/>
              <a:t>intelligibility</a:t>
            </a:r>
            <a:r>
              <a:rPr lang="en-US" sz="3200" dirty="0"/>
              <a:t>;</a:t>
            </a:r>
            <a:endParaRPr lang="en-US" sz="3200" dirty="0" smtClean="0"/>
          </a:p>
          <a:p>
            <a:pPr lvl="0">
              <a:buFont typeface="Wingdings" pitchFamily="2" charset="2"/>
              <a:buChar char="q"/>
            </a:pPr>
            <a:r>
              <a:rPr lang="en-US" sz="3200" dirty="0" smtClean="0"/>
              <a:t>and </a:t>
            </a:r>
            <a:r>
              <a:rPr lang="en-US" sz="3200" dirty="0"/>
              <a:t>the pressure to preserve national </a:t>
            </a:r>
            <a:r>
              <a:rPr lang="en-US" sz="3200" dirty="0" smtClean="0"/>
              <a:t>identity; </a:t>
            </a:r>
          </a:p>
          <a:p>
            <a:pPr lvl="0">
              <a:buFont typeface="Wingdings" pitchFamily="2" charset="2"/>
              <a:buChar char="q"/>
            </a:pPr>
            <a:r>
              <a:rPr lang="en-US" sz="3200" smtClean="0"/>
              <a:t>a </a:t>
            </a:r>
            <a:r>
              <a:rPr lang="ru-RU" sz="3200" smtClean="0"/>
              <a:t>change</a:t>
            </a:r>
            <a:r>
              <a:rPr lang="ru-RU" sz="3200" dirty="0" smtClean="0"/>
              <a:t> </a:t>
            </a:r>
            <a:r>
              <a:rPr lang="ru-RU" sz="3200" dirty="0"/>
              <a:t>in </a:t>
            </a:r>
            <a:r>
              <a:rPr lang="ru-RU" sz="3200" dirty="0" smtClean="0"/>
              <a:t>population</a:t>
            </a:r>
            <a:r>
              <a:rPr lang="en-US" sz="3200" dirty="0"/>
              <a:t>.</a:t>
            </a:r>
            <a:r>
              <a:rPr lang="ru-RU" sz="3200" dirty="0" smtClean="0"/>
              <a:t> 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effectLst/>
              </a:rPr>
              <a:t>The factors that can influence:</a:t>
            </a:r>
            <a:endParaRPr lang="ru-RU" sz="36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887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to </a:t>
            </a:r>
            <a:r>
              <a:rPr lang="en-US" sz="3200" dirty="0"/>
              <a:t>analyze the notion of </a:t>
            </a:r>
            <a:r>
              <a:rPr lang="en-US" sz="3200" dirty="0" err="1" smtClean="0"/>
              <a:t>a“world</a:t>
            </a:r>
            <a:r>
              <a:rPr lang="en-US" sz="3200" dirty="0" smtClean="0"/>
              <a:t>” </a:t>
            </a:r>
          </a:p>
          <a:p>
            <a:pPr marL="109728" indent="0">
              <a:buNone/>
            </a:pPr>
            <a:r>
              <a:rPr lang="en-US" sz="3200" dirty="0" smtClean="0"/>
              <a:t>(global) language and its characteristic features; 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to consider the present status of the </a:t>
            </a:r>
            <a:r>
              <a:rPr lang="en-US" sz="3200" dirty="0"/>
              <a:t>English language and it’s way towards the global </a:t>
            </a:r>
            <a:r>
              <a:rPr lang="en-US" sz="3200" dirty="0" smtClean="0"/>
              <a:t>status. </a:t>
            </a:r>
            <a:endParaRPr lang="ru-RU" sz="3200" dirty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tx1"/>
                </a:solidFill>
                <a:effectLst/>
              </a:rPr>
              <a:t>The aim</a:t>
            </a:r>
            <a:endParaRPr lang="ru-RU" sz="48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77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solidFill>
                  <a:schemeClr val="tx1"/>
                </a:solidFill>
              </a:rPr>
              <a:t>What is </a:t>
            </a:r>
            <a:r>
              <a:rPr lang="en-US" sz="3200" dirty="0" smtClean="0">
                <a:solidFill>
                  <a:schemeClr val="tx1"/>
                </a:solidFill>
              </a:rPr>
              <a:t>a “Global </a:t>
            </a:r>
            <a:r>
              <a:rPr lang="en-US" sz="3200" dirty="0" smtClean="0">
                <a:solidFill>
                  <a:schemeClr val="tx1"/>
                </a:solidFill>
              </a:rPr>
              <a:t>Language”?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Why is  </a:t>
            </a:r>
            <a:r>
              <a:rPr lang="en-US" sz="3200" dirty="0" smtClean="0"/>
              <a:t>a </a:t>
            </a:r>
            <a:r>
              <a:rPr lang="en-US" sz="3200" dirty="0" smtClean="0"/>
              <a:t>Global  language needed? Is </a:t>
            </a:r>
            <a:r>
              <a:rPr lang="en-US" sz="3200" dirty="0" smtClean="0"/>
              <a:t>a </a:t>
            </a:r>
            <a:r>
              <a:rPr lang="en-US" sz="3200" dirty="0" smtClean="0"/>
              <a:t>Global language a necessity?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Why English is very close to the term “Global”?</a:t>
            </a:r>
          </a:p>
          <a:p>
            <a:pPr marL="109728" indent="0"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C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ontents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61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Cambridge Encyclopedia of the English language by D. Crystal</a:t>
            </a:r>
          </a:p>
          <a:p>
            <a:r>
              <a:rPr lang="en-US" dirty="0"/>
              <a:t>English as a global </a:t>
            </a:r>
            <a:r>
              <a:rPr lang="en-US" dirty="0" smtClean="0"/>
              <a:t>language by </a:t>
            </a:r>
            <a:r>
              <a:rPr lang="en-US" dirty="0"/>
              <a:t>D. </a:t>
            </a:r>
            <a:r>
              <a:rPr lang="en-US" dirty="0" smtClean="0"/>
              <a:t>Crystal</a:t>
            </a:r>
          </a:p>
          <a:p>
            <a:r>
              <a:rPr lang="en-US" dirty="0" smtClean="0"/>
              <a:t>www.wikepedia.com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information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66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488254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learned </a:t>
            </a:r>
            <a:r>
              <a:rPr lang="en-US" dirty="0"/>
              <a:t>and spoken </a:t>
            </a:r>
            <a:r>
              <a:rPr lang="en-US" dirty="0" smtClean="0"/>
              <a:t>internationally;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is characterized: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by </a:t>
            </a:r>
            <a:r>
              <a:rPr lang="en-US" dirty="0"/>
              <a:t>the number of its native and second language </a:t>
            </a:r>
            <a:r>
              <a:rPr lang="en-US" dirty="0" smtClean="0"/>
              <a:t>speakers;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by </a:t>
            </a:r>
            <a:r>
              <a:rPr lang="en-US" dirty="0"/>
              <a:t>its geographical </a:t>
            </a:r>
            <a:r>
              <a:rPr lang="en-US" dirty="0" smtClean="0"/>
              <a:t>distribution;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its </a:t>
            </a:r>
            <a:r>
              <a:rPr lang="en-US" dirty="0"/>
              <a:t>use in international organizations and in diplomatic relations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/>
              <a:t>A global language acts as a “lingua franca”, a common language that enables people from diverse backgrounds and ethnicities to communicate on a more or less equitable basis.</a:t>
            </a:r>
            <a:endParaRPr lang="ru-RU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5544616" cy="936104"/>
          </a:xfrm>
        </p:spPr>
        <p:txBody>
          <a:bodyPr>
            <a:normAutofit/>
          </a:bodyPr>
          <a:lstStyle/>
          <a:p>
            <a:pPr algn="r"/>
            <a:r>
              <a:rPr lang="en-US" sz="4400" dirty="0">
                <a:solidFill>
                  <a:schemeClr val="tx1"/>
                </a:solidFill>
                <a:effectLst/>
              </a:rPr>
              <a:t>G</a:t>
            </a:r>
            <a:r>
              <a:rPr lang="en-US" sz="4400" dirty="0" smtClean="0">
                <a:solidFill>
                  <a:schemeClr val="tx1"/>
                </a:solidFill>
                <a:effectLst/>
              </a:rPr>
              <a:t>lobal language</a:t>
            </a:r>
            <a:endParaRPr lang="ru-RU" sz="4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3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916832"/>
            <a:ext cx="7632848" cy="396044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/>
              </a:rPr>
              <a:t>Latin </a:t>
            </a:r>
            <a:r>
              <a:rPr lang="en-US" sz="5400" dirty="0" smtClean="0">
                <a:solidFill>
                  <a:schemeClr val="tx1"/>
                </a:solidFill>
                <a:effectLst/>
              </a:rPr>
              <a:t>in the world</a:t>
            </a:r>
            <a:endParaRPr lang="ru-RU" sz="54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262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</a:t>
            </a:r>
            <a:r>
              <a:rPr lang="en-US" sz="3200" dirty="0"/>
              <a:t>number of countries using it as their first language or </a:t>
            </a:r>
            <a:r>
              <a:rPr lang="en-US" sz="3200" dirty="0" smtClean="0"/>
              <a:t>mother-tongue;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the number of countries adopting it as their official </a:t>
            </a:r>
            <a:r>
              <a:rPr lang="en-US" sz="3200" dirty="0" smtClean="0"/>
              <a:t>language</a:t>
            </a:r>
            <a:r>
              <a:rPr lang="en-US" sz="3200" dirty="0"/>
              <a:t>;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and the number of countries teaching it as their foreign language </a:t>
            </a:r>
            <a:r>
              <a:rPr lang="en-US" sz="3200" dirty="0" smtClean="0"/>
              <a:t>at </a:t>
            </a:r>
            <a:r>
              <a:rPr lang="en-US" sz="3200" dirty="0"/>
              <a:t>schools. </a:t>
            </a:r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The influence of any language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</a:t>
            </a:r>
            <a:r>
              <a:rPr lang="en-US" sz="3200" dirty="0"/>
              <a:t>intrinsic structural qualities of a </a:t>
            </a:r>
            <a:r>
              <a:rPr lang="en-US" sz="3200" dirty="0" smtClean="0"/>
              <a:t>language; 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the </a:t>
            </a:r>
            <a:r>
              <a:rPr lang="en-US" sz="3200" dirty="0"/>
              <a:t>size of its </a:t>
            </a:r>
            <a:r>
              <a:rPr lang="en-US" sz="3200" dirty="0" smtClean="0"/>
              <a:t>vocabulary</a:t>
            </a:r>
            <a:r>
              <a:rPr lang="en-US" sz="3200" dirty="0"/>
              <a:t>;</a:t>
            </a:r>
            <a:endParaRPr lang="en-US" sz="3200" dirty="0" smtClean="0"/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</a:t>
            </a:r>
            <a:r>
              <a:rPr lang="en-US" sz="3200" dirty="0"/>
              <a:t>the quality of its literature throughout </a:t>
            </a:r>
            <a:r>
              <a:rPr lang="en-US" sz="3200" dirty="0" smtClean="0"/>
              <a:t>history;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/>
              <a:t> its association with great cultures or religions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F</a:t>
            </a:r>
            <a:r>
              <a:rPr lang="en-US" dirty="0" smtClean="0">
                <a:solidFill>
                  <a:schemeClr val="tx1"/>
                </a:solidFill>
                <a:effectLst/>
              </a:rPr>
              <a:t>actors of </a:t>
            </a:r>
            <a:r>
              <a:rPr lang="en-US" dirty="0">
                <a:solidFill>
                  <a:schemeClr val="tx1"/>
                </a:solidFill>
                <a:effectLst/>
              </a:rPr>
              <a:t>the popularity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of a language</a:t>
            </a:r>
            <a:endParaRPr lang="ru-RU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8562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</TotalTime>
  <Words>989</Words>
  <Application>Microsoft Office PowerPoint</Application>
  <PresentationFormat>Экран (4:3)</PresentationFormat>
  <Paragraphs>150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Презентация PowerPoint</vt:lpstr>
      <vt:lpstr>Презентация PowerPoint</vt:lpstr>
      <vt:lpstr>The aim</vt:lpstr>
      <vt:lpstr>Contents</vt:lpstr>
      <vt:lpstr>Sources of information</vt:lpstr>
      <vt:lpstr>Global language</vt:lpstr>
      <vt:lpstr>Latin in the world</vt:lpstr>
      <vt:lpstr>The influence of any language :</vt:lpstr>
      <vt:lpstr>Factors of the popularity of a language</vt:lpstr>
      <vt:lpstr>But mainly due to:</vt:lpstr>
      <vt:lpstr>Why is a Global Language needed? </vt:lpstr>
      <vt:lpstr>Why is a Global Language needed? </vt:lpstr>
      <vt:lpstr>Is a Global Language necessarily “a good thing”?</vt:lpstr>
      <vt:lpstr>Language hot spots</vt:lpstr>
      <vt:lpstr>Risk 2</vt:lpstr>
      <vt:lpstr>Risk 3</vt:lpstr>
      <vt:lpstr>Global language</vt:lpstr>
      <vt:lpstr>  The spread of English in the world</vt:lpstr>
      <vt:lpstr> Global spread of English. Historical context </vt:lpstr>
      <vt:lpstr>Is English Appropriate for a Global Language? </vt:lpstr>
      <vt:lpstr>Some facts about English</vt:lpstr>
      <vt:lpstr>Spread of English in the world</vt:lpstr>
      <vt:lpstr>Kachru’s 3 circles of English</vt:lpstr>
      <vt:lpstr>The Inner circle</vt:lpstr>
      <vt:lpstr>The Outer circle</vt:lpstr>
      <vt:lpstr>The Expanding circle</vt:lpstr>
      <vt:lpstr>Why people want to study English?</vt:lpstr>
      <vt:lpstr>The factors that can influence: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</dc:title>
  <dc:creator>Admin</dc:creator>
  <cp:lastModifiedBy>Admin</cp:lastModifiedBy>
  <cp:revision>77</cp:revision>
  <dcterms:created xsi:type="dcterms:W3CDTF">2011-10-30T13:45:27Z</dcterms:created>
  <dcterms:modified xsi:type="dcterms:W3CDTF">2011-11-11T06:08:55Z</dcterms:modified>
</cp:coreProperties>
</file>