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18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52176F4-7E0D-456F-9336-68F5669EA577}" type="datetimeFigureOut">
              <a:rPr lang="ru-RU" smtClean="0"/>
              <a:t>07.05.2013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D799FE-18F1-45C7-BC82-A73790239C6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52176F4-7E0D-456F-9336-68F5669EA577}" type="datetimeFigureOut">
              <a:rPr lang="ru-RU" smtClean="0"/>
              <a:t>07.05.2013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D799FE-18F1-45C7-BC82-A73790239C6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52176F4-7E0D-456F-9336-68F5669EA577}" type="datetimeFigureOut">
              <a:rPr lang="ru-RU" smtClean="0"/>
              <a:t>07.05.2013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D799FE-18F1-45C7-BC82-A73790239C6E}"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52176F4-7E0D-456F-9336-68F5669EA577}" type="datetimeFigureOut">
              <a:rPr lang="ru-RU" smtClean="0"/>
              <a:t>07.05.2013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D799FE-18F1-45C7-BC82-A73790239C6E}"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2176F4-7E0D-456F-9336-68F5669EA577}" type="datetimeFigureOut">
              <a:rPr lang="ru-RU" smtClean="0"/>
              <a:t>07.05.2013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D799FE-18F1-45C7-BC82-A73790239C6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852176F4-7E0D-456F-9336-68F5669EA577}" type="datetimeFigureOut">
              <a:rPr lang="ru-RU" smtClean="0"/>
              <a:t>07.05.2013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D799FE-18F1-45C7-BC82-A73790239C6E}"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52176F4-7E0D-456F-9336-68F5669EA577}" type="datetimeFigureOut">
              <a:rPr lang="ru-RU" smtClean="0"/>
              <a:t>07.05.2013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3D799FE-18F1-45C7-BC82-A73790239C6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52176F4-7E0D-456F-9336-68F5669EA577}" type="datetimeFigureOut">
              <a:rPr lang="ru-RU" smtClean="0"/>
              <a:t>07.05.2013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3D799FE-18F1-45C7-BC82-A73790239C6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52176F4-7E0D-456F-9336-68F5669EA577}" type="datetimeFigureOut">
              <a:rPr lang="ru-RU" smtClean="0"/>
              <a:t>07.05.2013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3D799FE-18F1-45C7-BC82-A73790239C6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52176F4-7E0D-456F-9336-68F5669EA577}" type="datetimeFigureOut">
              <a:rPr lang="ru-RU" smtClean="0"/>
              <a:t>07.05.2013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D799FE-18F1-45C7-BC82-A73790239C6E}"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2176F4-7E0D-456F-9336-68F5669EA577}" type="datetimeFigureOut">
              <a:rPr lang="ru-RU" smtClean="0"/>
              <a:t>07.05.2013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D799FE-18F1-45C7-BC82-A73790239C6E}"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52176F4-7E0D-456F-9336-68F5669EA577}" type="datetimeFigureOut">
              <a:rPr lang="ru-RU" smtClean="0"/>
              <a:t>07.05.2013</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3D799FE-18F1-45C7-BC82-A73790239C6E}"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40544" y="776288"/>
            <a:ext cx="8062912" cy="3516808"/>
          </a:xfrm>
        </p:spPr>
        <p:txBody>
          <a:bodyPr>
            <a:normAutofit fontScale="90000"/>
          </a:bodyPr>
          <a:lstStyle/>
          <a:p>
            <a:pPr algn="ctr"/>
            <a:r>
              <a:rPr lang="ru-RU" sz="8800" b="1" dirty="0" smtClean="0">
                <a:effectLst/>
              </a:rPr>
              <a:t/>
            </a:r>
            <a:br>
              <a:rPr lang="ru-RU" sz="8800" b="1" dirty="0" smtClean="0">
                <a:effectLst/>
              </a:rPr>
            </a:br>
            <a:r>
              <a:rPr lang="ru-RU" sz="8800" b="1" dirty="0"/>
              <a:t/>
            </a:r>
            <a:br>
              <a:rPr lang="ru-RU" sz="8800" b="1" dirty="0"/>
            </a:br>
            <a:r>
              <a:rPr lang="en-US" sz="8800" b="1" dirty="0" smtClean="0">
                <a:effectLst/>
              </a:rPr>
              <a:t>WELSH ENGLISH</a:t>
            </a:r>
            <a:r>
              <a:rPr lang="ru-RU" sz="8800" b="1" dirty="0" smtClean="0">
                <a:effectLst/>
              </a:rPr>
              <a:t/>
            </a:r>
            <a:br>
              <a:rPr lang="ru-RU" sz="8800" b="1" dirty="0" smtClean="0">
                <a:effectLst/>
              </a:rPr>
            </a:br>
            <a:endParaRPr lang="ru-RU" sz="8800" dirty="0">
              <a:effectLst/>
            </a:endParaRPr>
          </a:p>
        </p:txBody>
      </p:sp>
    </p:spTree>
    <p:extLst>
      <p:ext uri="{BB962C8B-B14F-4D97-AF65-F5344CB8AC3E}">
        <p14:creationId xmlns:p14="http://schemas.microsoft.com/office/powerpoint/2010/main" val="2610990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556792"/>
            <a:ext cx="8229600" cy="4898016"/>
          </a:xfrm>
        </p:spPr>
        <p:txBody>
          <a:bodyPr>
            <a:normAutofit fontScale="62500" lnSpcReduction="20000"/>
          </a:bodyPr>
          <a:lstStyle/>
          <a:p>
            <a:pPr lvl="0"/>
            <a:r>
              <a:rPr lang="en-US" sz="3500" dirty="0"/>
              <a:t>do/did + verb, to indicate a regularly performed action (He do go to the rugby all the time; He did go regular-like); </a:t>
            </a:r>
            <a:endParaRPr lang="ru-RU" sz="3500" dirty="0"/>
          </a:p>
          <a:p>
            <a:pPr lvl="0"/>
            <a:r>
              <a:rPr lang="en-US" sz="3500" dirty="0"/>
              <a:t>foregrounding for emphasis (Money they’re not short of They aren’t short of money); </a:t>
            </a:r>
            <a:endParaRPr lang="ru-RU" sz="3500" dirty="0"/>
          </a:p>
          <a:p>
            <a:pPr lvl="0"/>
            <a:r>
              <a:rPr lang="en-US" sz="3500" dirty="0"/>
              <a:t>there and not how in exclamations (There’s lovely you are!); </a:t>
            </a:r>
            <a:endParaRPr lang="ru-RU" sz="3500" dirty="0"/>
          </a:p>
          <a:p>
            <a:pPr lvl="0"/>
            <a:r>
              <a:rPr lang="en-US" sz="3500" dirty="0"/>
              <a:t>untransformed embedded sentences, especially after verbs of saying and thinking (</a:t>
            </a:r>
            <a:r>
              <a:rPr lang="en-US" sz="3500" dirty="0" err="1"/>
              <a:t>fm</a:t>
            </a:r>
            <a:r>
              <a:rPr lang="en-US" sz="3500" dirty="0"/>
              <a:t> not sure is ‘e in I’m not sure if he’s in); </a:t>
            </a:r>
            <a:endParaRPr lang="ru-RU" sz="3500" dirty="0"/>
          </a:p>
          <a:p>
            <a:pPr lvl="0"/>
            <a:r>
              <a:rPr lang="en-US" sz="3500" dirty="0"/>
              <a:t>the overgeneralization of the question tag isn’t it? (We’re </a:t>
            </a:r>
            <a:r>
              <a:rPr lang="en-US" sz="3500" dirty="0" err="1"/>
              <a:t>goin</a:t>
            </a:r>
            <a:r>
              <a:rPr lang="en-US" sz="3500" dirty="0"/>
              <a:t>’ out now, isn’t it?); occasional yes replacing a positive question tag (You’re a teacher, yes?);</a:t>
            </a:r>
            <a:endParaRPr lang="ru-RU" sz="3500" dirty="0"/>
          </a:p>
          <a:p>
            <a:pPr lvl="0"/>
            <a:r>
              <a:rPr lang="en-US" sz="3500" dirty="0"/>
              <a:t>will and not will be (I’m not quite ready, but I will soon); and too for either (I don’t like it.—I don’t like it too)..</a:t>
            </a:r>
            <a:endParaRPr lang="ru-RU" sz="3500" dirty="0"/>
          </a:p>
          <a:p>
            <a:pPr marL="64008" indent="0">
              <a:buNone/>
            </a:pPr>
            <a:endParaRPr lang="ru-RU" dirty="0"/>
          </a:p>
        </p:txBody>
      </p:sp>
      <p:sp>
        <p:nvSpPr>
          <p:cNvPr id="2" name="Заголовок 1"/>
          <p:cNvSpPr>
            <a:spLocks noGrp="1"/>
          </p:cNvSpPr>
          <p:nvPr>
            <p:ph type="title"/>
          </p:nvPr>
        </p:nvSpPr>
        <p:spPr>
          <a:xfrm>
            <a:off x="457200" y="267494"/>
            <a:ext cx="8229600" cy="1217290"/>
          </a:xfrm>
        </p:spPr>
        <p:txBody>
          <a:bodyPr>
            <a:normAutofit/>
          </a:bodyPr>
          <a:lstStyle/>
          <a:p>
            <a:r>
              <a:rPr lang="en-US" sz="3600" dirty="0">
                <a:solidFill>
                  <a:schemeClr val="tx1"/>
                </a:solidFill>
                <a:effectLst/>
              </a:rPr>
              <a:t>Non-standard forms reflecting an influence from Welsh include: </a:t>
            </a:r>
            <a:endParaRPr lang="ru-RU" dirty="0"/>
          </a:p>
        </p:txBody>
      </p:sp>
    </p:spTree>
    <p:extLst>
      <p:ext uri="{BB962C8B-B14F-4D97-AF65-F5344CB8AC3E}">
        <p14:creationId xmlns:p14="http://schemas.microsoft.com/office/powerpoint/2010/main" val="1127761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5258056"/>
          </a:xfrm>
        </p:spPr>
        <p:txBody>
          <a:bodyPr>
            <a:normAutofit fontScale="92500"/>
          </a:bodyPr>
          <a:lstStyle/>
          <a:p>
            <a:r>
              <a:rPr lang="en-US" dirty="0"/>
              <a:t>Words drawn from Welsh generally relate to culture and </a:t>
            </a:r>
            <a:r>
              <a:rPr lang="en-US" dirty="0" err="1"/>
              <a:t>behaviour</a:t>
            </a:r>
            <a:r>
              <a:rPr lang="en-US" dirty="0"/>
              <a:t>: </a:t>
            </a:r>
            <a:r>
              <a:rPr lang="en-US" dirty="0" err="1"/>
              <a:t>carreg</a:t>
            </a:r>
            <a:r>
              <a:rPr lang="en-US" dirty="0"/>
              <a:t> a stone, </a:t>
            </a:r>
            <a:r>
              <a:rPr lang="en-US" dirty="0" err="1"/>
              <a:t>clennig</a:t>
            </a:r>
            <a:r>
              <a:rPr lang="en-US" dirty="0"/>
              <a:t> a gift of money, eisteddfod (plural eisteddfodau) a cultural festival, </a:t>
            </a:r>
            <a:r>
              <a:rPr lang="en-US" dirty="0" err="1"/>
              <a:t>glaster</a:t>
            </a:r>
            <a:r>
              <a:rPr lang="en-US" dirty="0"/>
              <a:t> a drink of milk and </a:t>
            </a:r>
            <a:r>
              <a:rPr lang="en-US" dirty="0" smtClean="0"/>
              <a:t>water. </a:t>
            </a:r>
          </a:p>
          <a:p>
            <a:r>
              <a:rPr lang="en-US" dirty="0" smtClean="0"/>
              <a:t>Words </a:t>
            </a:r>
            <a:r>
              <a:rPr lang="en-US" dirty="0"/>
              <a:t>that are shared by Welsh English and dialects of England include: </a:t>
            </a:r>
            <a:r>
              <a:rPr lang="en-US" dirty="0" err="1"/>
              <a:t>askel</a:t>
            </a:r>
            <a:r>
              <a:rPr lang="en-US" dirty="0"/>
              <a:t> a newt, dap to bounce, </a:t>
            </a:r>
            <a:r>
              <a:rPr lang="en-US" dirty="0" err="1"/>
              <a:t>lumper</a:t>
            </a:r>
            <a:r>
              <a:rPr lang="en-US" dirty="0"/>
              <a:t> a young person, </a:t>
            </a:r>
            <a:r>
              <a:rPr lang="en-US" dirty="0" err="1"/>
              <a:t>pilm</a:t>
            </a:r>
            <a:r>
              <a:rPr lang="en-US" dirty="0"/>
              <a:t> dust, sally willow, steam a bread-bin. </a:t>
            </a:r>
            <a:endParaRPr lang="ru-RU" dirty="0"/>
          </a:p>
          <a:p>
            <a:r>
              <a:rPr lang="en-US" dirty="0" smtClean="0"/>
              <a:t>General </a:t>
            </a:r>
            <a:r>
              <a:rPr lang="en-US" dirty="0"/>
              <a:t>English words with local extensions of meaning include: delight a keen interest, as in She’s get tin’ a delight in boys; lose to miss, as in ‘</a:t>
            </a:r>
            <a:r>
              <a:rPr lang="en-US" dirty="0" err="1"/>
              <a:t>Urry</a:t>
            </a:r>
            <a:r>
              <a:rPr lang="en-US" dirty="0"/>
              <a:t> or we’ll lose the train; tidy good, attractive, as in Tidy ‘</a:t>
            </a:r>
            <a:r>
              <a:rPr lang="en-US" dirty="0" err="1"/>
              <a:t>ouse</a:t>
            </a:r>
            <a:r>
              <a:rPr lang="en-US" dirty="0"/>
              <a:t> you’ve got, </a:t>
            </a:r>
            <a:r>
              <a:rPr lang="en-US" dirty="0" err="1"/>
              <a:t>bach</a:t>
            </a:r>
            <a:r>
              <a:rPr lang="en-US" dirty="0"/>
              <a:t>. </a:t>
            </a:r>
            <a:endParaRPr lang="ru-RU" dirty="0"/>
          </a:p>
          <a:p>
            <a:r>
              <a:rPr lang="en-US" dirty="0" smtClean="0"/>
              <a:t>The </a:t>
            </a:r>
            <a:r>
              <a:rPr lang="en-US" dirty="0"/>
              <a:t>form </a:t>
            </a:r>
            <a:r>
              <a:rPr lang="en-US" dirty="0" err="1"/>
              <a:t>boyo</a:t>
            </a:r>
            <a:r>
              <a:rPr lang="en-US" dirty="0"/>
              <a:t>, from boy, is common as both a term of address and reference, and is sometimes negative in tone: Listen, </a:t>
            </a:r>
            <a:r>
              <a:rPr lang="en-US" dirty="0" err="1"/>
              <a:t>boyo</a:t>
            </a:r>
            <a:r>
              <a:rPr lang="en-US" dirty="0"/>
              <a:t>, I’ve </a:t>
            </a:r>
            <a:r>
              <a:rPr lang="en-US" dirty="0" err="1"/>
              <a:t>somethin</a:t>
            </a:r>
            <a:r>
              <a:rPr lang="en-US" dirty="0"/>
              <a:t>’ to tell you; That </a:t>
            </a:r>
            <a:r>
              <a:rPr lang="en-US" dirty="0" err="1"/>
              <a:t>boyo</a:t>
            </a:r>
            <a:r>
              <a:rPr lang="en-US" dirty="0"/>
              <a:t> is not to be trusted.</a:t>
            </a:r>
            <a:endParaRPr lang="ru-RU" dirty="0"/>
          </a:p>
          <a:p>
            <a:endParaRPr lang="ru-RU" dirty="0"/>
          </a:p>
        </p:txBody>
      </p:sp>
      <p:sp>
        <p:nvSpPr>
          <p:cNvPr id="2" name="Заголовок 1"/>
          <p:cNvSpPr>
            <a:spLocks noGrp="1"/>
          </p:cNvSpPr>
          <p:nvPr>
            <p:ph type="title"/>
          </p:nvPr>
        </p:nvSpPr>
        <p:spPr>
          <a:xfrm>
            <a:off x="457200" y="267494"/>
            <a:ext cx="8229600" cy="1073274"/>
          </a:xfrm>
        </p:spPr>
        <p:txBody>
          <a:bodyPr/>
          <a:lstStyle/>
          <a:p>
            <a:pPr algn="ctr"/>
            <a:r>
              <a:rPr lang="en-US" b="1" dirty="0">
                <a:effectLst/>
              </a:rPr>
              <a:t>Vocabulary</a:t>
            </a:r>
            <a:endParaRPr lang="ru-RU" dirty="0"/>
          </a:p>
        </p:txBody>
      </p:sp>
    </p:spTree>
    <p:extLst>
      <p:ext uri="{BB962C8B-B14F-4D97-AF65-F5344CB8AC3E}">
        <p14:creationId xmlns:p14="http://schemas.microsoft.com/office/powerpoint/2010/main" val="2748564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6050144"/>
          </a:xfrm>
        </p:spPr>
        <p:txBody>
          <a:bodyPr>
            <a:normAutofit/>
          </a:bodyPr>
          <a:lstStyle/>
          <a:p>
            <a:pPr marL="64008" indent="0">
              <a:buNone/>
            </a:pPr>
            <a:r>
              <a:rPr lang="en-US" sz="3200" dirty="0"/>
              <a:t>Welsh English, Anglo-Welsh, or </a:t>
            </a:r>
            <a:r>
              <a:rPr lang="en-US" sz="3200" dirty="0" err="1"/>
              <a:t>Wenglish</a:t>
            </a:r>
            <a:r>
              <a:rPr lang="en-US" sz="3200" dirty="0"/>
              <a:t>  refers to the dialects of English spoken in Wales by Welsh people. The dialects are significantly influenced by Welsh grammar and often include words derived from Welsh. In addition to the distinctive words and grammar, there is a variety of accents found across Wales from the Cardiff dialect to that of the South Wales Valleys and to West Wales.</a:t>
            </a:r>
            <a:endParaRPr lang="ru-RU" sz="3200" dirty="0"/>
          </a:p>
        </p:txBody>
      </p:sp>
    </p:spTree>
    <p:extLst>
      <p:ext uri="{BB962C8B-B14F-4D97-AF65-F5344CB8AC3E}">
        <p14:creationId xmlns:p14="http://schemas.microsoft.com/office/powerpoint/2010/main" val="4292916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412776"/>
            <a:ext cx="8229600" cy="5042032"/>
          </a:xfrm>
        </p:spPr>
        <p:txBody>
          <a:bodyPr>
            <a:normAutofit/>
          </a:bodyPr>
          <a:lstStyle/>
          <a:p>
            <a:pPr marL="64008" indent="0">
              <a:buNone/>
            </a:pPr>
            <a:r>
              <a:rPr lang="en-US" b="1" dirty="0"/>
              <a:t>A </a:t>
            </a:r>
            <a:r>
              <a:rPr lang="en-US" b="1" dirty="0" err="1" smtClean="0"/>
              <a:t>a</a:t>
            </a:r>
            <a:r>
              <a:rPr lang="en-US" b="1" dirty="0" smtClean="0"/>
              <a:t>  B </a:t>
            </a:r>
            <a:r>
              <a:rPr lang="en-US" b="1" dirty="0"/>
              <a:t>b	C </a:t>
            </a:r>
            <a:r>
              <a:rPr lang="en-US" b="1" dirty="0" err="1"/>
              <a:t>c</a:t>
            </a:r>
            <a:r>
              <a:rPr lang="en-US" b="1" dirty="0"/>
              <a:t>	</a:t>
            </a:r>
            <a:r>
              <a:rPr lang="en-US" b="1" dirty="0" err="1"/>
              <a:t>Ch</a:t>
            </a:r>
            <a:r>
              <a:rPr lang="en-US" b="1" dirty="0"/>
              <a:t> </a:t>
            </a:r>
            <a:r>
              <a:rPr lang="en-US" b="1" dirty="0" err="1"/>
              <a:t>ch</a:t>
            </a:r>
            <a:r>
              <a:rPr lang="en-US" b="1" dirty="0"/>
              <a:t>	D </a:t>
            </a:r>
            <a:r>
              <a:rPr lang="en-US" b="1" dirty="0" err="1"/>
              <a:t>d</a:t>
            </a:r>
            <a:r>
              <a:rPr lang="en-US" b="1" dirty="0"/>
              <a:t>	</a:t>
            </a:r>
            <a:r>
              <a:rPr lang="en-US" b="1" dirty="0" err="1"/>
              <a:t>Dd</a:t>
            </a:r>
            <a:r>
              <a:rPr lang="en-US" b="1" dirty="0"/>
              <a:t> </a:t>
            </a:r>
            <a:r>
              <a:rPr lang="en-US" b="1" dirty="0" err="1"/>
              <a:t>dd</a:t>
            </a:r>
            <a:r>
              <a:rPr lang="en-US" b="1" dirty="0"/>
              <a:t>	E </a:t>
            </a:r>
            <a:r>
              <a:rPr lang="en-US" b="1" dirty="0" err="1" smtClean="0"/>
              <a:t>e</a:t>
            </a:r>
            <a:endParaRPr lang="en-US" b="1" dirty="0"/>
          </a:p>
          <a:p>
            <a:pPr marL="64008" indent="0">
              <a:buNone/>
            </a:pPr>
            <a:r>
              <a:rPr lang="en-US" dirty="0" smtClean="0"/>
              <a:t>a</a:t>
            </a:r>
            <a:r>
              <a:rPr lang="en-US" dirty="0"/>
              <a:t>	bi	</a:t>
            </a:r>
            <a:r>
              <a:rPr lang="en-US" dirty="0" err="1"/>
              <a:t>ec</a:t>
            </a:r>
            <a:r>
              <a:rPr lang="en-US" dirty="0"/>
              <a:t>	</a:t>
            </a:r>
            <a:r>
              <a:rPr lang="en-US" dirty="0" err="1"/>
              <a:t>èch</a:t>
            </a:r>
            <a:r>
              <a:rPr lang="en-US" dirty="0"/>
              <a:t>	</a:t>
            </a:r>
            <a:r>
              <a:rPr lang="en-US" dirty="0" smtClean="0"/>
              <a:t>           di</a:t>
            </a:r>
            <a:r>
              <a:rPr lang="en-US" dirty="0"/>
              <a:t>	</a:t>
            </a:r>
            <a:r>
              <a:rPr lang="en-US" dirty="0" err="1" smtClean="0"/>
              <a:t>èdd</a:t>
            </a:r>
            <a:r>
              <a:rPr lang="en-US" dirty="0" smtClean="0"/>
              <a:t>     </a:t>
            </a:r>
            <a:r>
              <a:rPr lang="en-US" dirty="0"/>
              <a:t>	</a:t>
            </a:r>
            <a:r>
              <a:rPr lang="en-US" dirty="0" smtClean="0"/>
              <a:t>e</a:t>
            </a:r>
          </a:p>
          <a:p>
            <a:pPr marL="64008" indent="0">
              <a:buNone/>
            </a:pPr>
            <a:r>
              <a:rPr lang="en-US" b="1" dirty="0"/>
              <a:t>F </a:t>
            </a:r>
            <a:r>
              <a:rPr lang="en-US" b="1" dirty="0" err="1"/>
              <a:t>f</a:t>
            </a:r>
            <a:r>
              <a:rPr lang="en-US" b="1" dirty="0"/>
              <a:t>	</a:t>
            </a:r>
            <a:r>
              <a:rPr lang="en-US" b="1" dirty="0" err="1"/>
              <a:t>Ff</a:t>
            </a:r>
            <a:r>
              <a:rPr lang="en-US" b="1" dirty="0"/>
              <a:t> </a:t>
            </a:r>
            <a:r>
              <a:rPr lang="en-US" b="1" dirty="0" err="1" smtClean="0"/>
              <a:t>ff</a:t>
            </a:r>
            <a:r>
              <a:rPr lang="en-US" b="1" dirty="0" smtClean="0"/>
              <a:t>	G </a:t>
            </a:r>
            <a:r>
              <a:rPr lang="en-US" b="1" dirty="0" err="1" smtClean="0"/>
              <a:t>g</a:t>
            </a:r>
            <a:r>
              <a:rPr lang="en-US" b="1" dirty="0" smtClean="0"/>
              <a:t>   </a:t>
            </a:r>
            <a:r>
              <a:rPr lang="en-US" b="1" dirty="0"/>
              <a:t>Ng </a:t>
            </a:r>
            <a:r>
              <a:rPr lang="en-US" b="1" dirty="0" err="1"/>
              <a:t>ng</a:t>
            </a:r>
            <a:r>
              <a:rPr lang="en-US" b="1" dirty="0"/>
              <a:t>	   H </a:t>
            </a:r>
            <a:r>
              <a:rPr lang="en-US" b="1" dirty="0" err="1"/>
              <a:t>h</a:t>
            </a:r>
            <a:r>
              <a:rPr lang="en-US" b="1" dirty="0"/>
              <a:t>	    I </a:t>
            </a:r>
            <a:r>
              <a:rPr lang="en-US" b="1" dirty="0" err="1"/>
              <a:t>i</a:t>
            </a:r>
            <a:r>
              <a:rPr lang="en-US" b="1" dirty="0"/>
              <a:t>	   L </a:t>
            </a:r>
            <a:r>
              <a:rPr lang="en-US" b="1" dirty="0" err="1"/>
              <a:t>l</a:t>
            </a:r>
            <a:r>
              <a:rPr lang="en-US" b="1" dirty="0"/>
              <a:t>	  </a:t>
            </a:r>
            <a:r>
              <a:rPr lang="en-US" b="1" dirty="0" err="1" smtClean="0"/>
              <a:t>Ll</a:t>
            </a:r>
            <a:endParaRPr lang="ru-RU" dirty="0"/>
          </a:p>
          <a:p>
            <a:pPr marL="64008" indent="0">
              <a:buNone/>
            </a:pPr>
            <a:r>
              <a:rPr lang="en-US" dirty="0" smtClean="0"/>
              <a:t> </a:t>
            </a:r>
            <a:r>
              <a:rPr lang="en-US" dirty="0" err="1"/>
              <a:t>èf</a:t>
            </a:r>
            <a:r>
              <a:rPr lang="en-US" dirty="0"/>
              <a:t>	</a:t>
            </a:r>
            <a:r>
              <a:rPr lang="en-US" dirty="0" err="1"/>
              <a:t>èff</a:t>
            </a:r>
            <a:r>
              <a:rPr lang="en-US" dirty="0"/>
              <a:t>	</a:t>
            </a:r>
            <a:r>
              <a:rPr lang="en-US" dirty="0" err="1" smtClean="0"/>
              <a:t>èg</a:t>
            </a:r>
            <a:r>
              <a:rPr lang="en-US" dirty="0" smtClean="0"/>
              <a:t>      </a:t>
            </a:r>
            <a:r>
              <a:rPr lang="en-US" dirty="0" err="1" smtClean="0"/>
              <a:t>èng</a:t>
            </a:r>
            <a:r>
              <a:rPr lang="en-US" dirty="0"/>
              <a:t>	  </a:t>
            </a:r>
            <a:r>
              <a:rPr lang="en-US" dirty="0" err="1" smtClean="0"/>
              <a:t>aets</a:t>
            </a:r>
            <a:r>
              <a:rPr lang="en-US" dirty="0" smtClean="0"/>
              <a:t>     i</a:t>
            </a:r>
            <a:r>
              <a:rPr lang="en-US" dirty="0"/>
              <a:t>	  </a:t>
            </a:r>
            <a:r>
              <a:rPr lang="en-US" dirty="0" smtClean="0"/>
              <a:t> </a:t>
            </a:r>
            <a:r>
              <a:rPr lang="en-US" dirty="0" err="1"/>
              <a:t>èl</a:t>
            </a:r>
            <a:r>
              <a:rPr lang="en-US" dirty="0"/>
              <a:t>	   </a:t>
            </a:r>
            <a:r>
              <a:rPr lang="en-US" dirty="0" err="1" smtClean="0"/>
              <a:t>èll</a:t>
            </a:r>
            <a:r>
              <a:rPr lang="pt-BR" dirty="0"/>
              <a:t> </a:t>
            </a:r>
            <a:r>
              <a:rPr lang="pt-BR" b="1" dirty="0"/>
              <a:t>M m      N n       O o       P </a:t>
            </a:r>
            <a:r>
              <a:rPr lang="pt-BR" b="1" dirty="0" smtClean="0"/>
              <a:t>p </a:t>
            </a:r>
            <a:r>
              <a:rPr lang="pt-BR" b="1" dirty="0"/>
              <a:t> </a:t>
            </a:r>
            <a:r>
              <a:rPr lang="pt-BR" b="1" dirty="0" smtClean="0"/>
              <a:t>   Ph ph      R r</a:t>
            </a:r>
          </a:p>
          <a:p>
            <a:pPr marL="64008" indent="0">
              <a:buNone/>
            </a:pPr>
            <a:r>
              <a:rPr lang="pt-BR" dirty="0" smtClean="0"/>
              <a:t>em</a:t>
            </a:r>
            <a:r>
              <a:rPr lang="pt-BR" dirty="0"/>
              <a:t>	       èn	 </a:t>
            </a:r>
            <a:r>
              <a:rPr lang="pt-BR" dirty="0" smtClean="0"/>
              <a:t>o           </a:t>
            </a:r>
            <a:r>
              <a:rPr lang="pt-BR" dirty="0"/>
              <a:t>pi	 ffi/yff      èr  </a:t>
            </a:r>
            <a:endParaRPr lang="pt-BR" dirty="0" smtClean="0"/>
          </a:p>
          <a:p>
            <a:pPr marL="64008" indent="0">
              <a:buNone/>
            </a:pPr>
            <a:r>
              <a:rPr lang="pl-PL" b="1" dirty="0" smtClean="0"/>
              <a:t>Rh </a:t>
            </a:r>
            <a:r>
              <a:rPr lang="pl-PL" b="1" dirty="0"/>
              <a:t>rh      S </a:t>
            </a:r>
            <a:r>
              <a:rPr lang="pl-PL" b="1" dirty="0" smtClean="0"/>
              <a:t>s</a:t>
            </a:r>
            <a:r>
              <a:rPr lang="en-US" b="1" dirty="0" smtClean="0"/>
              <a:t>    </a:t>
            </a:r>
            <a:r>
              <a:rPr lang="pl-PL" b="1" dirty="0" smtClean="0"/>
              <a:t>T t</a:t>
            </a:r>
            <a:r>
              <a:rPr lang="en-US" b="1" dirty="0" smtClean="0"/>
              <a:t>    </a:t>
            </a:r>
            <a:r>
              <a:rPr lang="pl-PL" b="1" dirty="0" smtClean="0"/>
              <a:t>Th </a:t>
            </a:r>
            <a:r>
              <a:rPr lang="pl-PL" b="1" dirty="0"/>
              <a:t>th	 </a:t>
            </a:r>
            <a:r>
              <a:rPr lang="pl-PL" b="1" dirty="0" smtClean="0"/>
              <a:t>U </a:t>
            </a:r>
            <a:r>
              <a:rPr lang="pl-PL" b="1" dirty="0"/>
              <a:t>u	   W </a:t>
            </a:r>
            <a:r>
              <a:rPr lang="pl-PL" b="1" dirty="0" smtClean="0"/>
              <a:t> </a:t>
            </a:r>
            <a:r>
              <a:rPr lang="en-US" b="1" dirty="0" smtClean="0"/>
              <a:t>   </a:t>
            </a:r>
            <a:r>
              <a:rPr lang="en-US" b="1" dirty="0" err="1" smtClean="0"/>
              <a:t>Yy</a:t>
            </a:r>
            <a:endParaRPr lang="pl-PL" b="1" dirty="0"/>
          </a:p>
          <a:p>
            <a:pPr marL="64008" indent="0">
              <a:buNone/>
            </a:pPr>
            <a:r>
              <a:rPr lang="pl-PL" dirty="0" smtClean="0"/>
              <a:t>rhi</a:t>
            </a:r>
            <a:r>
              <a:rPr lang="en-US" dirty="0" smtClean="0"/>
              <a:t>         </a:t>
            </a:r>
            <a:r>
              <a:rPr lang="pl-PL" dirty="0" smtClean="0"/>
              <a:t>ès       ti       </a:t>
            </a:r>
            <a:r>
              <a:rPr lang="pl-PL" dirty="0"/>
              <a:t>èth	  </a:t>
            </a:r>
            <a:r>
              <a:rPr lang="pl-PL" dirty="0" smtClean="0"/>
              <a:t> </a:t>
            </a:r>
            <a:r>
              <a:rPr lang="pl-PL" dirty="0"/>
              <a:t>u	   </a:t>
            </a:r>
            <a:r>
              <a:rPr lang="pl-PL" dirty="0" smtClean="0"/>
              <a:t> </a:t>
            </a:r>
            <a:r>
              <a:rPr lang="pl-PL" dirty="0"/>
              <a:t>w        y</a:t>
            </a:r>
          </a:p>
          <a:p>
            <a:pPr marL="64008" indent="0">
              <a:buNone/>
            </a:pPr>
            <a:r>
              <a:rPr lang="pt-BR" dirty="0" smtClean="0"/>
              <a:t>       </a:t>
            </a:r>
            <a:r>
              <a:rPr lang="en-US" dirty="0"/>
              <a:t>	     </a:t>
            </a:r>
            <a:r>
              <a:rPr lang="en-US" dirty="0" smtClean="0"/>
              <a:t> </a:t>
            </a:r>
          </a:p>
          <a:p>
            <a:pPr marL="64008" indent="0">
              <a:buNone/>
            </a:pPr>
            <a:endParaRPr lang="en-US" dirty="0"/>
          </a:p>
        </p:txBody>
      </p:sp>
      <p:sp>
        <p:nvSpPr>
          <p:cNvPr id="2" name="Заголовок 1"/>
          <p:cNvSpPr>
            <a:spLocks noGrp="1"/>
          </p:cNvSpPr>
          <p:nvPr>
            <p:ph type="title"/>
          </p:nvPr>
        </p:nvSpPr>
        <p:spPr/>
        <p:txBody>
          <a:bodyPr/>
          <a:lstStyle/>
          <a:p>
            <a:r>
              <a:rPr lang="en-US" b="1" dirty="0">
                <a:effectLst/>
              </a:rPr>
              <a:t>The Welsh alphabet </a:t>
            </a:r>
            <a:endParaRPr lang="ru-RU" dirty="0"/>
          </a:p>
        </p:txBody>
      </p:sp>
    </p:spTree>
    <p:extLst>
      <p:ext uri="{BB962C8B-B14F-4D97-AF65-F5344CB8AC3E}">
        <p14:creationId xmlns:p14="http://schemas.microsoft.com/office/powerpoint/2010/main" val="1309296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5186048"/>
          </a:xfrm>
        </p:spPr>
        <p:txBody>
          <a:bodyPr>
            <a:normAutofit/>
          </a:bodyPr>
          <a:lstStyle/>
          <a:p>
            <a:pPr algn="ctr"/>
            <a:r>
              <a:rPr lang="en-US" b="1" dirty="0"/>
              <a:t>Vowels</a:t>
            </a:r>
            <a:endParaRPr lang="ru-RU" dirty="0"/>
          </a:p>
          <a:p>
            <a:pPr algn="ctr"/>
            <a:r>
              <a:rPr lang="en-US" b="1" dirty="0"/>
              <a:t>Short </a:t>
            </a:r>
            <a:r>
              <a:rPr lang="en-US" b="1" dirty="0" err="1" smtClean="0"/>
              <a:t>monophthongs</a:t>
            </a:r>
            <a:endParaRPr lang="en-US" dirty="0"/>
          </a:p>
          <a:p>
            <a:r>
              <a:rPr lang="en-US" dirty="0"/>
              <a:t>The vowel of cat /æ/ is pronounced as a more central near-open front unrounded vowel [æ̈]. In Cardiff, bag is pronounced with a long vowel [a:]. </a:t>
            </a:r>
            <a:endParaRPr lang="ru-RU" dirty="0"/>
          </a:p>
          <a:p>
            <a:r>
              <a:rPr lang="en-US" dirty="0"/>
              <a:t>The vowel of end /ɛ/ is a more open vowel and thus closer to cardinal vowel [ɜ] than R.P.</a:t>
            </a:r>
            <a:endParaRPr lang="ru-RU" dirty="0"/>
          </a:p>
          <a:p>
            <a:r>
              <a:rPr lang="en-US" dirty="0"/>
              <a:t>The vowel of "kit" /ɪ/ often sounds closer to the schwa sound of above, an advanced close-mid central unrounded vowel [ɘ̟]</a:t>
            </a:r>
            <a:endParaRPr lang="ru-RU" dirty="0"/>
          </a:p>
          <a:p>
            <a:r>
              <a:rPr lang="en-US" dirty="0"/>
              <a:t>The vowel of hot /ɒ/ is raised towards /ɔ/ and can thus be transcribed as [ɒ̝] or [ɔ̞]</a:t>
            </a:r>
            <a:endParaRPr lang="ru-RU" dirty="0"/>
          </a:p>
          <a:p>
            <a:pPr marL="64008" indent="0">
              <a:buNone/>
            </a:pPr>
            <a:endParaRPr lang="en-US" b="1" dirty="0" smtClean="0"/>
          </a:p>
        </p:txBody>
      </p:sp>
      <p:sp>
        <p:nvSpPr>
          <p:cNvPr id="2" name="Заголовок 1"/>
          <p:cNvSpPr>
            <a:spLocks noGrp="1"/>
          </p:cNvSpPr>
          <p:nvPr>
            <p:ph type="title"/>
          </p:nvPr>
        </p:nvSpPr>
        <p:spPr>
          <a:xfrm>
            <a:off x="457200" y="267494"/>
            <a:ext cx="8229600" cy="857250"/>
          </a:xfrm>
        </p:spPr>
        <p:txBody>
          <a:bodyPr>
            <a:normAutofit fontScale="90000"/>
          </a:bodyPr>
          <a:lstStyle/>
          <a:p>
            <a:pPr algn="ctr"/>
            <a:r>
              <a:rPr lang="en-US" dirty="0">
                <a:effectLst/>
              </a:rPr>
              <a:t> </a:t>
            </a:r>
            <a:r>
              <a:rPr lang="ru-RU" dirty="0">
                <a:effectLst/>
              </a:rPr>
              <a:t/>
            </a:r>
            <a:br>
              <a:rPr lang="ru-RU" dirty="0">
                <a:effectLst/>
              </a:rPr>
            </a:br>
            <a:r>
              <a:rPr lang="en-US" b="1" dirty="0">
                <a:effectLst/>
              </a:rPr>
              <a:t>Pronunciation</a:t>
            </a:r>
            <a:r>
              <a:rPr lang="ru-RU" dirty="0">
                <a:effectLst/>
              </a:rPr>
              <a:t/>
            </a:r>
            <a:br>
              <a:rPr lang="ru-RU" dirty="0">
                <a:effectLst/>
              </a:rPr>
            </a:br>
            <a:endParaRPr lang="ru-RU" dirty="0"/>
          </a:p>
        </p:txBody>
      </p:sp>
    </p:spTree>
    <p:extLst>
      <p:ext uri="{BB962C8B-B14F-4D97-AF65-F5344CB8AC3E}">
        <p14:creationId xmlns:p14="http://schemas.microsoft.com/office/powerpoint/2010/main" val="1574773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29600" cy="6012160"/>
          </a:xfrm>
        </p:spPr>
        <p:txBody>
          <a:bodyPr>
            <a:normAutofit/>
          </a:bodyPr>
          <a:lstStyle/>
          <a:p>
            <a:r>
              <a:rPr lang="en-US" dirty="0" smtClean="0"/>
              <a:t>The </a:t>
            </a:r>
            <a:r>
              <a:rPr lang="en-US" dirty="0"/>
              <a:t>schwa of better may be different from that of above in some accents; the former may be pronounced as [ɜ], the same vowel as that of bus.</a:t>
            </a:r>
          </a:p>
          <a:p>
            <a:r>
              <a:rPr lang="en-US" dirty="0"/>
              <a:t>The vowel of "bus" /ʌ/ is pronounced as [ɜ], which is a shortened version of the vowel in R.P. bird and is encountered as a hypercorrection in northern areas for foot. It is sometimes manifested in border areas of north and mid Wales as an open front unrounded vowel /a/ or as a near-close near-back vowel /ʊ/ in northeast Wales</a:t>
            </a:r>
            <a:r>
              <a:rPr lang="en-US" dirty="0" smtClean="0"/>
              <a:t>.</a:t>
            </a:r>
            <a:endParaRPr lang="ru-RU" dirty="0" smtClean="0"/>
          </a:p>
          <a:p>
            <a:r>
              <a:rPr lang="en-US" dirty="0"/>
              <a:t>The </a:t>
            </a:r>
            <a:r>
              <a:rPr lang="en-US" dirty="0" err="1"/>
              <a:t>schwi</a:t>
            </a:r>
            <a:r>
              <a:rPr lang="en-US" dirty="0"/>
              <a:t> tends to be supplanted by an /ɛ/ in final closed syllables, e.g. brightest /ˈ</a:t>
            </a:r>
            <a:r>
              <a:rPr lang="en-US" dirty="0" err="1"/>
              <a:t>bɾəi.tɛst</a:t>
            </a:r>
            <a:r>
              <a:rPr lang="en-US" dirty="0"/>
              <a:t>/. The uncertainty over which vowel to use often leads to 'hypercorrections' involving the schwa, e.g. </a:t>
            </a:r>
            <a:r>
              <a:rPr lang="en-US" dirty="0" err="1"/>
              <a:t>programme</a:t>
            </a:r>
            <a:r>
              <a:rPr lang="en-US" dirty="0"/>
              <a:t> is often pronounced /ˈ</a:t>
            </a:r>
            <a:r>
              <a:rPr lang="en-US" dirty="0" err="1"/>
              <a:t>proːɡ.rəm</a:t>
            </a:r>
            <a:r>
              <a:rPr lang="en-US" dirty="0"/>
              <a:t>/</a:t>
            </a:r>
          </a:p>
        </p:txBody>
      </p:sp>
    </p:spTree>
    <p:extLst>
      <p:ext uri="{BB962C8B-B14F-4D97-AF65-F5344CB8AC3E}">
        <p14:creationId xmlns:p14="http://schemas.microsoft.com/office/powerpoint/2010/main" val="1419634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5258056"/>
          </a:xfrm>
        </p:spPr>
        <p:txBody>
          <a:bodyPr>
            <a:noAutofit/>
          </a:bodyPr>
          <a:lstStyle/>
          <a:p>
            <a:r>
              <a:rPr lang="en-US" sz="2300" dirty="0"/>
              <a:t>The vowel of car is often pronounced as a more central open back unrounded vowel [ɑ̈][8] and more often as a long open front unrounded vowel /aː</a:t>
            </a:r>
            <a:r>
              <a:rPr lang="en-US" sz="2300" dirty="0" smtClean="0"/>
              <a:t>/</a:t>
            </a:r>
            <a:endParaRPr lang="en-US" sz="2300" dirty="0"/>
          </a:p>
          <a:p>
            <a:r>
              <a:rPr lang="en-US" sz="2300" dirty="0"/>
              <a:t>In broader varieties, particularly in Cardiff, the vowel of bird is similar to South African and New Zealand, i.e. a lowered close-mid front rounded vowel [ø̞</a:t>
            </a:r>
            <a:r>
              <a:rPr lang="en-US" sz="2300" dirty="0" smtClean="0"/>
              <a:t>]</a:t>
            </a:r>
            <a:endParaRPr lang="en-US" sz="2300" dirty="0"/>
          </a:p>
          <a:p>
            <a:r>
              <a:rPr lang="en-US" sz="2300" dirty="0"/>
              <a:t>Most other long </a:t>
            </a:r>
            <a:r>
              <a:rPr lang="en-US" sz="2300" dirty="0" err="1"/>
              <a:t>monophthongs</a:t>
            </a:r>
            <a:r>
              <a:rPr lang="en-US" sz="2300" dirty="0"/>
              <a:t> are similar to that of Received Pronunciation, but words with the RP /</a:t>
            </a:r>
            <a:r>
              <a:rPr lang="en-US" sz="2300" dirty="0" err="1"/>
              <a:t>əʊ</a:t>
            </a:r>
            <a:r>
              <a:rPr lang="en-US" sz="2300" dirty="0"/>
              <a:t>/ are sometimes pronounced as [oː] and the RP /</a:t>
            </a:r>
            <a:r>
              <a:rPr lang="en-US" sz="2300" dirty="0" err="1"/>
              <a:t>eɪ</a:t>
            </a:r>
            <a:r>
              <a:rPr lang="en-US" sz="2300" dirty="0"/>
              <a:t>/ as [eː]. An example that illustrates this tendency is the </a:t>
            </a:r>
            <a:r>
              <a:rPr lang="en-US" sz="2300" dirty="0" err="1"/>
              <a:t>Abercrave</a:t>
            </a:r>
            <a:r>
              <a:rPr lang="en-US" sz="2300" dirty="0"/>
              <a:t> pronunciation of play-place [ˈ</a:t>
            </a:r>
            <a:r>
              <a:rPr lang="en-US" sz="2300" dirty="0" err="1"/>
              <a:t>pleɪpˌleːs</a:t>
            </a:r>
            <a:r>
              <a:rPr lang="en-US" sz="2300" dirty="0" smtClean="0"/>
              <a:t>]</a:t>
            </a:r>
            <a:endParaRPr lang="en-US" sz="2300" dirty="0"/>
          </a:p>
          <a:p>
            <a:r>
              <a:rPr lang="en-US" sz="2300" dirty="0"/>
              <a:t>In northern varieties, coat and caught/court are often merged into /</a:t>
            </a:r>
            <a:r>
              <a:rPr lang="en-US" sz="2300" dirty="0" err="1"/>
              <a:t>kɔːt</a:t>
            </a:r>
            <a:r>
              <a:rPr lang="en-US" sz="2300" dirty="0" smtClean="0"/>
              <a:t>/</a:t>
            </a:r>
            <a:endParaRPr lang="en-US" sz="2300" dirty="0"/>
          </a:p>
        </p:txBody>
      </p:sp>
      <p:sp>
        <p:nvSpPr>
          <p:cNvPr id="2" name="Заголовок 1"/>
          <p:cNvSpPr>
            <a:spLocks noGrp="1"/>
          </p:cNvSpPr>
          <p:nvPr>
            <p:ph type="title"/>
          </p:nvPr>
        </p:nvSpPr>
        <p:spPr>
          <a:xfrm>
            <a:off x="457200" y="267494"/>
            <a:ext cx="8229600" cy="1145282"/>
          </a:xfrm>
        </p:spPr>
        <p:txBody>
          <a:bodyPr/>
          <a:lstStyle/>
          <a:p>
            <a:r>
              <a:rPr lang="en-US" dirty="0"/>
              <a:t>Long </a:t>
            </a:r>
            <a:r>
              <a:rPr lang="en-US" dirty="0" err="1"/>
              <a:t>monophthongs</a:t>
            </a:r>
            <a:endParaRPr lang="ru-RU" dirty="0"/>
          </a:p>
        </p:txBody>
      </p:sp>
    </p:spTree>
    <p:extLst>
      <p:ext uri="{BB962C8B-B14F-4D97-AF65-F5344CB8AC3E}">
        <p14:creationId xmlns:p14="http://schemas.microsoft.com/office/powerpoint/2010/main" val="3685482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5258056"/>
          </a:xfrm>
        </p:spPr>
        <p:txBody>
          <a:bodyPr>
            <a:normAutofit/>
          </a:bodyPr>
          <a:lstStyle/>
          <a:p>
            <a:r>
              <a:rPr lang="en-US" dirty="0"/>
              <a:t>Fronting diphthongs tend to resemble Received Pronunciation, apart from the vowel of bite that has a more </a:t>
            </a:r>
            <a:r>
              <a:rPr lang="en-US" dirty="0" err="1"/>
              <a:t>centralised</a:t>
            </a:r>
            <a:r>
              <a:rPr lang="en-US" dirty="0"/>
              <a:t> onset [</a:t>
            </a:r>
            <a:r>
              <a:rPr lang="en-US" dirty="0" err="1"/>
              <a:t>æ̈ɪ</a:t>
            </a:r>
            <a:r>
              <a:rPr lang="en-US" dirty="0" smtClean="0"/>
              <a:t>]</a:t>
            </a:r>
            <a:endParaRPr lang="en-US" dirty="0"/>
          </a:p>
          <a:p>
            <a:pPr marL="64008" indent="0">
              <a:buNone/>
            </a:pPr>
            <a:r>
              <a:rPr lang="ru-RU" dirty="0" smtClean="0"/>
              <a:t>    </a:t>
            </a:r>
            <a:r>
              <a:rPr lang="en-US" dirty="0" smtClean="0"/>
              <a:t>Backing </a:t>
            </a:r>
            <a:r>
              <a:rPr lang="en-US" dirty="0"/>
              <a:t>diphthongs are more </a:t>
            </a:r>
            <a:r>
              <a:rPr lang="en-US" dirty="0" smtClean="0"/>
              <a:t>varied</a:t>
            </a:r>
            <a:r>
              <a:rPr lang="ru-RU" dirty="0" smtClean="0"/>
              <a:t>:</a:t>
            </a:r>
            <a:endParaRPr lang="en-US" dirty="0"/>
          </a:p>
          <a:p>
            <a:r>
              <a:rPr lang="en-US" dirty="0"/>
              <a:t>The vowel of low in R.P., other than being rendered as a </a:t>
            </a:r>
            <a:r>
              <a:rPr lang="en-US" dirty="0" err="1"/>
              <a:t>monophthong</a:t>
            </a:r>
            <a:r>
              <a:rPr lang="en-US" dirty="0"/>
              <a:t>, like described above, is often pronounced as [</a:t>
            </a:r>
            <a:r>
              <a:rPr lang="en-US" dirty="0" err="1"/>
              <a:t>oʊ</a:t>
            </a:r>
            <a:r>
              <a:rPr lang="en-US" dirty="0"/>
              <a:t>̝]</a:t>
            </a:r>
          </a:p>
          <a:p>
            <a:r>
              <a:rPr lang="en-US" dirty="0"/>
              <a:t>The word town is pronounced similarly to the New Zealand pronunciation of tone, i.e. with a near-open central onset [</a:t>
            </a:r>
            <a:r>
              <a:rPr lang="en-US" dirty="0" err="1"/>
              <a:t>ɐʊ</a:t>
            </a:r>
            <a:r>
              <a:rPr lang="en-US" dirty="0"/>
              <a:t>̝]</a:t>
            </a:r>
          </a:p>
          <a:p>
            <a:r>
              <a:rPr lang="en-US" dirty="0"/>
              <a:t>The /</a:t>
            </a:r>
            <a:r>
              <a:rPr lang="en-US" dirty="0" err="1"/>
              <a:t>ju</a:t>
            </a:r>
            <a:r>
              <a:rPr lang="en-US" dirty="0"/>
              <a:t>ː/ of R.P. in the word due is usually pronounced as a true diphthong [</a:t>
            </a:r>
            <a:r>
              <a:rPr lang="en-US" dirty="0" err="1"/>
              <a:t>ëʊ</a:t>
            </a:r>
            <a:r>
              <a:rPr lang="en-US" dirty="0"/>
              <a:t>̝]</a:t>
            </a:r>
            <a:endParaRPr lang="ru-RU" dirty="0"/>
          </a:p>
        </p:txBody>
      </p:sp>
      <p:sp>
        <p:nvSpPr>
          <p:cNvPr id="2" name="Заголовок 1"/>
          <p:cNvSpPr>
            <a:spLocks noGrp="1"/>
          </p:cNvSpPr>
          <p:nvPr>
            <p:ph type="title"/>
          </p:nvPr>
        </p:nvSpPr>
        <p:spPr>
          <a:xfrm>
            <a:off x="457200" y="267494"/>
            <a:ext cx="8229600" cy="1073274"/>
          </a:xfrm>
        </p:spPr>
        <p:txBody>
          <a:bodyPr/>
          <a:lstStyle/>
          <a:p>
            <a:pPr algn="ctr"/>
            <a:r>
              <a:rPr lang="en-US" b="1" dirty="0" smtClean="0">
                <a:effectLst/>
              </a:rPr>
              <a:t>Diphthongs</a:t>
            </a:r>
            <a:endParaRPr lang="ru-RU" dirty="0"/>
          </a:p>
        </p:txBody>
      </p:sp>
    </p:spTree>
    <p:extLst>
      <p:ext uri="{BB962C8B-B14F-4D97-AF65-F5344CB8AC3E}">
        <p14:creationId xmlns:p14="http://schemas.microsoft.com/office/powerpoint/2010/main" val="290715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556792"/>
            <a:ext cx="8229600" cy="4898016"/>
          </a:xfrm>
        </p:spPr>
        <p:txBody>
          <a:bodyPr>
            <a:normAutofit lnSpcReduction="10000"/>
          </a:bodyPr>
          <a:lstStyle/>
          <a:p>
            <a:r>
              <a:rPr lang="en-US" dirty="0"/>
              <a:t>A strong tendency </a:t>
            </a:r>
            <a:r>
              <a:rPr lang="en-US" dirty="0" smtClean="0"/>
              <a:t>towards </a:t>
            </a:r>
            <a:r>
              <a:rPr lang="en-US" dirty="0"/>
              <a:t>using an alveolar tap [ɾ] (a 'tapped r') in place of an approximant [ɹ] (the r used in most accents in England</a:t>
            </a:r>
            <a:r>
              <a:rPr lang="en-US" dirty="0" smtClean="0"/>
              <a:t>).</a:t>
            </a:r>
            <a:endParaRPr lang="en-US" dirty="0"/>
          </a:p>
          <a:p>
            <a:r>
              <a:rPr lang="en-US" dirty="0" smtClean="0"/>
              <a:t>Some </a:t>
            </a:r>
            <a:r>
              <a:rPr lang="en-US" dirty="0" err="1"/>
              <a:t>gemination</a:t>
            </a:r>
            <a:r>
              <a:rPr lang="en-US" dirty="0"/>
              <a:t> between vowels is often encountered, e.g. money is pronounced [ˈ</a:t>
            </a:r>
            <a:r>
              <a:rPr lang="en-US" dirty="0" err="1"/>
              <a:t>mɜ.nːi</a:t>
            </a:r>
            <a:r>
              <a:rPr lang="en-US" dirty="0"/>
              <a:t>ː</a:t>
            </a:r>
            <a:r>
              <a:rPr lang="en-US" dirty="0" smtClean="0"/>
              <a:t>]</a:t>
            </a:r>
            <a:endParaRPr lang="en-US" dirty="0"/>
          </a:p>
          <a:p>
            <a:r>
              <a:rPr lang="en-US" dirty="0"/>
              <a:t>In northern varieties influenced by Welsh, pens and pence merge into /</a:t>
            </a:r>
            <a:r>
              <a:rPr lang="en-US" dirty="0" err="1"/>
              <a:t>pɛns</a:t>
            </a:r>
            <a:r>
              <a:rPr lang="en-US" dirty="0"/>
              <a:t>/ and chin and gin into /</a:t>
            </a:r>
            <a:r>
              <a:rPr lang="en-US" dirty="0" err="1"/>
              <a:t>dʒɪn</a:t>
            </a:r>
            <a:r>
              <a:rPr lang="en-US" dirty="0" smtClean="0"/>
              <a:t>/</a:t>
            </a:r>
            <a:endParaRPr lang="en-US" dirty="0"/>
          </a:p>
          <a:p>
            <a:r>
              <a:rPr lang="en-US" dirty="0"/>
              <a:t>In the north-east, under influence of such accents as </a:t>
            </a:r>
            <a:r>
              <a:rPr lang="en-US" dirty="0" err="1"/>
              <a:t>Scouse</a:t>
            </a:r>
            <a:r>
              <a:rPr lang="en-US" dirty="0"/>
              <a:t>, </a:t>
            </a:r>
            <a:r>
              <a:rPr lang="en-US" dirty="0" err="1"/>
              <a:t>ng</a:t>
            </a:r>
            <a:r>
              <a:rPr lang="en-US" dirty="0"/>
              <a:t>-coalescence does not take place, so sing is pronounced /</a:t>
            </a:r>
            <a:r>
              <a:rPr lang="en-US" dirty="0" err="1"/>
              <a:t>sɪŋɡ</a:t>
            </a:r>
            <a:r>
              <a:rPr lang="en-US" dirty="0" smtClean="0"/>
              <a:t>/</a:t>
            </a:r>
            <a:endParaRPr lang="en-US" dirty="0"/>
          </a:p>
          <a:p>
            <a:r>
              <a:rPr lang="en-US" dirty="0"/>
              <a:t>Also in northern accents, /l/ is frequently strongly </a:t>
            </a:r>
            <a:r>
              <a:rPr lang="en-US" dirty="0" err="1"/>
              <a:t>velarised</a:t>
            </a:r>
            <a:r>
              <a:rPr lang="en-US" dirty="0"/>
              <a:t> [ɫː]. In much of the south-east, clear and dark L alternate much like they do in R.P.</a:t>
            </a:r>
            <a:endParaRPr lang="ru-RU" dirty="0"/>
          </a:p>
        </p:txBody>
      </p:sp>
      <p:sp>
        <p:nvSpPr>
          <p:cNvPr id="2" name="Заголовок 1"/>
          <p:cNvSpPr>
            <a:spLocks noGrp="1"/>
          </p:cNvSpPr>
          <p:nvPr>
            <p:ph type="title"/>
          </p:nvPr>
        </p:nvSpPr>
        <p:spPr>
          <a:xfrm>
            <a:off x="457200" y="267494"/>
            <a:ext cx="8229600" cy="1001266"/>
          </a:xfrm>
        </p:spPr>
        <p:txBody>
          <a:bodyPr/>
          <a:lstStyle/>
          <a:p>
            <a:pPr algn="ctr"/>
            <a:r>
              <a:rPr lang="en-US" b="1" dirty="0"/>
              <a:t>Consonants</a:t>
            </a:r>
            <a:endParaRPr lang="ru-RU" b="1" dirty="0"/>
          </a:p>
        </p:txBody>
      </p:sp>
    </p:spTree>
    <p:extLst>
      <p:ext uri="{BB962C8B-B14F-4D97-AF65-F5344CB8AC3E}">
        <p14:creationId xmlns:p14="http://schemas.microsoft.com/office/powerpoint/2010/main" val="1341755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5186048"/>
          </a:xfrm>
        </p:spPr>
        <p:txBody>
          <a:bodyPr>
            <a:normAutofit/>
          </a:bodyPr>
          <a:lstStyle/>
          <a:p>
            <a:pPr marL="64008" indent="0">
              <a:buNone/>
            </a:pPr>
            <a:r>
              <a:rPr lang="en-US" dirty="0"/>
              <a:t>Working-class users of English in Wales tend to use the following constructions, also found elsewhere in the UK: </a:t>
            </a:r>
            <a:endParaRPr lang="ru-RU" dirty="0"/>
          </a:p>
          <a:p>
            <a:pPr lvl="0"/>
            <a:r>
              <a:rPr lang="en-US" dirty="0"/>
              <a:t>multiple negation (</a:t>
            </a:r>
            <a:r>
              <a:rPr lang="en-US" dirty="0" err="1"/>
              <a:t>l’aven’t</a:t>
            </a:r>
            <a:r>
              <a:rPr lang="en-US" dirty="0"/>
              <a:t> done </a:t>
            </a:r>
            <a:r>
              <a:rPr lang="en-US" dirty="0" err="1"/>
              <a:t>nothin</a:t>
            </a:r>
            <a:r>
              <a:rPr lang="en-US" dirty="0"/>
              <a:t>’ to nobody, see?); </a:t>
            </a:r>
            <a:endParaRPr lang="ru-RU" dirty="0"/>
          </a:p>
          <a:p>
            <a:pPr lvl="0"/>
            <a:r>
              <a:rPr lang="en-US" dirty="0"/>
              <a:t>them as a demonstrative adjective {them things); </a:t>
            </a:r>
            <a:endParaRPr lang="ru-RU" dirty="0"/>
          </a:p>
          <a:p>
            <a:pPr lvl="0"/>
            <a:r>
              <a:rPr lang="en-US" dirty="0"/>
              <a:t>as </a:t>
            </a:r>
            <a:r>
              <a:rPr lang="en-US" dirty="0" err="1"/>
              <a:t>as</a:t>
            </a:r>
            <a:r>
              <a:rPr lang="en-US" dirty="0"/>
              <a:t> a relative pronoun (the one as played for Cardiff); </a:t>
            </a:r>
            <a:endParaRPr lang="ru-RU" dirty="0"/>
          </a:p>
          <a:p>
            <a:pPr lvl="0"/>
            <a:r>
              <a:rPr lang="en-US" dirty="0"/>
              <a:t>non-standard verb forms (She </a:t>
            </a:r>
            <a:r>
              <a:rPr lang="en-US" dirty="0" err="1"/>
              <a:t>catched</a:t>
            </a:r>
            <a:r>
              <a:rPr lang="en-US" dirty="0"/>
              <a:t> it, The coat was all tore); </a:t>
            </a:r>
            <a:endParaRPr lang="ru-RU" dirty="0"/>
          </a:p>
          <a:p>
            <a:pPr lvl="0"/>
            <a:r>
              <a:rPr lang="en-US" dirty="0"/>
              <a:t>‘</a:t>
            </a:r>
            <a:r>
              <a:rPr lang="en-US" dirty="0" err="1"/>
              <a:t>isself</a:t>
            </a:r>
            <a:r>
              <a:rPr lang="en-US" dirty="0"/>
              <a:t> for himself and </a:t>
            </a:r>
            <a:r>
              <a:rPr lang="en-US" dirty="0" err="1"/>
              <a:t>theirselves</a:t>
            </a:r>
            <a:r>
              <a:rPr lang="en-US" dirty="0"/>
              <a:t> for themselves (‘E done it ‘</a:t>
            </a:r>
            <a:r>
              <a:rPr lang="en-US" dirty="0" err="1"/>
              <a:t>isself</a:t>
            </a:r>
            <a:r>
              <a:rPr lang="en-US" dirty="0"/>
              <a:t> and they saw it for </a:t>
            </a:r>
            <a:r>
              <a:rPr lang="en-US" dirty="0" err="1"/>
              <a:t>theirselves</a:t>
            </a:r>
            <a:r>
              <a:rPr lang="en-US" dirty="0"/>
              <a:t>); </a:t>
            </a:r>
            <a:endParaRPr lang="ru-RU" dirty="0"/>
          </a:p>
          <a:p>
            <a:endParaRPr lang="ru-RU" dirty="0"/>
          </a:p>
        </p:txBody>
      </p:sp>
      <p:sp>
        <p:nvSpPr>
          <p:cNvPr id="2" name="Заголовок 1"/>
          <p:cNvSpPr>
            <a:spLocks noGrp="1"/>
          </p:cNvSpPr>
          <p:nvPr>
            <p:ph type="title"/>
          </p:nvPr>
        </p:nvSpPr>
        <p:spPr>
          <a:xfrm>
            <a:off x="457200" y="267494"/>
            <a:ext cx="8229600" cy="1073274"/>
          </a:xfrm>
        </p:spPr>
        <p:txBody>
          <a:bodyPr/>
          <a:lstStyle/>
          <a:p>
            <a:pPr algn="ctr"/>
            <a:r>
              <a:rPr lang="en-US" b="1" dirty="0">
                <a:effectLst/>
              </a:rPr>
              <a:t>Grammar</a:t>
            </a:r>
            <a:endParaRPr lang="ru-RU" dirty="0"/>
          </a:p>
        </p:txBody>
      </p:sp>
    </p:spTree>
    <p:extLst>
      <p:ext uri="{BB962C8B-B14F-4D97-AF65-F5344CB8AC3E}">
        <p14:creationId xmlns:p14="http://schemas.microsoft.com/office/powerpoint/2010/main" val="36553842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158</TotalTime>
  <Words>1144</Words>
  <Application>Microsoft Office PowerPoint</Application>
  <PresentationFormat>Экран (4:3)</PresentationFormat>
  <Paragraphs>57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Волна</vt:lpstr>
      <vt:lpstr>  WELSH ENGLISH </vt:lpstr>
      <vt:lpstr>Презентация PowerPoint</vt:lpstr>
      <vt:lpstr>The Welsh alphabet </vt:lpstr>
      <vt:lpstr>  Pronunciation </vt:lpstr>
      <vt:lpstr>Презентация PowerPoint</vt:lpstr>
      <vt:lpstr>Long monophthongs</vt:lpstr>
      <vt:lpstr>Diphthongs</vt:lpstr>
      <vt:lpstr>Consonants</vt:lpstr>
      <vt:lpstr>Grammar</vt:lpstr>
      <vt:lpstr>Non-standard forms reflecting an influence from Welsh include: </vt:lpstr>
      <vt:lpstr>Vocabulary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WELSH ENGLISH</dc:title>
  <dc:creator>Asus</dc:creator>
  <cp:lastModifiedBy>Светлана</cp:lastModifiedBy>
  <cp:revision>8</cp:revision>
  <dcterms:created xsi:type="dcterms:W3CDTF">2012-11-04T11:47:19Z</dcterms:created>
  <dcterms:modified xsi:type="dcterms:W3CDTF">2013-05-07T14:30:01Z</dcterms:modified>
</cp:coreProperties>
</file>