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9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en.wikipedia.org/wiki/File:Kachru's_three_circles_of_English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23528" y="1481328"/>
            <a:ext cx="8363272" cy="4827991"/>
          </a:xfrm>
        </p:spPr>
        <p:txBody>
          <a:bodyPr>
            <a:normAutofit fontScale="55000" lnSpcReduction="20000"/>
          </a:bodyPr>
          <a:lstStyle/>
          <a:p>
            <a:endParaRPr lang="en-GB" b="1" dirty="0" smtClean="0"/>
          </a:p>
          <a:p>
            <a:pPr>
              <a:buFont typeface="Wingdings" pitchFamily="2" charset="2"/>
              <a:buChar char="q"/>
            </a:pPr>
            <a:r>
              <a:rPr lang="en-GB" sz="5100" b="1" dirty="0" smtClean="0"/>
              <a:t>World </a:t>
            </a:r>
            <a:r>
              <a:rPr lang="en-GB" sz="5100" b="1" dirty="0"/>
              <a:t>English</a:t>
            </a:r>
            <a:r>
              <a:rPr lang="en-GB" sz="5100" dirty="0"/>
              <a:t>: is the concept of the </a:t>
            </a:r>
            <a:r>
              <a:rPr lang="en-GB" sz="5100" dirty="0" smtClean="0"/>
              <a:t>English language as </a:t>
            </a:r>
            <a:r>
              <a:rPr lang="en-GB" sz="5100" dirty="0"/>
              <a:t>a global means of communication in numerous dialects, </a:t>
            </a:r>
            <a:endParaRPr lang="en-GB" sz="5100" dirty="0" smtClean="0"/>
          </a:p>
          <a:p>
            <a:pPr>
              <a:buFont typeface="Wingdings" pitchFamily="2" charset="2"/>
              <a:buChar char="q"/>
            </a:pPr>
            <a:r>
              <a:rPr lang="en-GB" sz="5100" dirty="0" smtClean="0"/>
              <a:t>the </a:t>
            </a:r>
            <a:r>
              <a:rPr lang="en-GB" sz="5100" dirty="0"/>
              <a:t>movement towards an international standard for the language. </a:t>
            </a:r>
            <a:endParaRPr lang="en-GB" sz="5100" dirty="0" smtClean="0"/>
          </a:p>
          <a:p>
            <a:pPr marL="109728" indent="0">
              <a:buNone/>
            </a:pPr>
            <a:r>
              <a:rPr lang="en-GB" sz="5100" dirty="0" smtClean="0"/>
              <a:t>It </a:t>
            </a:r>
            <a:r>
              <a:rPr lang="en-GB" sz="5100" dirty="0"/>
              <a:t>is also referred to as </a:t>
            </a:r>
            <a:r>
              <a:rPr lang="en-GB" sz="5100" b="1" dirty="0"/>
              <a:t>Global English, World English, Common English, Continental English or General English. </a:t>
            </a:r>
            <a:endParaRPr lang="ru-RU" sz="5100" b="1" dirty="0"/>
          </a:p>
          <a:p>
            <a:endParaRPr lang="en-GB" sz="5100" b="1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pPr marL="109728" indent="0">
              <a:buNone/>
            </a:pPr>
            <a:r>
              <a:rPr lang="en-GB" dirty="0"/>
              <a:t>	</a:t>
            </a:r>
            <a:endParaRPr lang="ru-RU" dirty="0"/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  <a:effectLst/>
              </a:rPr>
              <a:t>World English / World </a:t>
            </a:r>
            <a:r>
              <a:rPr lang="en-US" dirty="0" err="1" smtClean="0">
                <a:solidFill>
                  <a:schemeClr val="tx1"/>
                </a:solidFill>
                <a:effectLst/>
              </a:rPr>
              <a:t>Engl</a:t>
            </a:r>
            <a:r>
              <a:rPr lang="en-US" dirty="0" err="1" smtClean="0">
                <a:solidFill>
                  <a:schemeClr val="tx1"/>
                </a:solidFill>
              </a:rPr>
              <a:t>ishes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79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dirty="0"/>
          </a:p>
          <a:p>
            <a:r>
              <a:rPr lang="en-US" sz="3600" dirty="0" smtClean="0"/>
              <a:t>The Inner circle is “norm providing”</a:t>
            </a:r>
          </a:p>
          <a:p>
            <a:r>
              <a:rPr lang="en-US" sz="3600" dirty="0" smtClean="0"/>
              <a:t>The outer circle is “norm developing”</a:t>
            </a:r>
          </a:p>
          <a:p>
            <a:r>
              <a:rPr lang="en-US" sz="3600" dirty="0" smtClean="0"/>
              <a:t>The expanding circle  is “norm dependent”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ffectLst/>
              </a:rPr>
              <a:t>3 circles and a norm</a:t>
            </a:r>
            <a:endParaRPr lang="ru-RU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10086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u="sng" dirty="0" smtClean="0"/>
              <a:t>Phase</a:t>
            </a:r>
            <a:r>
              <a:rPr lang="en-US" u="sng" dirty="0" smtClean="0"/>
              <a:t> 1-Foundation </a:t>
            </a:r>
            <a:r>
              <a:rPr lang="en-US" dirty="0" smtClean="0"/>
              <a:t>:</a:t>
            </a:r>
          </a:p>
          <a:p>
            <a:r>
              <a:rPr lang="en-US" dirty="0" smtClean="0"/>
              <a:t>( a) language contact between </a:t>
            </a:r>
            <a:r>
              <a:rPr lang="en-US" dirty="0"/>
              <a:t>E</a:t>
            </a:r>
            <a:r>
              <a:rPr lang="en-US" dirty="0" smtClean="0"/>
              <a:t>nglish and indigenous languages</a:t>
            </a:r>
          </a:p>
          <a:p>
            <a:r>
              <a:rPr lang="en-US" dirty="0" smtClean="0"/>
              <a:t>b)contact between different dialects of English settlers</a:t>
            </a:r>
          </a:p>
          <a:p>
            <a:r>
              <a:rPr lang="en-US" b="1" u="sng" dirty="0" smtClean="0"/>
              <a:t>Phase </a:t>
            </a:r>
            <a:r>
              <a:rPr lang="en-US" u="sng" dirty="0" smtClean="0"/>
              <a:t>2 </a:t>
            </a:r>
            <a:r>
              <a:rPr lang="en-US" u="sng" dirty="0" err="1" smtClean="0"/>
              <a:t>Exonormative</a:t>
            </a:r>
            <a:r>
              <a:rPr lang="en-US" u="sng" dirty="0" smtClean="0"/>
              <a:t> stabilization</a:t>
            </a:r>
          </a:p>
          <a:p>
            <a:r>
              <a:rPr lang="en-US" u="sng" dirty="0" smtClean="0"/>
              <a:t>Phase 3 </a:t>
            </a:r>
            <a:r>
              <a:rPr lang="en-US" u="sng" dirty="0" err="1" smtClean="0"/>
              <a:t>Nativisation</a:t>
            </a:r>
            <a:endParaRPr lang="en-US" u="sng" dirty="0" smtClean="0"/>
          </a:p>
          <a:p>
            <a:r>
              <a:rPr lang="en-US" u="sng" dirty="0" smtClean="0"/>
              <a:t>Phase 4 </a:t>
            </a:r>
            <a:r>
              <a:rPr lang="en-US" u="sng" dirty="0" err="1"/>
              <a:t>E</a:t>
            </a:r>
            <a:r>
              <a:rPr lang="en-US" u="sng" dirty="0" err="1" smtClean="0"/>
              <a:t>ndonormative</a:t>
            </a:r>
            <a:r>
              <a:rPr lang="en-US" u="sng" dirty="0" smtClean="0"/>
              <a:t> stabilization</a:t>
            </a:r>
          </a:p>
          <a:p>
            <a:r>
              <a:rPr lang="en-US" u="sng" dirty="0" smtClean="0"/>
              <a:t>Phase 5 Differentiation</a:t>
            </a:r>
            <a:endParaRPr lang="ru-RU" u="sng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Schneider's dynamic model 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653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Phase 1-Foundation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72157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/>
              <a:t>Phase 2 </a:t>
            </a:r>
            <a:r>
              <a:rPr lang="en-US" u="sng" dirty="0" err="1"/>
              <a:t>Exonormative</a:t>
            </a:r>
            <a:r>
              <a:rPr lang="en-US" u="sng" dirty="0"/>
              <a:t> stabilization</a:t>
            </a:r>
            <a:br>
              <a:rPr lang="en-US" u="sng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56818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/>
              <a:t>Phase 3 </a:t>
            </a:r>
            <a:r>
              <a:rPr lang="en-US" u="sng" dirty="0" err="1"/>
              <a:t>Nativisation</a:t>
            </a:r>
            <a:r>
              <a:rPr lang="en-US" u="sng" dirty="0"/>
              <a:t/>
            </a:r>
            <a:br>
              <a:rPr lang="en-US" u="sng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27843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/>
              <a:t>Phase 4 </a:t>
            </a:r>
            <a:r>
              <a:rPr lang="en-US" u="sng" dirty="0" err="1"/>
              <a:t>Endonormative</a:t>
            </a:r>
            <a:r>
              <a:rPr lang="en-US" u="sng" dirty="0"/>
              <a:t> stabilization</a:t>
            </a:r>
            <a:br>
              <a:rPr lang="en-US" u="sng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62417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/>
              <a:t>Phase 5 Differentiation</a:t>
            </a:r>
            <a:r>
              <a:rPr lang="ru-RU" u="sng" dirty="0"/>
              <a:t/>
            </a:r>
            <a:br>
              <a:rPr lang="ru-RU" u="sng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55486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>
                <a:solidFill>
                  <a:schemeClr val="tx1"/>
                </a:solidFill>
                <a:effectLst/>
              </a:rPr>
              <a:t>McArthur’s Circle of English</a:t>
            </a:r>
            <a:endParaRPr lang="ru-RU" b="0" dirty="0">
              <a:solidFill>
                <a:schemeClr val="tx1"/>
              </a:solidFill>
              <a:effectLst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69"/>
            <a:ext cx="5184000" cy="5345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35074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standard variety is the variety of a language which has the highest status in a community or nation and which is usually based on the speech and writing of educated native speakers of the language. </a:t>
            </a:r>
            <a:endParaRPr lang="ru-RU" dirty="0"/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ffectLst/>
              </a:rPr>
              <a:t>Standard </a:t>
            </a:r>
            <a:r>
              <a:rPr lang="en-US" dirty="0">
                <a:solidFill>
                  <a:schemeClr val="tx1"/>
                </a:solidFill>
                <a:effectLst/>
              </a:rPr>
              <a:t>E</a:t>
            </a:r>
            <a:r>
              <a:rPr lang="en-US" dirty="0" smtClean="0">
                <a:solidFill>
                  <a:schemeClr val="tx1"/>
                </a:solidFill>
                <a:effectLst/>
              </a:rPr>
              <a:t>nglish</a:t>
            </a:r>
            <a:endParaRPr lang="ru-RU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244767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standard variety </a:t>
            </a:r>
            <a:r>
              <a:rPr lang="en-US" dirty="0"/>
              <a:t>is generally</a:t>
            </a:r>
            <a:r>
              <a:rPr lang="en-US" dirty="0" smtClean="0"/>
              <a:t>:</a:t>
            </a:r>
          </a:p>
          <a:p>
            <a:r>
              <a:rPr lang="en-US" dirty="0" smtClean="0"/>
              <a:t> </a:t>
            </a:r>
            <a:r>
              <a:rPr lang="en-US" dirty="0"/>
              <a:t>used in the news media and in literature</a:t>
            </a:r>
            <a:r>
              <a:rPr lang="en-US" dirty="0" smtClean="0"/>
              <a:t>;</a:t>
            </a:r>
          </a:p>
          <a:p>
            <a:r>
              <a:rPr lang="en-US" dirty="0" smtClean="0"/>
              <a:t> </a:t>
            </a:r>
            <a:r>
              <a:rPr lang="en-US" dirty="0"/>
              <a:t>described in dictionaries and grammars</a:t>
            </a:r>
            <a:r>
              <a:rPr lang="en-US" dirty="0" smtClean="0"/>
              <a:t>;</a:t>
            </a:r>
          </a:p>
          <a:p>
            <a:r>
              <a:rPr lang="en-US" dirty="0" smtClean="0"/>
              <a:t> </a:t>
            </a:r>
            <a:r>
              <a:rPr lang="en-US" dirty="0"/>
              <a:t>taught in school and taught to non-native speakers when they learn the language as a foreign language. 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ffectLst/>
              </a:rPr>
              <a:t>The main features</a:t>
            </a:r>
            <a:endParaRPr lang="ru-RU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49861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b="1" i="1" dirty="0" smtClean="0"/>
          </a:p>
          <a:p>
            <a:pPr marL="109728" lvl="0" indent="0">
              <a:buNone/>
            </a:pPr>
            <a:endParaRPr lang="en-US" b="1" dirty="0"/>
          </a:p>
          <a:p>
            <a:r>
              <a:rPr lang="ru-RU" b="1" dirty="0" err="1"/>
              <a:t>World</a:t>
            </a:r>
            <a:r>
              <a:rPr lang="ru-RU" b="1" dirty="0"/>
              <a:t> </a:t>
            </a:r>
            <a:r>
              <a:rPr lang="ru-RU" b="1" dirty="0" err="1"/>
              <a:t>Englishes</a:t>
            </a:r>
            <a:r>
              <a:rPr lang="ru-RU" b="1" dirty="0"/>
              <a:t> </a:t>
            </a:r>
            <a:r>
              <a:rPr lang="ru-RU" b="1" dirty="0" err="1"/>
              <a:t>refers</a:t>
            </a:r>
            <a:r>
              <a:rPr lang="ru-RU" b="1" dirty="0"/>
              <a:t> </a:t>
            </a:r>
            <a:r>
              <a:rPr lang="ru-RU" b="1" dirty="0" err="1"/>
              <a:t>to</a:t>
            </a:r>
            <a:r>
              <a:rPr lang="ru-RU" b="1" dirty="0"/>
              <a:t> </a:t>
            </a:r>
            <a:r>
              <a:rPr lang="ru-RU" b="1" dirty="0" err="1"/>
              <a:t>the</a:t>
            </a:r>
            <a:r>
              <a:rPr lang="ru-RU" b="1" dirty="0"/>
              <a:t> </a:t>
            </a:r>
            <a:r>
              <a:rPr lang="ru-RU" b="1" dirty="0" err="1"/>
              <a:t>emergence</a:t>
            </a:r>
            <a:r>
              <a:rPr lang="ru-RU" b="1" dirty="0"/>
              <a:t> </a:t>
            </a:r>
            <a:r>
              <a:rPr lang="ru-RU" b="1" dirty="0" err="1"/>
              <a:t>of</a:t>
            </a:r>
            <a:r>
              <a:rPr lang="ru-RU" b="1" dirty="0"/>
              <a:t> </a:t>
            </a:r>
            <a:r>
              <a:rPr lang="ru-RU" b="1" dirty="0" err="1"/>
              <a:t>localised</a:t>
            </a:r>
            <a:r>
              <a:rPr lang="ru-RU" b="1" dirty="0"/>
              <a:t> </a:t>
            </a:r>
            <a:r>
              <a:rPr lang="ru-RU" b="1" dirty="0" err="1"/>
              <a:t>or</a:t>
            </a:r>
            <a:r>
              <a:rPr lang="ru-RU" b="1" dirty="0"/>
              <a:t> </a:t>
            </a:r>
            <a:r>
              <a:rPr lang="en-US" b="1" dirty="0" err="1" smtClean="0"/>
              <a:t>indegenised</a:t>
            </a:r>
            <a:r>
              <a:rPr lang="en-US" b="1" dirty="0" smtClean="0"/>
              <a:t> </a:t>
            </a:r>
            <a:r>
              <a:rPr lang="ru-RU" b="1" dirty="0" err="1" smtClean="0"/>
              <a:t>varieties</a:t>
            </a:r>
            <a:r>
              <a:rPr lang="ru-RU" b="1" dirty="0" smtClean="0"/>
              <a:t> </a:t>
            </a:r>
            <a:r>
              <a:rPr lang="ru-RU" b="1" dirty="0" err="1" smtClean="0"/>
              <a:t>of</a:t>
            </a:r>
            <a:r>
              <a:rPr lang="en-US" b="1" dirty="0" smtClean="0"/>
              <a:t> English</a:t>
            </a:r>
            <a:r>
              <a:rPr lang="ru-RU" b="1" dirty="0" smtClean="0"/>
              <a:t>, </a:t>
            </a:r>
            <a:r>
              <a:rPr lang="ru-RU" b="1" dirty="0" err="1"/>
              <a:t>especially</a:t>
            </a:r>
            <a:r>
              <a:rPr lang="ru-RU" b="1" dirty="0"/>
              <a:t> </a:t>
            </a:r>
            <a:r>
              <a:rPr lang="ru-RU" b="1" dirty="0" err="1"/>
              <a:t>varieties</a:t>
            </a:r>
            <a:r>
              <a:rPr lang="ru-RU" b="1" dirty="0"/>
              <a:t> </a:t>
            </a:r>
            <a:r>
              <a:rPr lang="ru-RU" b="1" dirty="0" err="1"/>
              <a:t>that</a:t>
            </a:r>
            <a:r>
              <a:rPr lang="ru-RU" b="1" dirty="0"/>
              <a:t> </a:t>
            </a:r>
            <a:r>
              <a:rPr lang="ru-RU" b="1" dirty="0" err="1"/>
              <a:t>have</a:t>
            </a:r>
            <a:r>
              <a:rPr lang="ru-RU" b="1" dirty="0"/>
              <a:t> </a:t>
            </a:r>
            <a:r>
              <a:rPr lang="ru-RU" b="1" dirty="0" err="1"/>
              <a:t>developed</a:t>
            </a:r>
            <a:r>
              <a:rPr lang="ru-RU" b="1" dirty="0"/>
              <a:t> </a:t>
            </a:r>
            <a:r>
              <a:rPr lang="ru-RU" b="1" dirty="0" err="1"/>
              <a:t>in</a:t>
            </a:r>
            <a:r>
              <a:rPr lang="ru-RU" b="1" dirty="0"/>
              <a:t> </a:t>
            </a:r>
            <a:r>
              <a:rPr lang="ru-RU" b="1" dirty="0" err="1"/>
              <a:t>nations</a:t>
            </a:r>
            <a:r>
              <a:rPr lang="ru-RU" b="1" dirty="0"/>
              <a:t> </a:t>
            </a:r>
            <a:r>
              <a:rPr lang="ru-RU" b="1" dirty="0" err="1"/>
              <a:t>colonised</a:t>
            </a:r>
            <a:r>
              <a:rPr lang="ru-RU" b="1" dirty="0"/>
              <a:t> </a:t>
            </a:r>
            <a:r>
              <a:rPr lang="ru-RU" b="1" dirty="0" err="1"/>
              <a:t>by</a:t>
            </a:r>
            <a:r>
              <a:rPr lang="ru-RU" b="1" dirty="0"/>
              <a:t> </a:t>
            </a:r>
            <a:r>
              <a:rPr lang="en-US" b="1" dirty="0" smtClean="0"/>
              <a:t>Great Britain </a:t>
            </a:r>
            <a:r>
              <a:rPr lang="ru-RU" b="1" dirty="0" err="1" smtClean="0"/>
              <a:t>or</a:t>
            </a:r>
            <a:r>
              <a:rPr lang="ru-RU" b="1" dirty="0" smtClean="0"/>
              <a:t> </a:t>
            </a:r>
            <a:r>
              <a:rPr lang="ru-RU" b="1" dirty="0" err="1"/>
              <a:t>influenced</a:t>
            </a:r>
            <a:r>
              <a:rPr lang="ru-RU" b="1" dirty="0"/>
              <a:t> </a:t>
            </a:r>
            <a:r>
              <a:rPr lang="ru-RU" b="1" dirty="0" err="1"/>
              <a:t>by</a:t>
            </a:r>
            <a:r>
              <a:rPr lang="ru-RU" b="1" dirty="0"/>
              <a:t> </a:t>
            </a:r>
            <a:r>
              <a:rPr lang="ru-RU" b="1" dirty="0" err="1" smtClean="0"/>
              <a:t>the</a:t>
            </a:r>
            <a:r>
              <a:rPr lang="en-US" b="1" dirty="0" smtClean="0"/>
              <a:t> United States</a:t>
            </a:r>
            <a:r>
              <a:rPr lang="ru-RU" b="1" dirty="0" smtClean="0"/>
              <a:t>. </a:t>
            </a:r>
            <a:endParaRPr lang="ru-RU" dirty="0"/>
          </a:p>
          <a:p>
            <a:r>
              <a:rPr lang="ru-RU" b="1" dirty="0"/>
              <a:t> </a:t>
            </a: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ffectLst/>
              </a:rPr>
              <a:t>World </a:t>
            </a:r>
            <a:r>
              <a:rPr lang="en-US" dirty="0" err="1" smtClean="0">
                <a:solidFill>
                  <a:schemeClr val="tx1"/>
                </a:solidFill>
                <a:effectLst/>
              </a:rPr>
              <a:t>Englishes</a:t>
            </a:r>
            <a:endParaRPr lang="ru-RU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5849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an </a:t>
            </a:r>
            <a:r>
              <a:rPr lang="ru-RU" b="1" dirty="0" err="1"/>
              <a:t>accent</a:t>
            </a:r>
            <a:r>
              <a:rPr lang="ru-RU" dirty="0"/>
              <a:t> </a:t>
            </a:r>
            <a:r>
              <a:rPr lang="ru-RU" dirty="0" err="1"/>
              <a:t>is</a:t>
            </a:r>
            <a:r>
              <a:rPr lang="ru-RU" dirty="0"/>
              <a:t> a </a:t>
            </a:r>
            <a:r>
              <a:rPr lang="ru-RU" dirty="0" err="1"/>
              <a:t>pronunciation</a:t>
            </a:r>
            <a:r>
              <a:rPr lang="ru-RU" dirty="0"/>
              <a:t> </a:t>
            </a:r>
            <a:r>
              <a:rPr lang="ru-RU" dirty="0" err="1"/>
              <a:t>characteristic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a </a:t>
            </a:r>
            <a:r>
              <a:rPr lang="ru-RU" dirty="0" err="1"/>
              <a:t>particular</a:t>
            </a:r>
            <a:r>
              <a:rPr lang="ru-RU" dirty="0"/>
              <a:t> </a:t>
            </a:r>
            <a:r>
              <a:rPr lang="ru-RU" dirty="0" err="1"/>
              <a:t>group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people</a:t>
            </a:r>
            <a:r>
              <a:rPr lang="ru-RU" dirty="0"/>
              <a:t> </a:t>
            </a:r>
            <a:r>
              <a:rPr lang="ru-RU" dirty="0" err="1"/>
              <a:t>relative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another</a:t>
            </a:r>
            <a:r>
              <a:rPr lang="ru-RU" dirty="0"/>
              <a:t> </a:t>
            </a:r>
            <a:r>
              <a:rPr lang="ru-RU" dirty="0" err="1"/>
              <a:t>group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ffectLst/>
              </a:rPr>
              <a:t>Accent</a:t>
            </a:r>
            <a:endParaRPr lang="ru-RU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10881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 way of speaking a language that is used only in a particular area or by a particular group and characterized by systemic features, such as phonology, lexicon, or grammar, that distinguishes it from other varieties of the same language.</a:t>
            </a:r>
            <a:endParaRPr lang="ru-RU" sz="3200" dirty="0"/>
          </a:p>
          <a:p>
            <a:endParaRPr lang="ru-RU" sz="32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ffectLst/>
              </a:rPr>
              <a:t>Dialect</a:t>
            </a:r>
            <a:endParaRPr lang="ru-RU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123281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ru-RU" sz="3600" dirty="0" smtClean="0"/>
              <a:t>A </a:t>
            </a:r>
            <a:r>
              <a:rPr lang="ru-RU" sz="3600" b="1" dirty="0" err="1"/>
              <a:t>pidgin</a:t>
            </a:r>
            <a:r>
              <a:rPr lang="ru-RU" sz="3600" dirty="0"/>
              <a:t> </a:t>
            </a:r>
            <a:r>
              <a:rPr lang="ru-RU" sz="3600" dirty="0" err="1" smtClean="0"/>
              <a:t>or</a:t>
            </a:r>
            <a:r>
              <a:rPr lang="ru-RU" sz="3600" dirty="0" smtClean="0"/>
              <a:t> </a:t>
            </a:r>
            <a:r>
              <a:rPr lang="ru-RU" sz="3600" b="1" dirty="0" err="1"/>
              <a:t>pidgin</a:t>
            </a:r>
            <a:r>
              <a:rPr lang="ru-RU" sz="3600" b="1" dirty="0"/>
              <a:t> </a:t>
            </a:r>
            <a:r>
              <a:rPr lang="ru-RU" sz="3600" b="1" dirty="0" err="1"/>
              <a:t>language</a:t>
            </a:r>
            <a:r>
              <a:rPr lang="ru-RU" sz="3600" dirty="0"/>
              <a:t>, </a:t>
            </a:r>
            <a:r>
              <a:rPr lang="ru-RU" sz="3600" dirty="0" err="1"/>
              <a:t>is</a:t>
            </a:r>
            <a:r>
              <a:rPr lang="ru-RU" sz="3600" dirty="0"/>
              <a:t> a </a:t>
            </a:r>
            <a:r>
              <a:rPr lang="ru-RU" sz="3600" dirty="0" err="1"/>
              <a:t>simplified</a:t>
            </a:r>
            <a:r>
              <a:rPr lang="ru-RU" sz="3600" dirty="0"/>
              <a:t> </a:t>
            </a:r>
            <a:r>
              <a:rPr lang="ru-RU" sz="3600" dirty="0" err="1"/>
              <a:t>language</a:t>
            </a:r>
            <a:r>
              <a:rPr lang="ru-RU" sz="3600" dirty="0"/>
              <a:t> </a:t>
            </a:r>
            <a:r>
              <a:rPr lang="ru-RU" sz="3600" dirty="0" err="1"/>
              <a:t>that</a:t>
            </a:r>
            <a:r>
              <a:rPr lang="ru-RU" sz="3600" dirty="0"/>
              <a:t> </a:t>
            </a:r>
            <a:r>
              <a:rPr lang="ru-RU" sz="3600" dirty="0" err="1"/>
              <a:t>develops</a:t>
            </a:r>
            <a:r>
              <a:rPr lang="ru-RU" sz="3600" dirty="0"/>
              <a:t> </a:t>
            </a:r>
            <a:r>
              <a:rPr lang="ru-RU" sz="3600" dirty="0" err="1"/>
              <a:t>as</a:t>
            </a:r>
            <a:r>
              <a:rPr lang="ru-RU" sz="3600" dirty="0"/>
              <a:t> a </a:t>
            </a:r>
            <a:r>
              <a:rPr lang="ru-RU" sz="3600" dirty="0" err="1"/>
              <a:t>means</a:t>
            </a:r>
            <a:r>
              <a:rPr lang="ru-RU" sz="3600" dirty="0"/>
              <a:t> </a:t>
            </a:r>
            <a:r>
              <a:rPr lang="ru-RU" sz="3600" dirty="0" err="1"/>
              <a:t>of</a:t>
            </a:r>
            <a:r>
              <a:rPr lang="ru-RU" sz="3600" dirty="0"/>
              <a:t> </a:t>
            </a:r>
            <a:r>
              <a:rPr lang="ru-RU" sz="3600" dirty="0" err="1"/>
              <a:t>communication</a:t>
            </a:r>
            <a:r>
              <a:rPr lang="ru-RU" sz="3600" dirty="0"/>
              <a:t> </a:t>
            </a:r>
            <a:r>
              <a:rPr lang="ru-RU" sz="3600" dirty="0" err="1"/>
              <a:t>between</a:t>
            </a:r>
            <a:r>
              <a:rPr lang="ru-RU" sz="3600" dirty="0"/>
              <a:t> </a:t>
            </a:r>
            <a:r>
              <a:rPr lang="ru-RU" sz="3600" dirty="0" err="1"/>
              <a:t>two</a:t>
            </a:r>
            <a:r>
              <a:rPr lang="ru-RU" sz="3600" dirty="0"/>
              <a:t> </a:t>
            </a:r>
            <a:r>
              <a:rPr lang="ru-RU" sz="3600" dirty="0" err="1"/>
              <a:t>or</a:t>
            </a:r>
            <a:r>
              <a:rPr lang="ru-RU" sz="3600" dirty="0"/>
              <a:t> </a:t>
            </a:r>
            <a:r>
              <a:rPr lang="ru-RU" sz="3600" dirty="0" err="1"/>
              <a:t>more</a:t>
            </a:r>
            <a:r>
              <a:rPr lang="ru-RU" sz="3600" dirty="0"/>
              <a:t> </a:t>
            </a:r>
            <a:r>
              <a:rPr lang="ru-RU" sz="3600" dirty="0" err="1"/>
              <a:t>groups</a:t>
            </a:r>
            <a:r>
              <a:rPr lang="ru-RU" sz="3600" dirty="0"/>
              <a:t> </a:t>
            </a:r>
            <a:r>
              <a:rPr lang="ru-RU" sz="3600" dirty="0" err="1"/>
              <a:t>that</a:t>
            </a:r>
            <a:r>
              <a:rPr lang="ru-RU" sz="3600" dirty="0"/>
              <a:t> </a:t>
            </a:r>
            <a:r>
              <a:rPr lang="ru-RU" sz="3600" dirty="0" err="1"/>
              <a:t>do</a:t>
            </a:r>
            <a:r>
              <a:rPr lang="ru-RU" sz="3600" dirty="0"/>
              <a:t> </a:t>
            </a:r>
            <a:r>
              <a:rPr lang="ru-RU" sz="3600" dirty="0" err="1"/>
              <a:t>not</a:t>
            </a:r>
            <a:r>
              <a:rPr lang="ru-RU" sz="3600" dirty="0"/>
              <a:t> </a:t>
            </a:r>
            <a:r>
              <a:rPr lang="ru-RU" sz="3600" dirty="0" err="1"/>
              <a:t>have</a:t>
            </a:r>
            <a:r>
              <a:rPr lang="ru-RU" sz="3600" dirty="0"/>
              <a:t> a </a:t>
            </a:r>
            <a:r>
              <a:rPr lang="ru-RU" sz="3600" dirty="0" err="1"/>
              <a:t>language</a:t>
            </a:r>
            <a:r>
              <a:rPr lang="ru-RU" sz="3600" dirty="0"/>
              <a:t> </a:t>
            </a:r>
            <a:r>
              <a:rPr lang="ru-RU" sz="3600" dirty="0" err="1"/>
              <a:t>in</a:t>
            </a:r>
            <a:r>
              <a:rPr lang="ru-RU" sz="3600" dirty="0"/>
              <a:t> </a:t>
            </a:r>
            <a:r>
              <a:rPr lang="ru-RU" sz="3600" dirty="0" err="1"/>
              <a:t>common</a:t>
            </a:r>
            <a:r>
              <a:rPr lang="ru-RU" sz="3600" dirty="0"/>
              <a:t>. 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ffectLst/>
              </a:rPr>
              <a:t>Pidgin</a:t>
            </a:r>
            <a:endParaRPr lang="ru-RU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347699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Creole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18857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23528" y="1124744"/>
            <a:ext cx="8229600" cy="4525963"/>
          </a:xfrm>
        </p:spPr>
        <p:txBody>
          <a:bodyPr>
            <a:normAutofit fontScale="25000" lnSpcReduction="20000"/>
          </a:bodyPr>
          <a:lstStyle/>
          <a:p>
            <a:endParaRPr lang="en-GB" sz="5600" dirty="0" smtClean="0"/>
          </a:p>
          <a:p>
            <a:endParaRPr lang="en-GB" sz="9600" dirty="0" smtClean="0"/>
          </a:p>
          <a:p>
            <a:r>
              <a:rPr lang="en-GB" sz="11100" b="1" dirty="0" smtClean="0"/>
              <a:t>Historical reasons</a:t>
            </a:r>
          </a:p>
          <a:p>
            <a:r>
              <a:rPr lang="en-GB" sz="11100" b="1" dirty="0" smtClean="0"/>
              <a:t>Internal political reasons</a:t>
            </a:r>
          </a:p>
          <a:p>
            <a:r>
              <a:rPr lang="en-GB" sz="11100" b="1" dirty="0" smtClean="0"/>
              <a:t>External political reasons</a:t>
            </a:r>
            <a:endParaRPr lang="en-GB" sz="11100" dirty="0" smtClean="0"/>
          </a:p>
          <a:p>
            <a:r>
              <a:rPr lang="en-GB" sz="11100" b="1" dirty="0" smtClean="0"/>
              <a:t>Practical reasons</a:t>
            </a:r>
          </a:p>
          <a:p>
            <a:pPr lvl="0"/>
            <a:r>
              <a:rPr lang="en-GB" sz="11100" b="1" dirty="0" smtClean="0"/>
              <a:t>Intellectual reasons </a:t>
            </a:r>
            <a:endParaRPr lang="en-GB" sz="11100" dirty="0" smtClean="0"/>
          </a:p>
          <a:p>
            <a:pPr lvl="0"/>
            <a:r>
              <a:rPr lang="en-GB" sz="11100" b="1" dirty="0" smtClean="0"/>
              <a:t>Entertainment reasons </a:t>
            </a:r>
          </a:p>
          <a:p>
            <a:pPr lvl="0"/>
            <a:r>
              <a:rPr lang="en-GB" sz="11100" b="1" dirty="0" smtClean="0"/>
              <a:t>The Internet </a:t>
            </a:r>
            <a:endParaRPr lang="ru-RU" sz="11100" dirty="0"/>
          </a:p>
          <a:p>
            <a:pPr marL="109728" indent="0">
              <a:buNone/>
            </a:pPr>
            <a:r>
              <a:rPr lang="en-GB" sz="5600" b="1" dirty="0"/>
              <a:t>  </a:t>
            </a:r>
            <a:endParaRPr lang="ru-RU" sz="5600" dirty="0"/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  <a:effectLst/>
              </a:rPr>
              <a:t>Why English?</a:t>
            </a:r>
            <a:endParaRPr lang="ru-RU" sz="3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64790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Variation can </a:t>
            </a:r>
            <a:r>
              <a:rPr lang="en-US" sz="4400" dirty="0" smtClean="0"/>
              <a:t>a be:</a:t>
            </a:r>
          </a:p>
          <a:p>
            <a:r>
              <a:rPr lang="en-US" sz="4400" dirty="0" smtClean="0"/>
              <a:t> </a:t>
            </a:r>
            <a:r>
              <a:rPr lang="en-US" sz="4400" b="1" dirty="0"/>
              <a:t>regional</a:t>
            </a:r>
            <a:r>
              <a:rPr lang="en-US" sz="4400" dirty="0"/>
              <a:t> </a:t>
            </a:r>
          </a:p>
          <a:p>
            <a:r>
              <a:rPr lang="en-US" sz="4400" dirty="0" smtClean="0"/>
              <a:t> </a:t>
            </a:r>
            <a:r>
              <a:rPr lang="en-US" sz="4400" b="1" dirty="0" smtClean="0"/>
              <a:t>social</a:t>
            </a:r>
            <a:endParaRPr lang="en-US" sz="4400" dirty="0" smtClean="0"/>
          </a:p>
          <a:p>
            <a:pPr marL="109728" indent="0">
              <a:buNone/>
            </a:pPr>
            <a:r>
              <a:rPr lang="en-US" sz="3600" dirty="0" smtClean="0"/>
              <a:t> </a:t>
            </a:r>
            <a:endParaRPr lang="ru-RU" sz="36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ffectLst/>
              </a:rPr>
              <a:t> Language variation</a:t>
            </a:r>
            <a:endParaRPr lang="ru-RU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987143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u="sng" dirty="0"/>
              <a:t>Social variation</a:t>
            </a:r>
            <a:r>
              <a:rPr lang="en-US" sz="3600" u="sng" dirty="0"/>
              <a:t> </a:t>
            </a:r>
            <a:r>
              <a:rPr lang="en-US" sz="3600" dirty="0" smtClean="0"/>
              <a:t>involves </a:t>
            </a:r>
            <a:r>
              <a:rPr lang="en-US" sz="3600" dirty="0"/>
              <a:t>non-regional differences – the result of such things as social class, gender, ethnic background and education; it also includes variation according to changes in a speaker’s situation. </a:t>
            </a:r>
            <a:endParaRPr lang="ru-RU" sz="36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solidFill>
                  <a:schemeClr val="tx1"/>
                </a:solidFill>
                <a:effectLst/>
              </a:rPr>
              <a:t>Social variation</a:t>
            </a:r>
            <a:endParaRPr lang="ru-RU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397059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u="sng" dirty="0"/>
              <a:t>Regional variation</a:t>
            </a:r>
            <a:r>
              <a:rPr lang="en-US" sz="3600" u="sng" dirty="0"/>
              <a:t> </a:t>
            </a:r>
            <a:r>
              <a:rPr lang="en-US" sz="3600" dirty="0"/>
              <a:t>occurs because people often speak differently in different places</a:t>
            </a:r>
            <a:r>
              <a:rPr lang="en-US" sz="3600" b="1" dirty="0"/>
              <a:t>. </a:t>
            </a:r>
          </a:p>
          <a:p>
            <a:pPr marL="109728" indent="0">
              <a:buNone/>
            </a:pPr>
            <a:endParaRPr lang="ru-RU" sz="36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solidFill>
                  <a:schemeClr val="tx1"/>
                </a:solidFill>
                <a:effectLst/>
              </a:rPr>
              <a:t>Regional variation</a:t>
            </a:r>
            <a:endParaRPr lang="ru-RU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2155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Regional variations </a:t>
            </a:r>
            <a:endParaRPr lang="en-US" dirty="0" smtClean="0"/>
          </a:p>
          <a:p>
            <a:r>
              <a:rPr lang="en-US" dirty="0"/>
              <a:t>Regional variations </a:t>
            </a:r>
            <a:endParaRPr lang="en-US" dirty="0" smtClean="0"/>
          </a:p>
          <a:p>
            <a:r>
              <a:rPr lang="en-US" dirty="0"/>
              <a:t>Regional variations </a:t>
            </a:r>
            <a:endParaRPr lang="en-US" dirty="0" smtClean="0"/>
          </a:p>
          <a:p>
            <a:r>
              <a:rPr lang="en-US" dirty="0"/>
              <a:t>Regional variations </a:t>
            </a:r>
            <a:endParaRPr lang="en-US" dirty="0" smtClean="0"/>
          </a:p>
          <a:p>
            <a:r>
              <a:rPr lang="en-US" dirty="0" smtClean="0"/>
              <a:t>Regional </a:t>
            </a:r>
            <a:r>
              <a:rPr lang="en-US" dirty="0"/>
              <a:t>variations 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Regional variations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8342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variations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8271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According to the group of users</a:t>
            </a:r>
          </a:p>
          <a:p>
            <a:r>
              <a:rPr lang="en-US" dirty="0" smtClean="0">
                <a:latin typeface="+mj-lt"/>
              </a:rPr>
              <a:t>According</a:t>
            </a:r>
            <a:r>
              <a:rPr lang="en-US" dirty="0" smtClean="0"/>
              <a:t> to the region</a:t>
            </a:r>
          </a:p>
          <a:p>
            <a:r>
              <a:rPr lang="en-US" dirty="0" smtClean="0"/>
              <a:t>According to the social status&amp;&amp;&amp;&amp;&amp;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ffectLst/>
              </a:rPr>
              <a:t>Classification of </a:t>
            </a:r>
            <a:r>
              <a:rPr lang="en-US" dirty="0" err="1" smtClean="0">
                <a:solidFill>
                  <a:schemeClr val="tx1"/>
                </a:solidFill>
                <a:effectLst/>
              </a:rPr>
              <a:t>Englishes</a:t>
            </a:r>
            <a:endParaRPr lang="ru-RU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0799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2150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1  ENL- </a:t>
            </a:r>
            <a:r>
              <a:rPr lang="en-US" sz="3200" dirty="0"/>
              <a:t>E</a:t>
            </a:r>
            <a:r>
              <a:rPr lang="en-US" sz="3200" dirty="0" smtClean="0"/>
              <a:t>nglish as a native language</a:t>
            </a:r>
          </a:p>
          <a:p>
            <a:r>
              <a:rPr lang="en-US" sz="3200" dirty="0" smtClean="0"/>
              <a:t>2  ESL- English as a second language</a:t>
            </a:r>
          </a:p>
          <a:p>
            <a:r>
              <a:rPr lang="en-US" sz="3200" dirty="0" smtClean="0"/>
              <a:t>3  EFL- English as a foreign language</a:t>
            </a:r>
            <a:endParaRPr lang="ru-RU" sz="32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According to the group of users</a:t>
            </a:r>
            <a:r>
              <a:rPr lang="en-US" dirty="0"/>
              <a:t/>
            </a:r>
            <a:br>
              <a:rPr lang="en-US" dirty="0"/>
            </a:br>
            <a:endParaRPr lang="ru-RU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2074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Braj Kachru's Three Circles of English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7776864" cy="441232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Kachru’s 3 circles of English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69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The UK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The USA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Ireland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Canada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Australia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New Zealand</a:t>
            </a:r>
          </a:p>
          <a:p>
            <a:r>
              <a:rPr lang="en-US" sz="2400" i="1" dirty="0" smtClean="0"/>
              <a:t>English is the native language or mother tongue</a:t>
            </a:r>
          </a:p>
          <a:p>
            <a:r>
              <a:rPr lang="en-US" sz="2400" i="1" dirty="0" smtClean="0">
                <a:solidFill>
                  <a:schemeClr val="tx1"/>
                </a:solidFill>
              </a:rPr>
              <a:t>The total number : about 380 </a:t>
            </a:r>
            <a:r>
              <a:rPr lang="en-US" sz="2400" i="1" dirty="0" err="1" smtClean="0">
                <a:solidFill>
                  <a:schemeClr val="tx1"/>
                </a:solidFill>
              </a:rPr>
              <a:t>mln</a:t>
            </a:r>
            <a:endParaRPr lang="en-US" sz="2400" i="1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The Inner circle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59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India</a:t>
            </a:r>
          </a:p>
          <a:p>
            <a:r>
              <a:rPr lang="en-US" dirty="0" smtClean="0"/>
              <a:t>Nigeria</a:t>
            </a:r>
          </a:p>
          <a:p>
            <a:r>
              <a:rPr lang="en-US" dirty="0" smtClean="0"/>
              <a:t>The Philippines</a:t>
            </a:r>
          </a:p>
          <a:p>
            <a:r>
              <a:rPr lang="en-US" dirty="0" smtClean="0"/>
              <a:t>Bangladesh</a:t>
            </a:r>
          </a:p>
          <a:p>
            <a:r>
              <a:rPr lang="en-US" dirty="0" smtClean="0"/>
              <a:t>Pakistan</a:t>
            </a:r>
          </a:p>
          <a:p>
            <a:r>
              <a:rPr lang="en-US" dirty="0" smtClean="0"/>
              <a:t>Malaysia</a:t>
            </a:r>
          </a:p>
          <a:p>
            <a:endParaRPr lang="en-US" dirty="0" smtClean="0"/>
          </a:p>
          <a:p>
            <a:r>
              <a:rPr lang="en-US" dirty="0" smtClean="0"/>
              <a:t>The total number 150-300mln</a:t>
            </a:r>
          </a:p>
          <a:p>
            <a:endParaRPr lang="en-US" sz="1800" dirty="0" smtClean="0"/>
          </a:p>
          <a:p>
            <a:endParaRPr lang="ru-RU" sz="1800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Tanzania</a:t>
            </a:r>
          </a:p>
          <a:p>
            <a:r>
              <a:rPr lang="en-US" dirty="0"/>
              <a:t>Kenya </a:t>
            </a:r>
          </a:p>
          <a:p>
            <a:r>
              <a:rPr lang="en-US" dirty="0"/>
              <a:t>Ghana</a:t>
            </a:r>
          </a:p>
          <a:p>
            <a:r>
              <a:rPr lang="en-US" dirty="0"/>
              <a:t>Singapore</a:t>
            </a:r>
          </a:p>
          <a:p>
            <a:r>
              <a:rPr lang="en-US" dirty="0" smtClean="0"/>
              <a:t>Sri-Lanka</a:t>
            </a:r>
            <a:endParaRPr lang="en-US" dirty="0"/>
          </a:p>
          <a:p>
            <a:r>
              <a:rPr lang="en-US" dirty="0"/>
              <a:t>Zambia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tx1"/>
                </a:solidFill>
                <a:effectLst/>
              </a:rPr>
              <a:t>The Outer circle</a:t>
            </a:r>
            <a:endParaRPr lang="ru-RU" sz="44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45238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China</a:t>
            </a:r>
          </a:p>
          <a:p>
            <a:r>
              <a:rPr lang="en-US" dirty="0" smtClean="0"/>
              <a:t>Ex USSR</a:t>
            </a:r>
          </a:p>
          <a:p>
            <a:r>
              <a:rPr lang="en-US" dirty="0" smtClean="0"/>
              <a:t>Japan</a:t>
            </a:r>
          </a:p>
          <a:p>
            <a:r>
              <a:rPr lang="en-US" dirty="0" smtClean="0"/>
              <a:t>Nepal </a:t>
            </a:r>
          </a:p>
          <a:p>
            <a:r>
              <a:rPr lang="en-US" dirty="0" smtClean="0"/>
              <a:t>Taiwan</a:t>
            </a:r>
          </a:p>
          <a:p>
            <a:endParaRPr lang="en-US" dirty="0"/>
          </a:p>
          <a:p>
            <a:r>
              <a:rPr lang="en-US" dirty="0" smtClean="0"/>
              <a:t>The total number </a:t>
            </a:r>
            <a:r>
              <a:rPr lang="ru-RU" dirty="0" smtClean="0"/>
              <a:t>100</a:t>
            </a:r>
            <a:r>
              <a:rPr lang="en-US" dirty="0" smtClean="0"/>
              <a:t> </a:t>
            </a:r>
            <a:r>
              <a:rPr lang="en-US" dirty="0" err="1" smtClean="0"/>
              <a:t>mln</a:t>
            </a:r>
            <a:r>
              <a:rPr lang="en-US" dirty="0" smtClean="0"/>
              <a:t> to 1 </a:t>
            </a:r>
            <a:r>
              <a:rPr lang="en-US" dirty="0" err="1" smtClean="0"/>
              <a:t>bln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most of Europe</a:t>
            </a:r>
          </a:p>
          <a:p>
            <a:r>
              <a:rPr lang="en-US" dirty="0"/>
              <a:t>Korea</a:t>
            </a:r>
          </a:p>
          <a:p>
            <a:r>
              <a:rPr lang="en-US" dirty="0"/>
              <a:t>Egypt</a:t>
            </a:r>
          </a:p>
          <a:p>
            <a:r>
              <a:rPr lang="en-US" dirty="0"/>
              <a:t>Indonesia</a:t>
            </a:r>
          </a:p>
          <a:p>
            <a:r>
              <a:rPr lang="en-US" dirty="0" smtClean="0"/>
              <a:t>Saudi Arabia</a:t>
            </a:r>
          </a:p>
          <a:p>
            <a:r>
              <a:rPr lang="en-US" dirty="0" smtClean="0"/>
              <a:t>Zimbabwe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The Expanding circle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8911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66</TotalTime>
  <Words>576</Words>
  <Application>Microsoft Office PowerPoint</Application>
  <PresentationFormat>Экран (4:3)</PresentationFormat>
  <Paragraphs>123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Открытая</vt:lpstr>
      <vt:lpstr>World English / World Englishes</vt:lpstr>
      <vt:lpstr>World Englishes</vt:lpstr>
      <vt:lpstr>Classification of Englishes</vt:lpstr>
      <vt:lpstr>Презентация PowerPoint</vt:lpstr>
      <vt:lpstr>According to the group of users </vt:lpstr>
      <vt:lpstr>Kachru’s 3 circles of English</vt:lpstr>
      <vt:lpstr>The Inner circle</vt:lpstr>
      <vt:lpstr>The Outer circle</vt:lpstr>
      <vt:lpstr>The Expanding circle</vt:lpstr>
      <vt:lpstr>3 circles and a norm</vt:lpstr>
      <vt:lpstr>Schneider's dynamic model </vt:lpstr>
      <vt:lpstr>Phase 1-Foundation</vt:lpstr>
      <vt:lpstr>Phase 2 Exonormative stabilization </vt:lpstr>
      <vt:lpstr>Phase 3 Nativisation </vt:lpstr>
      <vt:lpstr>Phase 4 Endonormative stabilization </vt:lpstr>
      <vt:lpstr>Phase 5 Differentiation </vt:lpstr>
      <vt:lpstr>McArthur’s Circle of English</vt:lpstr>
      <vt:lpstr>Standard English</vt:lpstr>
      <vt:lpstr>The main features</vt:lpstr>
      <vt:lpstr>Accent</vt:lpstr>
      <vt:lpstr>Dialect</vt:lpstr>
      <vt:lpstr>Pidgin</vt:lpstr>
      <vt:lpstr>Creole</vt:lpstr>
      <vt:lpstr>Why English?</vt:lpstr>
      <vt:lpstr> Language variation</vt:lpstr>
      <vt:lpstr>Social variation</vt:lpstr>
      <vt:lpstr>Regional variation</vt:lpstr>
      <vt:lpstr>Regional variations </vt:lpstr>
      <vt:lpstr>Social variations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English / World Englishes</dc:title>
  <cp:lastModifiedBy>Светлана</cp:lastModifiedBy>
  <cp:revision>5</cp:revision>
  <dcterms:modified xsi:type="dcterms:W3CDTF">2013-05-07T14:32:34Z</dcterms:modified>
</cp:coreProperties>
</file>