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15" autoAdjust="0"/>
    <p:restoredTop sz="94660"/>
  </p:normalViewPr>
  <p:slideViewPr>
    <p:cSldViewPr>
      <p:cViewPr varScale="1">
        <p:scale>
          <a:sx n="69" d="100"/>
          <a:sy n="69" d="100"/>
        </p:scale>
        <p:origin x="-54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D4DAB95-1CBB-4D5B-BA47-93040AC6DFEF}" type="datetimeFigureOut">
              <a:rPr lang="ru-RU" smtClean="0"/>
              <a:t>05.02.2012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1354D3-8414-4E2E-A1D8-83B7AC0864E4}" type="slidenum">
              <a:rPr lang="ru-RU" smtClean="0"/>
              <a:t>‹#›</a:t>
            </a:fld>
            <a:endParaRPr lang="ru-RU"/>
          </a:p>
        </p:txBody>
      </p:sp>
    </p:spTree>
    <p:extLst>
      <p:ext uri="{BB962C8B-B14F-4D97-AF65-F5344CB8AC3E}">
        <p14:creationId xmlns:p14="http://schemas.microsoft.com/office/powerpoint/2010/main" val="1925874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D4DAB95-1CBB-4D5B-BA47-93040AC6DFEF}" type="datetimeFigureOut">
              <a:rPr lang="ru-RU" smtClean="0"/>
              <a:t>05.02.2012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1354D3-8414-4E2E-A1D8-83B7AC0864E4}" type="slidenum">
              <a:rPr lang="ru-RU" smtClean="0"/>
              <a:t>‹#›</a:t>
            </a:fld>
            <a:endParaRPr lang="ru-RU"/>
          </a:p>
        </p:txBody>
      </p:sp>
    </p:spTree>
    <p:extLst>
      <p:ext uri="{BB962C8B-B14F-4D97-AF65-F5344CB8AC3E}">
        <p14:creationId xmlns:p14="http://schemas.microsoft.com/office/powerpoint/2010/main" val="178308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D4DAB95-1CBB-4D5B-BA47-93040AC6DFEF}" type="datetimeFigureOut">
              <a:rPr lang="ru-RU" smtClean="0"/>
              <a:t>05.02.2012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1354D3-8414-4E2E-A1D8-83B7AC0864E4}" type="slidenum">
              <a:rPr lang="ru-RU" smtClean="0"/>
              <a:t>‹#›</a:t>
            </a:fld>
            <a:endParaRPr lang="ru-RU"/>
          </a:p>
        </p:txBody>
      </p:sp>
    </p:spTree>
    <p:extLst>
      <p:ext uri="{BB962C8B-B14F-4D97-AF65-F5344CB8AC3E}">
        <p14:creationId xmlns:p14="http://schemas.microsoft.com/office/powerpoint/2010/main" val="969181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D4DAB95-1CBB-4D5B-BA47-93040AC6DFEF}" type="datetimeFigureOut">
              <a:rPr lang="ru-RU" smtClean="0"/>
              <a:t>05.02.2012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1354D3-8414-4E2E-A1D8-83B7AC0864E4}" type="slidenum">
              <a:rPr lang="ru-RU" smtClean="0"/>
              <a:t>‹#›</a:t>
            </a:fld>
            <a:endParaRPr lang="ru-RU"/>
          </a:p>
        </p:txBody>
      </p:sp>
    </p:spTree>
    <p:extLst>
      <p:ext uri="{BB962C8B-B14F-4D97-AF65-F5344CB8AC3E}">
        <p14:creationId xmlns:p14="http://schemas.microsoft.com/office/powerpoint/2010/main" val="3000269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D4DAB95-1CBB-4D5B-BA47-93040AC6DFEF}" type="datetimeFigureOut">
              <a:rPr lang="ru-RU" smtClean="0"/>
              <a:t>05.02.2012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1354D3-8414-4E2E-A1D8-83B7AC0864E4}" type="slidenum">
              <a:rPr lang="ru-RU" smtClean="0"/>
              <a:t>‹#›</a:t>
            </a:fld>
            <a:endParaRPr lang="ru-RU"/>
          </a:p>
        </p:txBody>
      </p:sp>
    </p:spTree>
    <p:extLst>
      <p:ext uri="{BB962C8B-B14F-4D97-AF65-F5344CB8AC3E}">
        <p14:creationId xmlns:p14="http://schemas.microsoft.com/office/powerpoint/2010/main" val="4140218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D4DAB95-1CBB-4D5B-BA47-93040AC6DFEF}" type="datetimeFigureOut">
              <a:rPr lang="ru-RU" smtClean="0"/>
              <a:t>05.02.2012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1354D3-8414-4E2E-A1D8-83B7AC0864E4}" type="slidenum">
              <a:rPr lang="ru-RU" smtClean="0"/>
              <a:t>‹#›</a:t>
            </a:fld>
            <a:endParaRPr lang="ru-RU"/>
          </a:p>
        </p:txBody>
      </p:sp>
    </p:spTree>
    <p:extLst>
      <p:ext uri="{BB962C8B-B14F-4D97-AF65-F5344CB8AC3E}">
        <p14:creationId xmlns:p14="http://schemas.microsoft.com/office/powerpoint/2010/main" val="2939117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D4DAB95-1CBB-4D5B-BA47-93040AC6DFEF}" type="datetimeFigureOut">
              <a:rPr lang="ru-RU" smtClean="0"/>
              <a:t>05.02.2012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21354D3-8414-4E2E-A1D8-83B7AC0864E4}" type="slidenum">
              <a:rPr lang="ru-RU" smtClean="0"/>
              <a:t>‹#›</a:t>
            </a:fld>
            <a:endParaRPr lang="ru-RU"/>
          </a:p>
        </p:txBody>
      </p:sp>
    </p:spTree>
    <p:extLst>
      <p:ext uri="{BB962C8B-B14F-4D97-AF65-F5344CB8AC3E}">
        <p14:creationId xmlns:p14="http://schemas.microsoft.com/office/powerpoint/2010/main" val="2834560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D4DAB95-1CBB-4D5B-BA47-93040AC6DFEF}" type="datetimeFigureOut">
              <a:rPr lang="ru-RU" smtClean="0"/>
              <a:t>05.02.2012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21354D3-8414-4E2E-A1D8-83B7AC0864E4}" type="slidenum">
              <a:rPr lang="ru-RU" smtClean="0"/>
              <a:t>‹#›</a:t>
            </a:fld>
            <a:endParaRPr lang="ru-RU"/>
          </a:p>
        </p:txBody>
      </p:sp>
    </p:spTree>
    <p:extLst>
      <p:ext uri="{BB962C8B-B14F-4D97-AF65-F5344CB8AC3E}">
        <p14:creationId xmlns:p14="http://schemas.microsoft.com/office/powerpoint/2010/main" val="1343356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D4DAB95-1CBB-4D5B-BA47-93040AC6DFEF}" type="datetimeFigureOut">
              <a:rPr lang="ru-RU" smtClean="0"/>
              <a:t>05.02.2012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21354D3-8414-4E2E-A1D8-83B7AC0864E4}" type="slidenum">
              <a:rPr lang="ru-RU" smtClean="0"/>
              <a:t>‹#›</a:t>
            </a:fld>
            <a:endParaRPr lang="ru-RU"/>
          </a:p>
        </p:txBody>
      </p:sp>
    </p:spTree>
    <p:extLst>
      <p:ext uri="{BB962C8B-B14F-4D97-AF65-F5344CB8AC3E}">
        <p14:creationId xmlns:p14="http://schemas.microsoft.com/office/powerpoint/2010/main" val="1157585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D4DAB95-1CBB-4D5B-BA47-93040AC6DFEF}" type="datetimeFigureOut">
              <a:rPr lang="ru-RU" smtClean="0"/>
              <a:t>05.02.2012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1354D3-8414-4E2E-A1D8-83B7AC0864E4}" type="slidenum">
              <a:rPr lang="ru-RU" smtClean="0"/>
              <a:t>‹#›</a:t>
            </a:fld>
            <a:endParaRPr lang="ru-RU"/>
          </a:p>
        </p:txBody>
      </p:sp>
    </p:spTree>
    <p:extLst>
      <p:ext uri="{BB962C8B-B14F-4D97-AF65-F5344CB8AC3E}">
        <p14:creationId xmlns:p14="http://schemas.microsoft.com/office/powerpoint/2010/main" val="2092110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D4DAB95-1CBB-4D5B-BA47-93040AC6DFEF}" type="datetimeFigureOut">
              <a:rPr lang="ru-RU" smtClean="0"/>
              <a:t>05.02.2012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1354D3-8414-4E2E-A1D8-83B7AC0864E4}" type="slidenum">
              <a:rPr lang="ru-RU" smtClean="0"/>
              <a:t>‹#›</a:t>
            </a:fld>
            <a:endParaRPr lang="ru-RU"/>
          </a:p>
        </p:txBody>
      </p:sp>
    </p:spTree>
    <p:extLst>
      <p:ext uri="{BB962C8B-B14F-4D97-AF65-F5344CB8AC3E}">
        <p14:creationId xmlns:p14="http://schemas.microsoft.com/office/powerpoint/2010/main" val="630307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DAB95-1CBB-4D5B-BA47-93040AC6DFEF}" type="datetimeFigureOut">
              <a:rPr lang="ru-RU" smtClean="0"/>
              <a:t>05.02.2012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1354D3-8414-4E2E-A1D8-83B7AC0864E4}" type="slidenum">
              <a:rPr lang="ru-RU" smtClean="0"/>
              <a:t>‹#›</a:t>
            </a:fld>
            <a:endParaRPr lang="ru-RU"/>
          </a:p>
        </p:txBody>
      </p:sp>
    </p:spTree>
    <p:extLst>
      <p:ext uri="{BB962C8B-B14F-4D97-AF65-F5344CB8AC3E}">
        <p14:creationId xmlns:p14="http://schemas.microsoft.com/office/powerpoint/2010/main" val="1358492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image" Target="../media/image16.gif"/><Relationship Id="rId3" Type="http://schemas.openxmlformats.org/officeDocument/2006/relationships/image" Target="../media/image11.gif"/><Relationship Id="rId7" Type="http://schemas.openxmlformats.org/officeDocument/2006/relationships/image" Target="../media/image15.gif"/><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4.gif"/><Relationship Id="rId5" Type="http://schemas.openxmlformats.org/officeDocument/2006/relationships/image" Target="../media/image13.gif"/><Relationship Id="rId4" Type="http://schemas.openxmlformats.org/officeDocument/2006/relationships/image" Target="../media/image12.gif"/><Relationship Id="rId9" Type="http://schemas.openxmlformats.org/officeDocument/2006/relationships/image" Target="../media/image17.gif"/></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144000" cy="6858000"/>
          </a:xfrm>
          <a:prstGeom prst="rect">
            <a:avLst/>
          </a:prstGeom>
        </p:spPr>
      </p:pic>
      <p:sp>
        <p:nvSpPr>
          <p:cNvPr id="7" name="TextBox 6"/>
          <p:cNvSpPr txBox="1"/>
          <p:nvPr/>
        </p:nvSpPr>
        <p:spPr>
          <a:xfrm>
            <a:off x="1763688" y="404664"/>
            <a:ext cx="5472608" cy="1200329"/>
          </a:xfrm>
          <a:prstGeom prst="rect">
            <a:avLst/>
          </a:prstGeom>
          <a:noFill/>
        </p:spPr>
        <p:txBody>
          <a:bodyPr wrap="square" rtlCol="0">
            <a:spAutoFit/>
          </a:bodyPr>
          <a:lstStyle/>
          <a:p>
            <a:r>
              <a:rPr lang="en-US" b="1" i="1" dirty="0" smtClean="0">
                <a:solidFill>
                  <a:schemeClr val="accent6">
                    <a:lumMod val="75000"/>
                  </a:schemeClr>
                </a:solidFill>
                <a:latin typeface="Engravers MT" pitchFamily="18" charset="0"/>
              </a:rPr>
              <a:t>                                           </a:t>
            </a:r>
            <a:r>
              <a:rPr lang="en-US" sz="5400" b="1" i="1" dirty="0" smtClean="0">
                <a:solidFill>
                  <a:srgbClr val="00B050"/>
                </a:solidFill>
                <a:latin typeface="Engravers MT" pitchFamily="18" charset="0"/>
              </a:rPr>
              <a:t>Solresol</a:t>
            </a:r>
            <a:endParaRPr lang="ru-RU" sz="5400" b="1" i="1" dirty="0">
              <a:solidFill>
                <a:srgbClr val="00B050"/>
              </a:solidFill>
            </a:endParaRPr>
          </a:p>
        </p:txBody>
      </p:sp>
      <p:sp>
        <p:nvSpPr>
          <p:cNvPr id="8" name="TextBox 7"/>
          <p:cNvSpPr txBox="1"/>
          <p:nvPr/>
        </p:nvSpPr>
        <p:spPr>
          <a:xfrm>
            <a:off x="467544" y="2060848"/>
            <a:ext cx="4752528" cy="1938992"/>
          </a:xfrm>
          <a:prstGeom prst="rect">
            <a:avLst/>
          </a:prstGeom>
          <a:noFill/>
        </p:spPr>
        <p:txBody>
          <a:bodyPr wrap="square" rtlCol="0">
            <a:spAutoFit/>
          </a:bodyPr>
          <a:lstStyle/>
          <a:p>
            <a:r>
              <a:rPr lang="en-US" sz="4000" b="1" i="1" dirty="0">
                <a:solidFill>
                  <a:schemeClr val="accent3"/>
                </a:solidFill>
                <a:latin typeface="Engravers MT" pitchFamily="18" charset="0"/>
              </a:rPr>
              <a:t>a</a:t>
            </a:r>
            <a:r>
              <a:rPr lang="en-US" sz="4000" b="1" i="1" dirty="0" smtClean="0">
                <a:solidFill>
                  <a:schemeClr val="accent3"/>
                </a:solidFill>
                <a:latin typeface="Engravers MT" pitchFamily="18" charset="0"/>
              </a:rPr>
              <a:t>s an artificial  language</a:t>
            </a:r>
            <a:endParaRPr lang="ru-RU" sz="4000" b="1" i="1" dirty="0">
              <a:solidFill>
                <a:schemeClr val="accent3"/>
              </a:solidFill>
            </a:endParaRPr>
          </a:p>
        </p:txBody>
      </p:sp>
    </p:spTree>
    <p:extLst>
      <p:ext uri="{BB962C8B-B14F-4D97-AF65-F5344CB8AC3E}">
        <p14:creationId xmlns:p14="http://schemas.microsoft.com/office/powerpoint/2010/main" val="2016388742"/>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2123728" y="404664"/>
            <a:ext cx="4680520" cy="461665"/>
          </a:xfrm>
          <a:prstGeom prst="rect">
            <a:avLst/>
          </a:prstGeom>
          <a:noFill/>
        </p:spPr>
        <p:txBody>
          <a:bodyPr wrap="square" rtlCol="0">
            <a:spAutoFit/>
          </a:bodyPr>
          <a:lstStyle/>
          <a:p>
            <a:r>
              <a:rPr lang="en-US" sz="2400" dirty="0" smtClean="0">
                <a:solidFill>
                  <a:srgbClr val="FFFF00"/>
                </a:solidFill>
              </a:rPr>
              <a:t>                              </a:t>
            </a:r>
            <a:r>
              <a:rPr lang="en-US" sz="2400" b="1" u="sng" dirty="0" smtClean="0">
                <a:solidFill>
                  <a:srgbClr val="FFFF00"/>
                </a:solidFill>
              </a:rPr>
              <a:t>Number of Words</a:t>
            </a:r>
            <a:endParaRPr lang="ru-RU" sz="2400" b="1" u="sng" dirty="0">
              <a:solidFill>
                <a:srgbClr val="FFFF00"/>
              </a:solidFill>
            </a:endParaRPr>
          </a:p>
        </p:txBody>
      </p:sp>
      <p:sp>
        <p:nvSpPr>
          <p:cNvPr id="6" name="TextBox 5"/>
          <p:cNvSpPr txBox="1"/>
          <p:nvPr/>
        </p:nvSpPr>
        <p:spPr>
          <a:xfrm>
            <a:off x="539552" y="1052736"/>
            <a:ext cx="8136904" cy="5693866"/>
          </a:xfrm>
          <a:prstGeom prst="rect">
            <a:avLst/>
          </a:prstGeom>
          <a:noFill/>
        </p:spPr>
        <p:txBody>
          <a:bodyPr wrap="square" rtlCol="0">
            <a:spAutoFit/>
          </a:bodyPr>
          <a:lstStyle/>
          <a:p>
            <a:r>
              <a:rPr lang="en-US" sz="2800" dirty="0" smtClean="0">
                <a:solidFill>
                  <a:srgbClr val="FFFF00"/>
                </a:solidFill>
              </a:rPr>
              <a:t>Since a single word of SOLRESOL covers all the ideas that have the same meaning, with the two genders (masculine and feminine), and the principal parts of speech, it follows that with a few words, SOLRESOL contains all the ideas indispensable to man; it can express them clearly in all countries.</a:t>
            </a:r>
          </a:p>
          <a:p>
            <a:endParaRPr lang="en-US" sz="2800" dirty="0" smtClean="0">
              <a:solidFill>
                <a:srgbClr val="FFFF00"/>
              </a:solidFill>
            </a:endParaRPr>
          </a:p>
          <a:p>
            <a:r>
              <a:rPr lang="en-US" sz="2800" dirty="0" smtClean="0">
                <a:solidFill>
                  <a:srgbClr val="FFFF00"/>
                </a:solidFill>
              </a:rPr>
              <a:t> The Universal Language of SUDRE possesses:</a:t>
            </a:r>
          </a:p>
          <a:p>
            <a:endParaRPr lang="en-US" sz="2800" dirty="0" smtClean="0">
              <a:solidFill>
                <a:srgbClr val="FFFF00"/>
              </a:solidFill>
            </a:endParaRPr>
          </a:p>
          <a:p>
            <a:r>
              <a:rPr lang="en-US" sz="2800" dirty="0" smtClean="0">
                <a:solidFill>
                  <a:srgbClr val="FFFF00"/>
                </a:solidFill>
              </a:rPr>
              <a:t>      7 words of one syllable; </a:t>
            </a:r>
          </a:p>
          <a:p>
            <a:r>
              <a:rPr lang="en-US" sz="2800" dirty="0" smtClean="0">
                <a:solidFill>
                  <a:srgbClr val="FFFF00"/>
                </a:solidFill>
              </a:rPr>
              <a:t>      49  --  of two syllables;</a:t>
            </a:r>
          </a:p>
          <a:p>
            <a:r>
              <a:rPr lang="en-US" sz="2800" dirty="0" smtClean="0">
                <a:solidFill>
                  <a:srgbClr val="FFFF00"/>
                </a:solidFill>
              </a:rPr>
              <a:t>      336  --  of three syllables;</a:t>
            </a:r>
          </a:p>
          <a:p>
            <a:r>
              <a:rPr lang="en-US" sz="2800" dirty="0" smtClean="0">
                <a:solidFill>
                  <a:srgbClr val="FFFF00"/>
                </a:solidFill>
              </a:rPr>
              <a:t>      2.268  --  of four syllables;</a:t>
            </a:r>
            <a:endParaRPr lang="ru-RU" sz="2800" dirty="0">
              <a:solidFill>
                <a:srgbClr val="FFFF00"/>
              </a:solidFill>
            </a:endParaRPr>
          </a:p>
        </p:txBody>
      </p:sp>
    </p:spTree>
    <p:extLst>
      <p:ext uri="{BB962C8B-B14F-4D97-AF65-F5344CB8AC3E}">
        <p14:creationId xmlns:p14="http://schemas.microsoft.com/office/powerpoint/2010/main" val="3587705690"/>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259632" y="476672"/>
            <a:ext cx="7056784" cy="5663089"/>
          </a:xfrm>
          <a:prstGeom prst="rect">
            <a:avLst/>
          </a:prstGeom>
          <a:noFill/>
        </p:spPr>
        <p:txBody>
          <a:bodyPr wrap="square" rtlCol="0">
            <a:spAutoFit/>
          </a:bodyPr>
          <a:lstStyle/>
          <a:p>
            <a:r>
              <a:rPr lang="en-US" dirty="0" smtClean="0"/>
              <a:t>                      </a:t>
            </a:r>
            <a:r>
              <a:rPr lang="en-US" sz="2800" dirty="0" smtClean="0">
                <a:latin typeface="Engravers MT" pitchFamily="18" charset="0"/>
              </a:rPr>
              <a:t>Separation                                            of   Homonyms</a:t>
            </a:r>
          </a:p>
          <a:p>
            <a:endParaRPr lang="en-US" dirty="0" smtClean="0"/>
          </a:p>
          <a:p>
            <a:r>
              <a:rPr lang="en-US" dirty="0" smtClean="0"/>
              <a:t> </a:t>
            </a:r>
            <a:r>
              <a:rPr lang="en-US" sz="2800" dirty="0" smtClean="0"/>
              <a:t>When a word in a language has many different meanings, it is expressed in Solresol by just as many quite different words.</a:t>
            </a:r>
          </a:p>
          <a:p>
            <a:endParaRPr lang="en-US" sz="2800" dirty="0" smtClean="0"/>
          </a:p>
          <a:p>
            <a:r>
              <a:rPr lang="en-US" sz="2800" dirty="0" smtClean="0"/>
              <a:t>EXAMPLES:</a:t>
            </a:r>
          </a:p>
          <a:p>
            <a:r>
              <a:rPr lang="en-US" sz="2800" dirty="0" smtClean="0"/>
              <a:t>Ton (your), rm; 	                  Le poste (police station), sslf;</a:t>
            </a:r>
          </a:p>
          <a:p>
            <a:r>
              <a:rPr lang="en-US" sz="2800" dirty="0" smtClean="0"/>
              <a:t>Ton (tone), somfso; 	La bière (beer), dsfr;</a:t>
            </a:r>
          </a:p>
          <a:p>
            <a:r>
              <a:rPr lang="en-US" sz="2800" dirty="0" smtClean="0"/>
              <a:t>La poste (mail), frl;  	La bière (bier), sosdd;</a:t>
            </a:r>
          </a:p>
          <a:p>
            <a:endParaRPr lang="en-US" dirty="0" smtClean="0"/>
          </a:p>
          <a:p>
            <a:endParaRPr lang="en-US" dirty="0" smtClean="0"/>
          </a:p>
        </p:txBody>
      </p:sp>
    </p:spTree>
    <p:extLst>
      <p:ext uri="{BB962C8B-B14F-4D97-AF65-F5344CB8AC3E}">
        <p14:creationId xmlns:p14="http://schemas.microsoft.com/office/powerpoint/2010/main" val="3285004491"/>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339752" y="260648"/>
            <a:ext cx="4464496" cy="584775"/>
          </a:xfrm>
          <a:prstGeom prst="rect">
            <a:avLst/>
          </a:prstGeom>
          <a:noFill/>
        </p:spPr>
        <p:txBody>
          <a:bodyPr wrap="square" rtlCol="0">
            <a:spAutoFit/>
          </a:bodyPr>
          <a:lstStyle/>
          <a:p>
            <a:r>
              <a:rPr lang="en-US" sz="3200" dirty="0" smtClean="0"/>
              <a:t>                  Verbs</a:t>
            </a:r>
            <a:endParaRPr lang="ru-RU" sz="3200" dirty="0"/>
          </a:p>
        </p:txBody>
      </p:sp>
      <p:sp>
        <p:nvSpPr>
          <p:cNvPr id="4" name="TextBox 3"/>
          <p:cNvSpPr txBox="1"/>
          <p:nvPr/>
        </p:nvSpPr>
        <p:spPr>
          <a:xfrm>
            <a:off x="683568" y="791491"/>
            <a:ext cx="7776864" cy="5940088"/>
          </a:xfrm>
          <a:prstGeom prst="rect">
            <a:avLst/>
          </a:prstGeom>
          <a:noFill/>
        </p:spPr>
        <p:txBody>
          <a:bodyPr wrap="square" rtlCol="0">
            <a:spAutoFit/>
          </a:bodyPr>
          <a:lstStyle/>
          <a:p>
            <a:r>
              <a:rPr lang="en-US" sz="2000" dirty="0" smtClean="0"/>
              <a:t>-</a:t>
            </a:r>
            <a:r>
              <a:rPr lang="en-US" sz="2000" dirty="0" smtClean="0">
                <a:latin typeface="Arial Rounded MT Bold" pitchFamily="34" charset="0"/>
              </a:rPr>
              <a:t>Solresol verbs always have the same form (present infinitive).</a:t>
            </a:r>
          </a:p>
          <a:p>
            <a:r>
              <a:rPr lang="en-US" sz="2000" dirty="0" smtClean="0">
                <a:latin typeface="Arial Rounded MT Bold" pitchFamily="34" charset="0"/>
              </a:rPr>
              <a:t> To mark tenses and moods, one employs dd, rr, mm, </a:t>
            </a:r>
            <a:r>
              <a:rPr lang="en-US" sz="2000" dirty="0" err="1" smtClean="0">
                <a:latin typeface="Arial Rounded MT Bold" pitchFamily="34" charset="0"/>
              </a:rPr>
              <a:t>ff</a:t>
            </a:r>
            <a:r>
              <a:rPr lang="en-US" sz="2000" dirty="0" smtClean="0">
                <a:latin typeface="Arial Rounded MT Bold" pitchFamily="34" charset="0"/>
              </a:rPr>
              <a:t>, soso, ll, ss.</a:t>
            </a:r>
          </a:p>
          <a:p>
            <a:endParaRPr lang="en-US" sz="2000" dirty="0" smtClean="0">
              <a:latin typeface="Arial Rounded MT Bold" pitchFamily="34" charset="0"/>
            </a:endParaRPr>
          </a:p>
          <a:p>
            <a:r>
              <a:rPr lang="en-US" sz="2000" i="1" dirty="0" smtClean="0"/>
              <a:t>- To abbreviate these forms in writing, one uses capital D in the place of dd, capital R for rr, M for mm, F for </a:t>
            </a:r>
            <a:r>
              <a:rPr lang="en-US" sz="2000" i="1" dirty="0" err="1" smtClean="0"/>
              <a:t>ff</a:t>
            </a:r>
            <a:r>
              <a:rPr lang="en-US" sz="2000" i="1" dirty="0" smtClean="0"/>
              <a:t>, SO for soso, L for ll, and S for ss. </a:t>
            </a:r>
          </a:p>
          <a:p>
            <a:endParaRPr lang="en-US" sz="2000" dirty="0" smtClean="0"/>
          </a:p>
          <a:p>
            <a:r>
              <a:rPr lang="en-US" sz="2000" b="1" dirty="0" smtClean="0"/>
              <a:t>D. indicates</a:t>
            </a:r>
          </a:p>
          <a:p>
            <a:r>
              <a:rPr lang="en-US" sz="2000" dirty="0" smtClean="0"/>
              <a:t> </a:t>
            </a:r>
            <a:r>
              <a:rPr lang="en-US" sz="2000" i="1" dirty="0" smtClean="0"/>
              <a:t>1º The imperfect indicative: I begin, dr D sdf, etc.</a:t>
            </a:r>
          </a:p>
          <a:p>
            <a:r>
              <a:rPr lang="en-US" sz="2000" i="1" dirty="0" smtClean="0"/>
              <a:t> 2º The pluperfect indicative: I had begun, dr D sdf, etc.</a:t>
            </a:r>
          </a:p>
          <a:p>
            <a:endParaRPr lang="en-US" sz="2000" b="1" dirty="0" smtClean="0"/>
          </a:p>
          <a:p>
            <a:r>
              <a:rPr lang="en-US" sz="2000" b="1" dirty="0" smtClean="0"/>
              <a:t>R. indicates</a:t>
            </a:r>
          </a:p>
          <a:p>
            <a:r>
              <a:rPr lang="en-US" sz="2000" dirty="0" smtClean="0"/>
              <a:t> </a:t>
            </a:r>
            <a:r>
              <a:rPr lang="en-US" sz="2000" i="1" dirty="0" smtClean="0"/>
              <a:t>1º The simple past: I began, dr R sdf, etc.</a:t>
            </a:r>
          </a:p>
          <a:p>
            <a:r>
              <a:rPr lang="en-US" sz="2000" i="1" dirty="0" smtClean="0"/>
              <a:t> 2º The anterior past: [as soon as/when] I had begun, dr R sdf, etc.</a:t>
            </a:r>
          </a:p>
          <a:p>
            <a:r>
              <a:rPr lang="en-US" sz="2000" i="1" dirty="0" smtClean="0"/>
              <a:t> 3º The imperfect subjunctive: that I might/should begin, mr dr R sdf, etc.</a:t>
            </a:r>
          </a:p>
          <a:p>
            <a:r>
              <a:rPr lang="en-US" sz="2000" i="1" dirty="0" smtClean="0"/>
              <a:t> 4º The pluperfect subjunctive: that I might/should have begun, mr dr, R sdf.</a:t>
            </a:r>
          </a:p>
          <a:p>
            <a:r>
              <a:rPr lang="en-US" sz="2000" i="1" dirty="0" smtClean="0"/>
              <a:t>The passive participle: begun, S sdf.</a:t>
            </a:r>
            <a:endParaRPr lang="ru-RU" sz="2000" i="1" dirty="0"/>
          </a:p>
        </p:txBody>
      </p:sp>
    </p:spTree>
    <p:extLst>
      <p:ext uri="{BB962C8B-B14F-4D97-AF65-F5344CB8AC3E}">
        <p14:creationId xmlns:p14="http://schemas.microsoft.com/office/powerpoint/2010/main" val="1007711597"/>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99392"/>
            <a:ext cx="9144000" cy="6957392"/>
          </a:xfrm>
          <a:prstGeom prst="rect">
            <a:avLst/>
          </a:prstGeom>
        </p:spPr>
      </p:pic>
      <p:sp>
        <p:nvSpPr>
          <p:cNvPr id="3" name="TextBox 2"/>
          <p:cNvSpPr txBox="1"/>
          <p:nvPr/>
        </p:nvSpPr>
        <p:spPr>
          <a:xfrm>
            <a:off x="539552" y="318057"/>
            <a:ext cx="8352928" cy="4801314"/>
          </a:xfrm>
          <a:prstGeom prst="rect">
            <a:avLst/>
          </a:prstGeom>
          <a:noFill/>
        </p:spPr>
        <p:txBody>
          <a:bodyPr wrap="square" rtlCol="0">
            <a:spAutoFit/>
          </a:bodyPr>
          <a:lstStyle/>
          <a:p>
            <a:r>
              <a:rPr lang="en-US" sz="2800" dirty="0" smtClean="0"/>
              <a:t>                                       </a:t>
            </a:r>
            <a:r>
              <a:rPr lang="en-US" sz="2800" b="1" dirty="0" smtClean="0"/>
              <a:t>Subjunctive</a:t>
            </a:r>
          </a:p>
          <a:p>
            <a:endParaRPr lang="en-US" dirty="0" smtClean="0"/>
          </a:p>
          <a:p>
            <a:r>
              <a:rPr lang="en-US" b="1" dirty="0"/>
              <a:t>-</a:t>
            </a:r>
            <a:r>
              <a:rPr lang="en-US" sz="2000" b="1" dirty="0" smtClean="0"/>
              <a:t>The subjunctive mood is marked by placing the word mr, that, before the personal pronouns.</a:t>
            </a:r>
          </a:p>
          <a:p>
            <a:endParaRPr lang="en-US" sz="2000" dirty="0" smtClean="0"/>
          </a:p>
          <a:p>
            <a:r>
              <a:rPr lang="en-US" sz="2000" b="1" dirty="0" smtClean="0"/>
              <a:t>EXAMPLES:</a:t>
            </a:r>
          </a:p>
          <a:p>
            <a:r>
              <a:rPr lang="en-US" sz="2000" dirty="0" smtClean="0">
                <a:solidFill>
                  <a:schemeClr val="tx1">
                    <a:lumMod val="95000"/>
                    <a:lumOff val="5000"/>
                  </a:schemeClr>
                </a:solidFill>
              </a:rPr>
              <a:t>-That I should commence, mr dr sdf.</a:t>
            </a:r>
          </a:p>
          <a:p>
            <a:r>
              <a:rPr lang="en-US" sz="2000" dirty="0" smtClean="0">
                <a:solidFill>
                  <a:schemeClr val="tx1">
                    <a:lumMod val="95000"/>
                    <a:lumOff val="5000"/>
                  </a:schemeClr>
                </a:solidFill>
              </a:rPr>
              <a:t>-That you should finish, mr dm fds.</a:t>
            </a:r>
          </a:p>
          <a:p>
            <a:r>
              <a:rPr lang="en-US" sz="2000" dirty="0" smtClean="0">
                <a:solidFill>
                  <a:schemeClr val="tx1">
                    <a:lumMod val="95000"/>
                    <a:lumOff val="5000"/>
                  </a:schemeClr>
                </a:solidFill>
              </a:rPr>
              <a:t>-May he/it progress, mr df sdl.</a:t>
            </a:r>
          </a:p>
          <a:p>
            <a:r>
              <a:rPr lang="en-US" sz="2000" dirty="0" smtClean="0">
                <a:solidFill>
                  <a:schemeClr val="tx1">
                    <a:lumMod val="95000"/>
                    <a:lumOff val="5000"/>
                  </a:schemeClr>
                </a:solidFill>
              </a:rPr>
              <a:t>-May she learn, mr df¯ sds.</a:t>
            </a:r>
          </a:p>
          <a:p>
            <a:r>
              <a:rPr lang="en-US" sz="2000" dirty="0" smtClean="0">
                <a:solidFill>
                  <a:schemeClr val="tx1">
                    <a:lumMod val="95000"/>
                    <a:lumOff val="5000"/>
                  </a:schemeClr>
                </a:solidFill>
              </a:rPr>
              <a:t>                                                              -That we should study, mr dr' sdso.</a:t>
            </a:r>
          </a:p>
          <a:p>
            <a:r>
              <a:rPr lang="en-US" sz="2000" dirty="0" smtClean="0">
                <a:solidFill>
                  <a:schemeClr val="tx1">
                    <a:lumMod val="95000"/>
                    <a:lumOff val="5000"/>
                  </a:schemeClr>
                </a:solidFill>
              </a:rPr>
              <a:t>                                                              -That you [pl] should accomplish, mr dm' dsf.</a:t>
            </a:r>
          </a:p>
          <a:p>
            <a:r>
              <a:rPr lang="en-US" sz="2000" dirty="0" smtClean="0">
                <a:solidFill>
                  <a:schemeClr val="tx1">
                    <a:lumMod val="95000"/>
                    <a:lumOff val="5000"/>
                  </a:schemeClr>
                </a:solidFill>
              </a:rPr>
              <a:t>                                                              -That they [not f] should work, mr df' rsosr.</a:t>
            </a:r>
          </a:p>
          <a:p>
            <a:r>
              <a:rPr lang="en-US" sz="2000" dirty="0" smtClean="0">
                <a:solidFill>
                  <a:schemeClr val="tx1">
                    <a:lumMod val="95000"/>
                    <a:lumOff val="5000"/>
                  </a:schemeClr>
                </a:solidFill>
              </a:rPr>
              <a:t>                                                               -That they [f] should come, mr df'¯ msod.</a:t>
            </a:r>
          </a:p>
          <a:p>
            <a:r>
              <a:rPr lang="en-US" sz="2000" dirty="0" smtClean="0">
                <a:solidFill>
                  <a:schemeClr val="tx1">
                    <a:lumMod val="95000"/>
                    <a:lumOff val="5000"/>
                  </a:schemeClr>
                </a:solidFill>
              </a:rPr>
              <a:t>                                                               -That you might write, mr dm R lmr.</a:t>
            </a:r>
            <a:endParaRPr lang="ru-RU" sz="2000" dirty="0">
              <a:solidFill>
                <a:schemeClr val="tx1">
                  <a:lumMod val="95000"/>
                  <a:lumOff val="5000"/>
                </a:schemeClr>
              </a:solidFill>
            </a:endParaRPr>
          </a:p>
        </p:txBody>
      </p:sp>
    </p:spTree>
    <p:extLst>
      <p:ext uri="{BB962C8B-B14F-4D97-AF65-F5344CB8AC3E}">
        <p14:creationId xmlns:p14="http://schemas.microsoft.com/office/powerpoint/2010/main" val="3195053945"/>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395536" y="476672"/>
            <a:ext cx="8352928" cy="2800767"/>
          </a:xfrm>
          <a:prstGeom prst="rect">
            <a:avLst/>
          </a:prstGeom>
          <a:noFill/>
        </p:spPr>
        <p:txBody>
          <a:bodyPr wrap="square" rtlCol="0">
            <a:spAutoFit/>
          </a:bodyPr>
          <a:lstStyle/>
          <a:p>
            <a:r>
              <a:rPr lang="en-US" dirty="0" smtClean="0">
                <a:solidFill>
                  <a:srgbClr val="FFFF00"/>
                </a:solidFill>
              </a:rPr>
              <a:t>                        </a:t>
            </a:r>
            <a:r>
              <a:rPr lang="en-US" sz="3200" b="1" dirty="0" smtClean="0">
                <a:solidFill>
                  <a:srgbClr val="FF0000"/>
                </a:solidFill>
              </a:rPr>
              <a:t>Different kinds of writing</a:t>
            </a:r>
          </a:p>
          <a:p>
            <a:endParaRPr lang="en-US" dirty="0" smtClean="0">
              <a:solidFill>
                <a:srgbClr val="FFFF00"/>
              </a:solidFill>
            </a:endParaRPr>
          </a:p>
          <a:p>
            <a:r>
              <a:rPr lang="en-US" dirty="0" smtClean="0">
                <a:solidFill>
                  <a:srgbClr val="FFFF00"/>
                </a:solidFill>
              </a:rPr>
              <a:t> In Solresol one can write in many ways:</a:t>
            </a:r>
          </a:p>
          <a:p>
            <a:endParaRPr lang="en-US" dirty="0" smtClean="0">
              <a:solidFill>
                <a:srgbClr val="FFFF00"/>
              </a:solidFill>
            </a:endParaRPr>
          </a:p>
          <a:p>
            <a:r>
              <a:rPr lang="en-US" dirty="0" smtClean="0">
                <a:solidFill>
                  <a:srgbClr val="FFFF00"/>
                </a:solidFill>
              </a:rPr>
              <a:t> 1º In all letters: do, re, mi, fa, sol, la, si.</a:t>
            </a:r>
          </a:p>
          <a:p>
            <a:endParaRPr lang="en-US" dirty="0" smtClean="0">
              <a:solidFill>
                <a:srgbClr val="FFFF00"/>
              </a:solidFill>
            </a:endParaRPr>
          </a:p>
          <a:p>
            <a:r>
              <a:rPr lang="en-US" dirty="0" smtClean="0">
                <a:solidFill>
                  <a:srgbClr val="FFFF00"/>
                </a:solidFill>
              </a:rPr>
              <a:t> 2º Omitting the vowels (except the o of sol to distinguish it from si): d, r, m, f, so, l, s.</a:t>
            </a:r>
          </a:p>
          <a:p>
            <a:endParaRPr lang="en-US" dirty="0" smtClean="0">
              <a:solidFill>
                <a:srgbClr val="FFFF00"/>
              </a:solidFill>
            </a:endParaRPr>
          </a:p>
          <a:p>
            <a:r>
              <a:rPr lang="en-US" dirty="0" smtClean="0">
                <a:solidFill>
                  <a:srgbClr val="FFFF00"/>
                </a:solidFill>
              </a:rPr>
              <a:t> 3º In notes on a musical scale of just three lines, without knowing music;</a:t>
            </a:r>
            <a:endParaRPr lang="ru-RU" dirty="0">
              <a:solidFill>
                <a:srgbClr val="FFFF00"/>
              </a:solidFill>
            </a:endParaRPr>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3428999"/>
            <a:ext cx="8568952" cy="3079701"/>
          </a:xfrm>
          <a:prstGeom prst="rect">
            <a:avLst/>
          </a:prstGeom>
        </p:spPr>
      </p:pic>
    </p:spTree>
    <p:extLst>
      <p:ext uri="{BB962C8B-B14F-4D97-AF65-F5344CB8AC3E}">
        <p14:creationId xmlns:p14="http://schemas.microsoft.com/office/powerpoint/2010/main" val="808865961"/>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827584" y="404664"/>
            <a:ext cx="6768752" cy="3416320"/>
          </a:xfrm>
          <a:prstGeom prst="rect">
            <a:avLst/>
          </a:prstGeom>
          <a:noFill/>
        </p:spPr>
        <p:txBody>
          <a:bodyPr wrap="square" rtlCol="0">
            <a:spAutoFit/>
          </a:bodyPr>
          <a:lstStyle/>
          <a:p>
            <a:r>
              <a:rPr lang="en-US" sz="2400" b="1" dirty="0" smtClean="0">
                <a:solidFill>
                  <a:srgbClr val="FFFF00"/>
                </a:solidFill>
              </a:rPr>
              <a:t>4º  With the first 7 numbers, representing the seven notes, the numbers being known in all countries.</a:t>
            </a:r>
          </a:p>
          <a:p>
            <a:r>
              <a:rPr lang="en-US" sz="2400" dirty="0" smtClean="0">
                <a:solidFill>
                  <a:srgbClr val="FFFF00"/>
                </a:solidFill>
              </a:rPr>
              <a:t>1,	 2, 	3,	 4, 	5,	 6,	 7,</a:t>
            </a:r>
          </a:p>
          <a:p>
            <a:r>
              <a:rPr lang="en-US" sz="2400" dirty="0" smtClean="0">
                <a:solidFill>
                  <a:srgbClr val="FFFF00"/>
                </a:solidFill>
              </a:rPr>
              <a:t>do,	 re, 	mi, 	fa,	sol, 	la,	 si.</a:t>
            </a:r>
          </a:p>
          <a:p>
            <a:endParaRPr lang="en-US" sz="2400" dirty="0" smtClean="0">
              <a:solidFill>
                <a:srgbClr val="FFFF00"/>
              </a:solidFill>
            </a:endParaRPr>
          </a:p>
          <a:p>
            <a:r>
              <a:rPr lang="en-US" sz="2400" b="1" dirty="0" smtClean="0">
                <a:solidFill>
                  <a:srgbClr val="FFFF00"/>
                </a:solidFill>
              </a:rPr>
              <a:t>5º One can also write in a special Solresol stenography. This stenography, invented by Vincent GAJEWSKI, is composed of only seven signs, one for every syllable:</a:t>
            </a:r>
            <a:endParaRPr lang="ru-RU" sz="2400" b="1" dirty="0">
              <a:solidFill>
                <a:srgbClr val="FFFF00"/>
              </a:solidFill>
            </a:endParaRPr>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3861048"/>
            <a:ext cx="8208912" cy="2664296"/>
          </a:xfrm>
          <a:prstGeom prst="rect">
            <a:avLst/>
          </a:prstGeom>
        </p:spPr>
      </p:pic>
    </p:spTree>
    <p:extLst>
      <p:ext uri="{BB962C8B-B14F-4D97-AF65-F5344CB8AC3E}">
        <p14:creationId xmlns:p14="http://schemas.microsoft.com/office/powerpoint/2010/main" val="3959351524"/>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30564" cy="6858000"/>
          </a:xfrm>
          <a:prstGeom prst="rect">
            <a:avLst/>
          </a:prstGeom>
        </p:spPr>
      </p:pic>
      <p:sp>
        <p:nvSpPr>
          <p:cNvPr id="3" name="TextBox 2"/>
          <p:cNvSpPr txBox="1"/>
          <p:nvPr/>
        </p:nvSpPr>
        <p:spPr>
          <a:xfrm>
            <a:off x="323528" y="188640"/>
            <a:ext cx="6768752" cy="1077218"/>
          </a:xfrm>
          <a:prstGeom prst="rect">
            <a:avLst/>
          </a:prstGeom>
          <a:noFill/>
        </p:spPr>
        <p:txBody>
          <a:bodyPr wrap="square" rtlCol="0">
            <a:spAutoFit/>
          </a:bodyPr>
          <a:lstStyle/>
          <a:p>
            <a:r>
              <a:rPr lang="en-US" sz="3200" b="1" dirty="0" smtClean="0">
                <a:solidFill>
                  <a:srgbClr val="FFFF00"/>
                </a:solidFill>
              </a:rPr>
              <a:t>These signs must be connected to form  every word:</a:t>
            </a:r>
            <a:endParaRPr lang="ru-RU" sz="3200" b="1" dirty="0">
              <a:solidFill>
                <a:srgbClr val="FFFF00"/>
              </a:solidFill>
            </a:endParaRPr>
          </a:p>
        </p:txBody>
      </p:sp>
      <p:sp>
        <p:nvSpPr>
          <p:cNvPr id="4" name="TextBox 3"/>
          <p:cNvSpPr txBox="1"/>
          <p:nvPr/>
        </p:nvSpPr>
        <p:spPr>
          <a:xfrm>
            <a:off x="467544" y="1556792"/>
            <a:ext cx="5112568" cy="461665"/>
          </a:xfrm>
          <a:prstGeom prst="rect">
            <a:avLst/>
          </a:prstGeom>
          <a:noFill/>
        </p:spPr>
        <p:txBody>
          <a:bodyPr wrap="square" rtlCol="0">
            <a:spAutoFit/>
          </a:bodyPr>
          <a:lstStyle/>
          <a:p>
            <a:r>
              <a:rPr lang="en-US" sz="2400" dirty="0" smtClean="0">
                <a:solidFill>
                  <a:srgbClr val="FFFF00"/>
                </a:solidFill>
              </a:rPr>
              <a:t>Mister, sso.........</a:t>
            </a:r>
            <a:endParaRPr lang="ru-RU" sz="2400" dirty="0">
              <a:solidFill>
                <a:srgbClr val="FFFF00"/>
              </a:solidFill>
            </a:endParaRP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16691" y="1265858"/>
            <a:ext cx="1339285" cy="752599"/>
          </a:xfrm>
          <a:prstGeom prst="rect">
            <a:avLst/>
          </a:prstGeom>
        </p:spPr>
      </p:pic>
      <p:sp>
        <p:nvSpPr>
          <p:cNvPr id="6" name="TextBox 5"/>
          <p:cNvSpPr txBox="1"/>
          <p:nvPr/>
        </p:nvSpPr>
        <p:spPr>
          <a:xfrm>
            <a:off x="467544" y="2420888"/>
            <a:ext cx="3218789" cy="461665"/>
          </a:xfrm>
          <a:prstGeom prst="rect">
            <a:avLst/>
          </a:prstGeom>
          <a:noFill/>
        </p:spPr>
        <p:txBody>
          <a:bodyPr wrap="square" rtlCol="0">
            <a:spAutoFit/>
          </a:bodyPr>
          <a:lstStyle/>
          <a:p>
            <a:r>
              <a:rPr lang="en-US" sz="2400" dirty="0" smtClean="0">
                <a:solidFill>
                  <a:srgbClr val="FFFF00"/>
                </a:solidFill>
              </a:rPr>
              <a:t>Language, sorso.....</a:t>
            </a:r>
            <a:endParaRPr lang="ru-RU" sz="2400" dirty="0">
              <a:solidFill>
                <a:srgbClr val="FFFF00"/>
              </a:solidFill>
            </a:endParaRPr>
          </a:p>
        </p:txBody>
      </p:sp>
      <p:pic>
        <p:nvPicPr>
          <p:cNvPr id="7" name="Рисунок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16691" y="2204864"/>
            <a:ext cx="1339285" cy="591190"/>
          </a:xfrm>
          <a:prstGeom prst="rect">
            <a:avLst/>
          </a:prstGeom>
        </p:spPr>
      </p:pic>
      <p:sp>
        <p:nvSpPr>
          <p:cNvPr id="8" name="TextBox 7"/>
          <p:cNvSpPr txBox="1"/>
          <p:nvPr/>
        </p:nvSpPr>
        <p:spPr>
          <a:xfrm>
            <a:off x="539552" y="3284984"/>
            <a:ext cx="2477139" cy="461665"/>
          </a:xfrm>
          <a:prstGeom prst="rect">
            <a:avLst/>
          </a:prstGeom>
          <a:noFill/>
        </p:spPr>
        <p:txBody>
          <a:bodyPr wrap="square" rtlCol="0">
            <a:spAutoFit/>
          </a:bodyPr>
          <a:lstStyle/>
          <a:p>
            <a:r>
              <a:rPr lang="en-US" sz="2400" dirty="0" smtClean="0">
                <a:solidFill>
                  <a:srgbClr val="FFFF00"/>
                </a:solidFill>
              </a:rPr>
              <a:t>Want, fsf...........</a:t>
            </a:r>
            <a:endParaRPr lang="ru-RU" sz="2400" dirty="0">
              <a:solidFill>
                <a:srgbClr val="FFFF00"/>
              </a:solidFill>
            </a:endParaRPr>
          </a:p>
        </p:txBody>
      </p:sp>
      <p:pic>
        <p:nvPicPr>
          <p:cNvPr id="9" name="Рисунок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16692" y="3068960"/>
            <a:ext cx="1339284" cy="550540"/>
          </a:xfrm>
          <a:prstGeom prst="rect">
            <a:avLst/>
          </a:prstGeom>
        </p:spPr>
      </p:pic>
      <p:sp>
        <p:nvSpPr>
          <p:cNvPr id="10" name="TextBox 9"/>
          <p:cNvSpPr txBox="1"/>
          <p:nvPr/>
        </p:nvSpPr>
        <p:spPr>
          <a:xfrm>
            <a:off x="539552" y="4293096"/>
            <a:ext cx="2304256" cy="461665"/>
          </a:xfrm>
          <a:prstGeom prst="rect">
            <a:avLst/>
          </a:prstGeom>
          <a:noFill/>
        </p:spPr>
        <p:txBody>
          <a:bodyPr wrap="square" rtlCol="0">
            <a:spAutoFit/>
          </a:bodyPr>
          <a:lstStyle/>
          <a:p>
            <a:r>
              <a:rPr lang="en-US" dirty="0" smtClean="0"/>
              <a:t> </a:t>
            </a:r>
            <a:r>
              <a:rPr lang="en-US" sz="2400" dirty="0" smtClean="0">
                <a:solidFill>
                  <a:srgbClr val="FFFF00"/>
                </a:solidFill>
              </a:rPr>
              <a:t>Give, rml...........</a:t>
            </a:r>
            <a:endParaRPr lang="ru-RU" sz="2400" dirty="0">
              <a:solidFill>
                <a:srgbClr val="FFFF00"/>
              </a:solidFill>
            </a:endParaRPr>
          </a:p>
        </p:txBody>
      </p:sp>
      <p:pic>
        <p:nvPicPr>
          <p:cNvPr id="11" name="Рисунок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23828" y="3920240"/>
            <a:ext cx="1332148" cy="714375"/>
          </a:xfrm>
          <a:prstGeom prst="rect">
            <a:avLst/>
          </a:prstGeom>
        </p:spPr>
      </p:pic>
      <p:sp>
        <p:nvSpPr>
          <p:cNvPr id="12" name="TextBox 11"/>
          <p:cNvSpPr txBox="1"/>
          <p:nvPr/>
        </p:nvSpPr>
        <p:spPr>
          <a:xfrm>
            <a:off x="683568" y="5229200"/>
            <a:ext cx="2599504" cy="830997"/>
          </a:xfrm>
          <a:prstGeom prst="rect">
            <a:avLst/>
          </a:prstGeom>
          <a:noFill/>
        </p:spPr>
        <p:txBody>
          <a:bodyPr wrap="square" rtlCol="0">
            <a:spAutoFit/>
          </a:bodyPr>
          <a:lstStyle/>
          <a:p>
            <a:r>
              <a:rPr lang="en-US" sz="2400" dirty="0" smtClean="0">
                <a:solidFill>
                  <a:srgbClr val="FFFF00"/>
                </a:solidFill>
              </a:rPr>
              <a:t>Experience,mssod...</a:t>
            </a:r>
            <a:endParaRPr lang="ru-RU" sz="2400" dirty="0">
              <a:solidFill>
                <a:srgbClr val="FFFF00"/>
              </a:solidFill>
            </a:endParaRPr>
          </a:p>
        </p:txBody>
      </p:sp>
      <p:pic>
        <p:nvPicPr>
          <p:cNvPr id="13" name="Рисунок 1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117726" y="5038700"/>
            <a:ext cx="1238250" cy="838572"/>
          </a:xfrm>
          <a:prstGeom prst="rect">
            <a:avLst/>
          </a:prstGeom>
        </p:spPr>
      </p:pic>
      <p:sp>
        <p:nvSpPr>
          <p:cNvPr id="14" name="TextBox 13"/>
          <p:cNvSpPr txBox="1"/>
          <p:nvPr/>
        </p:nvSpPr>
        <p:spPr>
          <a:xfrm>
            <a:off x="5148064" y="1412776"/>
            <a:ext cx="3456384" cy="1569660"/>
          </a:xfrm>
          <a:prstGeom prst="rect">
            <a:avLst/>
          </a:prstGeom>
          <a:noFill/>
        </p:spPr>
        <p:txBody>
          <a:bodyPr wrap="square" rtlCol="0">
            <a:spAutoFit/>
          </a:bodyPr>
          <a:lstStyle/>
          <a:p>
            <a:r>
              <a:rPr lang="en-US" sz="3200" dirty="0" smtClean="0">
                <a:solidFill>
                  <a:srgbClr val="FFFF00"/>
                </a:solidFill>
              </a:rPr>
              <a:t>A double note is represented by crossing the sign:</a:t>
            </a:r>
            <a:endParaRPr lang="ru-RU" sz="3200" dirty="0">
              <a:solidFill>
                <a:srgbClr val="FFFF00"/>
              </a:solidFill>
            </a:endParaRPr>
          </a:p>
        </p:txBody>
      </p:sp>
      <p:sp>
        <p:nvSpPr>
          <p:cNvPr id="15" name="TextBox 14"/>
          <p:cNvSpPr txBox="1"/>
          <p:nvPr/>
        </p:nvSpPr>
        <p:spPr>
          <a:xfrm>
            <a:off x="5004048" y="3284984"/>
            <a:ext cx="2664296" cy="461665"/>
          </a:xfrm>
          <a:prstGeom prst="rect">
            <a:avLst/>
          </a:prstGeom>
          <a:noFill/>
        </p:spPr>
        <p:txBody>
          <a:bodyPr wrap="square" rtlCol="0">
            <a:spAutoFit/>
          </a:bodyPr>
          <a:lstStyle/>
          <a:p>
            <a:r>
              <a:rPr lang="en-US" sz="2400" dirty="0" smtClean="0">
                <a:solidFill>
                  <a:srgbClr val="FFFF00"/>
                </a:solidFill>
              </a:rPr>
              <a:t> Printshop, llmd.....</a:t>
            </a:r>
            <a:endParaRPr lang="ru-RU" sz="2400" dirty="0">
              <a:solidFill>
                <a:srgbClr val="FFFF00"/>
              </a:solidFill>
            </a:endParaRPr>
          </a:p>
        </p:txBody>
      </p:sp>
      <p:sp>
        <p:nvSpPr>
          <p:cNvPr id="16" name="TextBox 15"/>
          <p:cNvSpPr txBox="1"/>
          <p:nvPr/>
        </p:nvSpPr>
        <p:spPr>
          <a:xfrm>
            <a:off x="5148064" y="4293096"/>
            <a:ext cx="2016224" cy="830997"/>
          </a:xfrm>
          <a:prstGeom prst="rect">
            <a:avLst/>
          </a:prstGeom>
          <a:noFill/>
        </p:spPr>
        <p:txBody>
          <a:bodyPr wrap="square" rtlCol="0">
            <a:spAutoFit/>
          </a:bodyPr>
          <a:lstStyle/>
          <a:p>
            <a:r>
              <a:rPr lang="en-US" sz="2400" dirty="0" smtClean="0">
                <a:solidFill>
                  <a:srgbClr val="FFFF00"/>
                </a:solidFill>
              </a:rPr>
              <a:t>December, rrs.......</a:t>
            </a:r>
            <a:endParaRPr lang="ru-RU" sz="2400" dirty="0">
              <a:solidFill>
                <a:srgbClr val="FFFF00"/>
              </a:solidFill>
            </a:endParaRPr>
          </a:p>
        </p:txBody>
      </p:sp>
      <p:pic>
        <p:nvPicPr>
          <p:cNvPr id="17" name="Рисунок 1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68344" y="2982437"/>
            <a:ext cx="1368152" cy="1166644"/>
          </a:xfrm>
          <a:prstGeom prst="rect">
            <a:avLst/>
          </a:prstGeom>
        </p:spPr>
      </p:pic>
      <p:pic>
        <p:nvPicPr>
          <p:cNvPr id="18" name="Рисунок 17"/>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668344" y="4591025"/>
            <a:ext cx="1368152" cy="1142231"/>
          </a:xfrm>
          <a:prstGeom prst="rect">
            <a:avLst/>
          </a:prstGeom>
        </p:spPr>
      </p:pic>
    </p:spTree>
    <p:extLst>
      <p:ext uri="{BB962C8B-B14F-4D97-AF65-F5344CB8AC3E}">
        <p14:creationId xmlns:p14="http://schemas.microsoft.com/office/powerpoint/2010/main" val="3151193972"/>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539552" y="764704"/>
            <a:ext cx="6840760" cy="1477328"/>
          </a:xfrm>
          <a:prstGeom prst="rect">
            <a:avLst/>
          </a:prstGeom>
          <a:noFill/>
        </p:spPr>
        <p:txBody>
          <a:bodyPr wrap="square" rtlCol="0">
            <a:spAutoFit/>
          </a:bodyPr>
          <a:lstStyle/>
          <a:p>
            <a:r>
              <a:rPr lang="en-US" b="1" i="1" dirty="0" smtClean="0">
                <a:solidFill>
                  <a:schemeClr val="accent3">
                    <a:lumMod val="50000"/>
                  </a:schemeClr>
                </a:solidFill>
                <a:latin typeface="Engravers MT" pitchFamily="18" charset="0"/>
              </a:rPr>
              <a:t>A  simple   definition   of  an artificial  language   is   any language   whose   lexicon and  grammar  were developed  from   an individual   source   for   the sake    of   itself. </a:t>
            </a:r>
            <a:endParaRPr lang="ru-RU" b="1" i="1" dirty="0">
              <a:solidFill>
                <a:schemeClr val="accent3">
                  <a:lumMod val="50000"/>
                </a:schemeClr>
              </a:solidFill>
            </a:endParaRPr>
          </a:p>
        </p:txBody>
      </p:sp>
      <p:sp>
        <p:nvSpPr>
          <p:cNvPr id="4" name="TextBox 3"/>
          <p:cNvSpPr txBox="1"/>
          <p:nvPr/>
        </p:nvSpPr>
        <p:spPr>
          <a:xfrm>
            <a:off x="2411760" y="3645024"/>
            <a:ext cx="6552728" cy="1754326"/>
          </a:xfrm>
          <a:prstGeom prst="rect">
            <a:avLst/>
          </a:prstGeom>
          <a:noFill/>
        </p:spPr>
        <p:txBody>
          <a:bodyPr wrap="square" rtlCol="0">
            <a:spAutoFit/>
          </a:bodyPr>
          <a:lstStyle/>
          <a:p>
            <a:r>
              <a:rPr lang="en-US" b="1" i="1" dirty="0" smtClean="0">
                <a:solidFill>
                  <a:schemeClr val="accent3">
                    <a:lumMod val="50000"/>
                  </a:schemeClr>
                </a:solidFill>
                <a:latin typeface="Engravers MT" pitchFamily="18" charset="0"/>
              </a:rPr>
              <a:t>Individual  source  refers  to  either one  creator  or  a  select   body  of creators. Unlike  an   authentic language,  the  brunt  of  it  emerges with  relative   suddenness. </a:t>
            </a:r>
            <a:endParaRPr lang="en-US" b="1" i="1" dirty="0">
              <a:solidFill>
                <a:schemeClr val="accent3">
                  <a:lumMod val="50000"/>
                </a:schemeClr>
              </a:solidFill>
              <a:latin typeface="Engravers MT" pitchFamily="18" charset="0"/>
            </a:endParaRPr>
          </a:p>
        </p:txBody>
      </p:sp>
    </p:spTree>
    <p:extLst>
      <p:ext uri="{BB962C8B-B14F-4D97-AF65-F5344CB8AC3E}">
        <p14:creationId xmlns:p14="http://schemas.microsoft.com/office/powerpoint/2010/main" val="589943066"/>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97" y="0"/>
            <a:ext cx="9144000" cy="6858000"/>
          </a:xfrm>
          <a:prstGeom prst="rect">
            <a:avLst/>
          </a:prstGeom>
        </p:spPr>
      </p:pic>
      <p:sp>
        <p:nvSpPr>
          <p:cNvPr id="3" name="TextBox 2"/>
          <p:cNvSpPr txBox="1"/>
          <p:nvPr/>
        </p:nvSpPr>
        <p:spPr>
          <a:xfrm>
            <a:off x="1259632" y="1412776"/>
            <a:ext cx="7056784" cy="4401205"/>
          </a:xfrm>
          <a:prstGeom prst="rect">
            <a:avLst/>
          </a:prstGeom>
          <a:noFill/>
        </p:spPr>
        <p:txBody>
          <a:bodyPr wrap="square" rtlCol="0">
            <a:spAutoFit/>
          </a:bodyPr>
          <a:lstStyle/>
          <a:p>
            <a:r>
              <a:rPr lang="en-US" sz="2800" b="1" i="1" dirty="0" smtClean="0">
                <a:solidFill>
                  <a:srgbClr val="002060"/>
                </a:solidFill>
                <a:latin typeface="Engravers MT" pitchFamily="18" charset="0"/>
              </a:rPr>
              <a:t>Three  factors determine  the authenticity   of  an artificial   language: </a:t>
            </a:r>
          </a:p>
          <a:p>
            <a:endParaRPr lang="en-US" sz="2800" b="1" i="1" dirty="0" smtClean="0">
              <a:solidFill>
                <a:srgbClr val="002060"/>
              </a:solidFill>
              <a:latin typeface="Engravers MT" pitchFamily="18" charset="0"/>
            </a:endParaRPr>
          </a:p>
          <a:p>
            <a:r>
              <a:rPr lang="en-US" sz="2800" b="1" i="1" dirty="0" smtClean="0">
                <a:solidFill>
                  <a:srgbClr val="002060"/>
                </a:solidFill>
                <a:latin typeface="Engravers MT" pitchFamily="18" charset="0"/>
              </a:rPr>
              <a:t>         -purpose</a:t>
            </a:r>
          </a:p>
          <a:p>
            <a:endParaRPr lang="en-US" sz="2800" b="1" i="1" dirty="0" smtClean="0">
              <a:solidFill>
                <a:srgbClr val="002060"/>
              </a:solidFill>
              <a:latin typeface="Engravers MT" pitchFamily="18" charset="0"/>
            </a:endParaRPr>
          </a:p>
          <a:p>
            <a:r>
              <a:rPr lang="en-US" sz="2800" b="1" i="1" dirty="0" smtClean="0">
                <a:solidFill>
                  <a:srgbClr val="002060"/>
                </a:solidFill>
                <a:latin typeface="Engravers MT" pitchFamily="18" charset="0"/>
              </a:rPr>
              <a:t>                  -originality</a:t>
            </a:r>
          </a:p>
          <a:p>
            <a:endParaRPr lang="en-US" sz="2800" b="1" i="1" dirty="0" smtClean="0">
              <a:solidFill>
                <a:srgbClr val="002060"/>
              </a:solidFill>
              <a:latin typeface="Engravers MT" pitchFamily="18" charset="0"/>
            </a:endParaRPr>
          </a:p>
          <a:p>
            <a:r>
              <a:rPr lang="en-US" sz="2800" b="1" i="1" dirty="0" smtClean="0">
                <a:solidFill>
                  <a:srgbClr val="002060"/>
                </a:solidFill>
                <a:latin typeface="Engravers MT" pitchFamily="18" charset="0"/>
              </a:rPr>
              <a:t>                           - size.</a:t>
            </a:r>
            <a:endParaRPr lang="ru-RU" sz="2800" b="1" i="1" dirty="0">
              <a:solidFill>
                <a:srgbClr val="002060"/>
              </a:solidFill>
            </a:endParaRPr>
          </a:p>
        </p:txBody>
      </p:sp>
    </p:spTree>
    <p:extLst>
      <p:ext uri="{BB962C8B-B14F-4D97-AF65-F5344CB8AC3E}">
        <p14:creationId xmlns:p14="http://schemas.microsoft.com/office/powerpoint/2010/main" val="1140220805"/>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12" y="0"/>
            <a:ext cx="9144000" cy="6858000"/>
          </a:xfrm>
          <a:prstGeom prst="rect">
            <a:avLst/>
          </a:prstGeom>
        </p:spPr>
      </p:pic>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95" y="-1"/>
            <a:ext cx="3071727" cy="5301209"/>
          </a:xfrm>
          <a:prstGeom prst="rect">
            <a:avLst/>
          </a:prstGeom>
        </p:spPr>
      </p:pic>
      <p:sp>
        <p:nvSpPr>
          <p:cNvPr id="4" name="TextBox 3"/>
          <p:cNvSpPr txBox="1"/>
          <p:nvPr/>
        </p:nvSpPr>
        <p:spPr>
          <a:xfrm>
            <a:off x="3059832" y="404664"/>
            <a:ext cx="5688632" cy="646331"/>
          </a:xfrm>
          <a:prstGeom prst="rect">
            <a:avLst/>
          </a:prstGeom>
          <a:noFill/>
        </p:spPr>
        <p:txBody>
          <a:bodyPr wrap="square" rtlCol="0">
            <a:spAutoFit/>
          </a:bodyPr>
          <a:lstStyle/>
          <a:p>
            <a:r>
              <a:rPr lang="en-US" dirty="0" smtClean="0">
                <a:solidFill>
                  <a:srgbClr val="FFFF00"/>
                </a:solidFill>
              </a:rPr>
              <a:t>The  seven  conventional  notes,  colors,  syllables, numerals,  and  glyphs used to convey  solresol  phonemes.</a:t>
            </a:r>
            <a:endParaRPr lang="ru-RU" dirty="0">
              <a:solidFill>
                <a:srgbClr val="FFFF00"/>
              </a:solidFill>
            </a:endParaRPr>
          </a:p>
        </p:txBody>
      </p:sp>
      <p:sp>
        <p:nvSpPr>
          <p:cNvPr id="5" name="TextBox 4"/>
          <p:cNvSpPr txBox="1"/>
          <p:nvPr/>
        </p:nvSpPr>
        <p:spPr>
          <a:xfrm>
            <a:off x="3059832" y="1268760"/>
            <a:ext cx="5688632" cy="1754326"/>
          </a:xfrm>
          <a:prstGeom prst="rect">
            <a:avLst/>
          </a:prstGeom>
          <a:noFill/>
        </p:spPr>
        <p:txBody>
          <a:bodyPr wrap="square" rtlCol="0">
            <a:spAutoFit/>
          </a:bodyPr>
          <a:lstStyle/>
          <a:p>
            <a:r>
              <a:rPr lang="en-US" dirty="0" smtClean="0">
                <a:solidFill>
                  <a:srgbClr val="FFFF00"/>
                </a:solidFill>
              </a:rPr>
              <a:t>Solresol words are made up of from one to five syllables or notes. Each of these may be one of only seven basic phonemes, which may in turn be accented or lengthened. There is another phoneme, silence, which is used to separate words: words cannot be run together as they are in English.</a:t>
            </a:r>
            <a:endParaRPr lang="ru-RU" dirty="0">
              <a:solidFill>
                <a:srgbClr val="FFFF00"/>
              </a:solidFill>
            </a:endParaRPr>
          </a:p>
        </p:txBody>
      </p:sp>
      <p:sp>
        <p:nvSpPr>
          <p:cNvPr id="6" name="TextBox 5"/>
          <p:cNvSpPr txBox="1"/>
          <p:nvPr/>
        </p:nvSpPr>
        <p:spPr>
          <a:xfrm>
            <a:off x="3059832" y="3428999"/>
            <a:ext cx="5616624" cy="1477328"/>
          </a:xfrm>
          <a:prstGeom prst="rect">
            <a:avLst/>
          </a:prstGeom>
          <a:noFill/>
        </p:spPr>
        <p:txBody>
          <a:bodyPr wrap="square" rtlCol="0">
            <a:spAutoFit/>
          </a:bodyPr>
          <a:lstStyle/>
          <a:p>
            <a:r>
              <a:rPr lang="en-US" dirty="0" smtClean="0">
                <a:solidFill>
                  <a:srgbClr val="FFFF00"/>
                </a:solidFill>
              </a:rPr>
              <a:t>The phonemes can be represented in a number of different ways – as the seven musical notes in an octave, as spoken syllables (based on </a:t>
            </a:r>
            <a:r>
              <a:rPr lang="en-US" dirty="0" err="1" smtClean="0">
                <a:solidFill>
                  <a:srgbClr val="FFFF00"/>
                </a:solidFill>
              </a:rPr>
              <a:t>solfège</a:t>
            </a:r>
            <a:r>
              <a:rPr lang="en-US" dirty="0" smtClean="0">
                <a:solidFill>
                  <a:srgbClr val="FFFF00"/>
                </a:solidFill>
              </a:rPr>
              <a:t>, a way of identifying musical notes), with the seven </a:t>
            </a:r>
            <a:r>
              <a:rPr lang="en-US" dirty="0" err="1" smtClean="0">
                <a:solidFill>
                  <a:srgbClr val="FFFF00"/>
                </a:solidFill>
              </a:rPr>
              <a:t>colours</a:t>
            </a:r>
            <a:r>
              <a:rPr lang="en-US" dirty="0" smtClean="0">
                <a:solidFill>
                  <a:srgbClr val="FFFF00"/>
                </a:solidFill>
              </a:rPr>
              <a:t> of the rainbow, symbols, hand gestures etc. </a:t>
            </a:r>
            <a:endParaRPr lang="ru-RU" dirty="0">
              <a:solidFill>
                <a:srgbClr val="FFFF00"/>
              </a:solidFill>
            </a:endParaRPr>
          </a:p>
        </p:txBody>
      </p:sp>
      <p:sp>
        <p:nvSpPr>
          <p:cNvPr id="7" name="TextBox 6"/>
          <p:cNvSpPr txBox="1"/>
          <p:nvPr/>
        </p:nvSpPr>
        <p:spPr>
          <a:xfrm>
            <a:off x="467544" y="5301208"/>
            <a:ext cx="8064896" cy="1384995"/>
          </a:xfrm>
          <a:prstGeom prst="rect">
            <a:avLst/>
          </a:prstGeom>
          <a:noFill/>
        </p:spPr>
        <p:txBody>
          <a:bodyPr wrap="square" rtlCol="0">
            <a:spAutoFit/>
          </a:bodyPr>
          <a:lstStyle/>
          <a:p>
            <a:r>
              <a:rPr lang="en-US" sz="2800" dirty="0" smtClean="0">
                <a:solidFill>
                  <a:srgbClr val="FFFF00"/>
                </a:solidFill>
              </a:rPr>
              <a:t>Thus, theoretically Solresol communication can be done through speaking, singing, flags of different color – even painting.</a:t>
            </a:r>
            <a:endParaRPr lang="ru-RU" sz="2800" dirty="0">
              <a:solidFill>
                <a:srgbClr val="FFFF00"/>
              </a:solidFill>
            </a:endParaRPr>
          </a:p>
        </p:txBody>
      </p:sp>
    </p:spTree>
    <p:extLst>
      <p:ext uri="{BB962C8B-B14F-4D97-AF65-F5344CB8AC3E}">
        <p14:creationId xmlns:p14="http://schemas.microsoft.com/office/powerpoint/2010/main" val="3588382479"/>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511660" y="404664"/>
            <a:ext cx="6120680" cy="1200329"/>
          </a:xfrm>
          <a:prstGeom prst="rect">
            <a:avLst/>
          </a:prstGeom>
          <a:noFill/>
        </p:spPr>
        <p:txBody>
          <a:bodyPr wrap="square" rtlCol="0">
            <a:spAutoFit/>
          </a:bodyPr>
          <a:lstStyle/>
          <a:p>
            <a:r>
              <a:rPr lang="en-US" sz="7200" dirty="0" smtClean="0">
                <a:solidFill>
                  <a:srgbClr val="FFFF00"/>
                </a:solidFill>
              </a:rPr>
              <a:t>    Vocabulary</a:t>
            </a:r>
            <a:endParaRPr lang="ru-RU" sz="7200" dirty="0">
              <a:solidFill>
                <a:srgbClr val="FFFF00"/>
              </a:solidFill>
            </a:endParaRPr>
          </a:p>
        </p:txBody>
      </p:sp>
      <p:sp>
        <p:nvSpPr>
          <p:cNvPr id="4" name="TextBox 3"/>
          <p:cNvSpPr txBox="1"/>
          <p:nvPr/>
        </p:nvSpPr>
        <p:spPr>
          <a:xfrm>
            <a:off x="395536" y="1604993"/>
            <a:ext cx="3024336" cy="923330"/>
          </a:xfrm>
          <a:prstGeom prst="rect">
            <a:avLst/>
          </a:prstGeom>
          <a:noFill/>
        </p:spPr>
        <p:txBody>
          <a:bodyPr wrap="square" rtlCol="0">
            <a:spAutoFit/>
          </a:bodyPr>
          <a:lstStyle/>
          <a:p>
            <a:r>
              <a:rPr lang="en-US" dirty="0" smtClean="0">
                <a:solidFill>
                  <a:srgbClr val="FFFF00"/>
                </a:solidFill>
              </a:rPr>
              <a:t>-the longer words are divided into categories of meaning, based on their first syllable</a:t>
            </a:r>
            <a:endParaRPr lang="ru-RU" dirty="0">
              <a:solidFill>
                <a:srgbClr val="FFFF00"/>
              </a:solidFill>
            </a:endParaRPr>
          </a:p>
        </p:txBody>
      </p:sp>
      <p:sp>
        <p:nvSpPr>
          <p:cNvPr id="5" name="TextBox 4"/>
          <p:cNvSpPr txBox="1"/>
          <p:nvPr/>
        </p:nvSpPr>
        <p:spPr>
          <a:xfrm>
            <a:off x="3131840" y="2420888"/>
            <a:ext cx="3348372" cy="1754326"/>
          </a:xfrm>
          <a:prstGeom prst="rect">
            <a:avLst/>
          </a:prstGeom>
          <a:noFill/>
        </p:spPr>
        <p:txBody>
          <a:bodyPr wrap="square" rtlCol="0">
            <a:spAutoFit/>
          </a:bodyPr>
          <a:lstStyle/>
          <a:p>
            <a:r>
              <a:rPr lang="en-US" dirty="0" smtClean="0">
                <a:solidFill>
                  <a:srgbClr val="FFFF00"/>
                </a:solidFill>
              </a:rPr>
              <a:t>-Words beginning with 'sol' have meanings related to arts and sciences, or, if they begin with '</a:t>
            </a:r>
            <a:r>
              <a:rPr lang="en-US" dirty="0" err="1" smtClean="0">
                <a:solidFill>
                  <a:srgbClr val="FFFF00"/>
                </a:solidFill>
              </a:rPr>
              <a:t>solsol</a:t>
            </a:r>
            <a:r>
              <a:rPr lang="en-US" dirty="0" smtClean="0">
                <a:solidFill>
                  <a:srgbClr val="FFFF00"/>
                </a:solidFill>
              </a:rPr>
              <a:t>', sickness and medicine (e.g., solresol, "language"; solsolredo, "migraine")</a:t>
            </a:r>
            <a:endParaRPr lang="ru-RU" dirty="0">
              <a:solidFill>
                <a:srgbClr val="FFFF00"/>
              </a:solidFill>
            </a:endParaRPr>
          </a:p>
        </p:txBody>
      </p:sp>
      <p:sp>
        <p:nvSpPr>
          <p:cNvPr id="7" name="TextBox 6"/>
          <p:cNvSpPr txBox="1"/>
          <p:nvPr/>
        </p:nvSpPr>
        <p:spPr>
          <a:xfrm>
            <a:off x="5580112" y="4293096"/>
            <a:ext cx="3240360" cy="2031325"/>
          </a:xfrm>
          <a:prstGeom prst="rect">
            <a:avLst/>
          </a:prstGeom>
          <a:noFill/>
        </p:spPr>
        <p:txBody>
          <a:bodyPr wrap="square" rtlCol="0">
            <a:spAutoFit/>
          </a:bodyPr>
          <a:lstStyle/>
          <a:p>
            <a:r>
              <a:rPr lang="en-US" dirty="0" smtClean="0">
                <a:solidFill>
                  <a:srgbClr val="FFFF00"/>
                </a:solidFill>
              </a:rPr>
              <a:t>-Solresol faces considerable problems in categorizing the real world around it sensibly. The last couple of syllables may be arbitrary, to capture distinctions such as "apple" </a:t>
            </a:r>
            <a:r>
              <a:rPr lang="en-US" dirty="0" err="1" smtClean="0">
                <a:solidFill>
                  <a:srgbClr val="FFFF00"/>
                </a:solidFill>
              </a:rPr>
              <a:t>vs</a:t>
            </a:r>
            <a:r>
              <a:rPr lang="en-US" dirty="0" smtClean="0">
                <a:solidFill>
                  <a:srgbClr val="FFFF00"/>
                </a:solidFill>
              </a:rPr>
              <a:t> "pear" which do not fit simple categories.</a:t>
            </a:r>
            <a:endParaRPr lang="ru-RU" dirty="0">
              <a:solidFill>
                <a:srgbClr val="FFFF00"/>
              </a:solidFill>
            </a:endParaRPr>
          </a:p>
        </p:txBody>
      </p:sp>
    </p:spTree>
    <p:extLst>
      <p:ext uri="{BB962C8B-B14F-4D97-AF65-F5344CB8AC3E}">
        <p14:creationId xmlns:p14="http://schemas.microsoft.com/office/powerpoint/2010/main" val="1514390082"/>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3999" cy="6858000"/>
          </a:xfrm>
          <a:prstGeom prst="rect">
            <a:avLst/>
          </a:prstGeom>
        </p:spPr>
      </p:pic>
      <p:sp>
        <p:nvSpPr>
          <p:cNvPr id="5" name="TextBox 4"/>
          <p:cNvSpPr txBox="1"/>
          <p:nvPr/>
        </p:nvSpPr>
        <p:spPr>
          <a:xfrm>
            <a:off x="755576" y="548680"/>
            <a:ext cx="7848872" cy="5693866"/>
          </a:xfrm>
          <a:prstGeom prst="rect">
            <a:avLst/>
          </a:prstGeom>
          <a:noFill/>
        </p:spPr>
        <p:txBody>
          <a:bodyPr wrap="square" rtlCol="0">
            <a:spAutoFit/>
          </a:bodyPr>
          <a:lstStyle/>
          <a:p>
            <a:r>
              <a:rPr lang="en-US" sz="2800" dirty="0" smtClean="0">
                <a:latin typeface="Engravers MT" pitchFamily="18" charset="0"/>
              </a:rPr>
              <a:t>                                             Suppression of Synonyms</a:t>
            </a:r>
          </a:p>
          <a:p>
            <a:endParaRPr lang="en-US" dirty="0" smtClean="0"/>
          </a:p>
          <a:p>
            <a:r>
              <a:rPr lang="en-US" dirty="0" smtClean="0"/>
              <a:t> </a:t>
            </a:r>
            <a:r>
              <a:rPr lang="en-US" sz="1600" dirty="0" smtClean="0">
                <a:latin typeface="Engravers MT" pitchFamily="18" charset="0"/>
              </a:rPr>
              <a:t>-The  same  word  in  Solresol  signifies  all  the words  that  mean  the  same  thing.</a:t>
            </a:r>
          </a:p>
          <a:p>
            <a:endParaRPr lang="en-US" sz="1600" dirty="0" smtClean="0">
              <a:latin typeface="Engravers MT" pitchFamily="18" charset="0"/>
            </a:endParaRPr>
          </a:p>
          <a:p>
            <a:r>
              <a:rPr lang="en-US" sz="1600" dirty="0" smtClean="0">
                <a:latin typeface="Engravers MT" pitchFamily="18" charset="0"/>
              </a:rPr>
              <a:t> -Thus, there is just one word solla to express always, without ceasing, perpetually, without end.</a:t>
            </a:r>
          </a:p>
          <a:p>
            <a:endParaRPr lang="en-US" sz="1600" dirty="0" smtClean="0">
              <a:latin typeface="Engravers MT" pitchFamily="18" charset="0"/>
            </a:endParaRPr>
          </a:p>
          <a:p>
            <a:r>
              <a:rPr lang="en-US" sz="1600" dirty="0" smtClean="0">
                <a:latin typeface="Engravers MT" pitchFamily="18" charset="0"/>
              </a:rPr>
              <a:t> -just one word mifala (mfl) to express desire, long for, wish for.</a:t>
            </a:r>
          </a:p>
          <a:p>
            <a:endParaRPr lang="en-US" sz="1600" dirty="0" smtClean="0">
              <a:latin typeface="Engravers MT" pitchFamily="18" charset="0"/>
            </a:endParaRPr>
          </a:p>
          <a:p>
            <a:r>
              <a:rPr lang="en-US" sz="1600" dirty="0" smtClean="0">
                <a:latin typeface="Engravers MT" pitchFamily="18" charset="0"/>
              </a:rPr>
              <a:t>- The one word dosido (dsd) signifies aid, help, assist, come to one's aid.</a:t>
            </a:r>
          </a:p>
          <a:p>
            <a:endParaRPr lang="en-US" sz="1600" dirty="0" smtClean="0">
              <a:latin typeface="Engravers MT" pitchFamily="18" charset="0"/>
            </a:endParaRPr>
          </a:p>
          <a:p>
            <a:r>
              <a:rPr lang="en-US" sz="1600" dirty="0" smtClean="0">
                <a:latin typeface="Engravers MT" pitchFamily="18" charset="0"/>
              </a:rPr>
              <a:t> -The word refasi (rfs) means respond, reply, answer, retort.</a:t>
            </a:r>
          </a:p>
          <a:p>
            <a:endParaRPr lang="en-US" sz="1600" dirty="0" smtClean="0">
              <a:latin typeface="Engravers MT" pitchFamily="18" charset="0"/>
            </a:endParaRPr>
          </a:p>
          <a:p>
            <a:r>
              <a:rPr lang="en-US" sz="1600" dirty="0" smtClean="0">
                <a:latin typeface="Engravers MT" pitchFamily="18" charset="0"/>
              </a:rPr>
              <a:t> -The word ladomido (ldmd) signifies establish, institute, set up.</a:t>
            </a:r>
            <a:endParaRPr lang="ru-RU" sz="1600" dirty="0"/>
          </a:p>
        </p:txBody>
      </p:sp>
    </p:spTree>
    <p:extLst>
      <p:ext uri="{BB962C8B-B14F-4D97-AF65-F5344CB8AC3E}">
        <p14:creationId xmlns:p14="http://schemas.microsoft.com/office/powerpoint/2010/main" val="1468348699"/>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611560" y="404664"/>
            <a:ext cx="8136904" cy="4801314"/>
          </a:xfrm>
          <a:prstGeom prst="rect">
            <a:avLst/>
          </a:prstGeom>
          <a:noFill/>
        </p:spPr>
        <p:txBody>
          <a:bodyPr wrap="square" rtlCol="0">
            <a:spAutoFit/>
          </a:bodyPr>
          <a:lstStyle/>
          <a:p>
            <a:r>
              <a:rPr lang="en-US" b="1" u="sng" dirty="0" smtClean="0"/>
              <a:t>  </a:t>
            </a:r>
            <a:r>
              <a:rPr lang="en-US" b="1" u="sng" dirty="0" smtClean="0"/>
              <a:t>Reversed meanings</a:t>
            </a:r>
          </a:p>
          <a:p>
            <a:endParaRPr lang="ru-RU" b="1" dirty="0" smtClean="0"/>
          </a:p>
          <a:p>
            <a:endParaRPr lang="ru-RU" b="1" dirty="0"/>
          </a:p>
          <a:p>
            <a:r>
              <a:rPr lang="en-US" b="1" dirty="0" smtClean="0"/>
              <a:t>Solresol </a:t>
            </a:r>
            <a:r>
              <a:rPr lang="en-US" b="1" dirty="0" smtClean="0"/>
              <a:t>offers an advantage not found in any other language: it expresses the opposite meaning by reversing the word, syllable by syllable.</a:t>
            </a:r>
          </a:p>
          <a:p>
            <a:endParaRPr lang="en-US" dirty="0"/>
          </a:p>
          <a:p>
            <a:r>
              <a:rPr lang="en-US" dirty="0" smtClean="0"/>
              <a:t>                                                            </a:t>
            </a:r>
            <a:r>
              <a:rPr lang="en-US" b="1" dirty="0" smtClean="0"/>
              <a:t>EXAMPLES</a:t>
            </a:r>
          </a:p>
          <a:p>
            <a:r>
              <a:rPr lang="en-US" b="1" dirty="0" smtClean="0"/>
              <a:t>Misol, good	                                                      Solmi, evil.</a:t>
            </a:r>
          </a:p>
          <a:p>
            <a:r>
              <a:rPr lang="en-US" b="1" dirty="0" smtClean="0"/>
              <a:t>Fala, good, tasty	                                                      Lafa, bad.</a:t>
            </a:r>
          </a:p>
          <a:p>
            <a:r>
              <a:rPr lang="en-US" b="1" dirty="0" smtClean="0"/>
              <a:t>Solla, always	                                                      Lasol, never.</a:t>
            </a:r>
          </a:p>
          <a:p>
            <a:r>
              <a:rPr lang="en-US" b="1" dirty="0" smtClean="0"/>
              <a:t>Fs,  much, very	                                                     Sf,  little, scarcely.</a:t>
            </a:r>
          </a:p>
          <a:p>
            <a:r>
              <a:rPr lang="en-US" b="1" dirty="0" smtClean="0"/>
              <a:t>Msso, good fortune, happiness	                  Sosm, misfortune.</a:t>
            </a:r>
          </a:p>
          <a:p>
            <a:r>
              <a:rPr lang="en-US" b="1" dirty="0" smtClean="0"/>
              <a:t>Sols,  climb, ascend	                                                     Slso, descend.</a:t>
            </a:r>
          </a:p>
          <a:p>
            <a:r>
              <a:rPr lang="en-US" b="1" dirty="0" smtClean="0"/>
              <a:t>Sosf, laugh	                                                     Fsso,  weep, sob.</a:t>
            </a:r>
          </a:p>
          <a:p>
            <a:r>
              <a:rPr lang="en-US" b="1" dirty="0" smtClean="0"/>
              <a:t>Sml, ease	                                                                      Lms, difficulty.</a:t>
            </a:r>
          </a:p>
          <a:p>
            <a:r>
              <a:rPr lang="en-US" b="1" dirty="0" smtClean="0"/>
              <a:t>Dldm, accept, consent	                                   Mdld, refuse, reject.</a:t>
            </a:r>
          </a:p>
          <a:p>
            <a:r>
              <a:rPr lang="en-US" b="1" dirty="0" smtClean="0"/>
              <a:t>Fsms, advance	                                                    Smsf, draw back, retreat.</a:t>
            </a:r>
            <a:endParaRPr lang="ru-RU" b="1" dirty="0"/>
          </a:p>
        </p:txBody>
      </p:sp>
    </p:spTree>
    <p:extLst>
      <p:ext uri="{BB962C8B-B14F-4D97-AF65-F5344CB8AC3E}">
        <p14:creationId xmlns:p14="http://schemas.microsoft.com/office/powerpoint/2010/main" val="3770173038"/>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extBox 3"/>
          <p:cNvSpPr txBox="1"/>
          <p:nvPr/>
        </p:nvSpPr>
        <p:spPr>
          <a:xfrm>
            <a:off x="1727684" y="323505"/>
            <a:ext cx="5688632" cy="1015663"/>
          </a:xfrm>
          <a:prstGeom prst="rect">
            <a:avLst/>
          </a:prstGeom>
          <a:noFill/>
        </p:spPr>
        <p:txBody>
          <a:bodyPr wrap="square" rtlCol="0">
            <a:spAutoFit/>
          </a:bodyPr>
          <a:lstStyle/>
          <a:p>
            <a:r>
              <a:rPr lang="en-US" sz="6000" dirty="0" smtClean="0">
                <a:solidFill>
                  <a:srgbClr val="FFFF00"/>
                </a:solidFill>
              </a:rPr>
              <a:t>        Genders</a:t>
            </a:r>
            <a:endParaRPr lang="ru-RU" sz="6000" dirty="0">
              <a:solidFill>
                <a:srgbClr val="FFFF00"/>
              </a:solidFill>
            </a:endParaRPr>
          </a:p>
        </p:txBody>
      </p:sp>
      <p:sp>
        <p:nvSpPr>
          <p:cNvPr id="5" name="TextBox 4"/>
          <p:cNvSpPr txBox="1"/>
          <p:nvPr/>
        </p:nvSpPr>
        <p:spPr>
          <a:xfrm>
            <a:off x="827584" y="1484784"/>
            <a:ext cx="7704856" cy="1569660"/>
          </a:xfrm>
          <a:prstGeom prst="rect">
            <a:avLst/>
          </a:prstGeom>
          <a:noFill/>
        </p:spPr>
        <p:txBody>
          <a:bodyPr wrap="square" rtlCol="0">
            <a:spAutoFit/>
          </a:bodyPr>
          <a:lstStyle/>
          <a:p>
            <a:r>
              <a:rPr lang="en-US" sz="2400" dirty="0" smtClean="0">
                <a:solidFill>
                  <a:srgbClr val="FFFF00"/>
                </a:solidFill>
              </a:rPr>
              <a:t>-All male beings are of the masculine gender;</a:t>
            </a:r>
          </a:p>
          <a:p>
            <a:r>
              <a:rPr lang="en-US" sz="2400" dirty="0" smtClean="0">
                <a:solidFill>
                  <a:srgbClr val="FFFF00"/>
                </a:solidFill>
              </a:rPr>
              <a:t>   -All female beings are of the feminine gender;</a:t>
            </a:r>
          </a:p>
          <a:p>
            <a:r>
              <a:rPr lang="en-US" sz="2400" dirty="0" smtClean="0">
                <a:solidFill>
                  <a:srgbClr val="FFFF00"/>
                </a:solidFill>
              </a:rPr>
              <a:t>      -All material objects and abstractions, as well as  beings whose sex is    unknown, are of the neuter gender.</a:t>
            </a:r>
            <a:endParaRPr lang="ru-RU" sz="2400" dirty="0">
              <a:solidFill>
                <a:srgbClr val="FFFF00"/>
              </a:solidFill>
            </a:endParaRPr>
          </a:p>
        </p:txBody>
      </p:sp>
      <p:sp>
        <p:nvSpPr>
          <p:cNvPr id="6" name="TextBox 5"/>
          <p:cNvSpPr txBox="1"/>
          <p:nvPr/>
        </p:nvSpPr>
        <p:spPr>
          <a:xfrm>
            <a:off x="395536" y="3068960"/>
            <a:ext cx="7560840" cy="2677656"/>
          </a:xfrm>
          <a:prstGeom prst="rect">
            <a:avLst/>
          </a:prstGeom>
          <a:noFill/>
        </p:spPr>
        <p:txBody>
          <a:bodyPr wrap="square" rtlCol="0">
            <a:spAutoFit/>
          </a:bodyPr>
          <a:lstStyle/>
          <a:p>
            <a:r>
              <a:rPr lang="en-US" dirty="0" smtClean="0">
                <a:solidFill>
                  <a:srgbClr val="FFFF00"/>
                </a:solidFill>
              </a:rPr>
              <a:t>                                                      </a:t>
            </a:r>
            <a:r>
              <a:rPr lang="en-US" sz="2400" dirty="0" smtClean="0">
                <a:solidFill>
                  <a:srgbClr val="FFFF00"/>
                </a:solidFill>
              </a:rPr>
              <a:t>EXAMPLES: </a:t>
            </a:r>
          </a:p>
          <a:p>
            <a:r>
              <a:rPr lang="en-US" b="1" dirty="0" smtClean="0">
                <a:solidFill>
                  <a:srgbClr val="FFFF00"/>
                </a:solidFill>
              </a:rPr>
              <a:t>Masculine:</a:t>
            </a:r>
            <a:r>
              <a:rPr lang="en-US" dirty="0" smtClean="0">
                <a:solidFill>
                  <a:srgbClr val="FFFF00"/>
                </a:solidFill>
              </a:rPr>
              <a:t>	</a:t>
            </a:r>
            <a:r>
              <a:rPr lang="en-US" b="1" dirty="0" smtClean="0">
                <a:solidFill>
                  <a:srgbClr val="FFFF00"/>
                </a:solidFill>
              </a:rPr>
              <a:t>                                                           Feminine:</a:t>
            </a:r>
          </a:p>
          <a:p>
            <a:r>
              <a:rPr lang="en-US" dirty="0" err="1" smtClean="0">
                <a:solidFill>
                  <a:srgbClr val="FFFF00"/>
                </a:solidFill>
              </a:rPr>
              <a:t>Sisol</a:t>
            </a:r>
            <a:r>
              <a:rPr lang="en-US" dirty="0" smtClean="0">
                <a:solidFill>
                  <a:srgbClr val="FFFF00"/>
                </a:solidFill>
              </a:rPr>
              <a:t>, Mr; 	                                                           </a:t>
            </a:r>
            <a:r>
              <a:rPr lang="en-US" dirty="0" err="1" smtClean="0">
                <a:solidFill>
                  <a:srgbClr val="FFFF00"/>
                </a:solidFill>
              </a:rPr>
              <a:t>Sisool</a:t>
            </a:r>
            <a:r>
              <a:rPr lang="en-US" dirty="0" smtClean="0">
                <a:solidFill>
                  <a:srgbClr val="FFFF00"/>
                </a:solidFill>
              </a:rPr>
              <a:t> or </a:t>
            </a:r>
            <a:r>
              <a:rPr lang="en-US" dirty="0" err="1" smtClean="0">
                <a:solidFill>
                  <a:srgbClr val="FFFF00"/>
                </a:solidFill>
              </a:rPr>
              <a:t>Siso¯l</a:t>
            </a:r>
            <a:r>
              <a:rPr lang="en-US" dirty="0" smtClean="0">
                <a:solidFill>
                  <a:srgbClr val="FFFF00"/>
                </a:solidFill>
              </a:rPr>
              <a:t>, Mrs.;</a:t>
            </a:r>
          </a:p>
          <a:p>
            <a:r>
              <a:rPr lang="en-US" dirty="0" err="1" smtClean="0">
                <a:solidFill>
                  <a:srgbClr val="FFFF00"/>
                </a:solidFill>
              </a:rPr>
              <a:t>Sila</a:t>
            </a:r>
            <a:r>
              <a:rPr lang="en-US" dirty="0" smtClean="0">
                <a:solidFill>
                  <a:srgbClr val="FFFF00"/>
                </a:solidFill>
              </a:rPr>
              <a:t>, Master [title], boy; 	                                         </a:t>
            </a:r>
            <a:r>
              <a:rPr lang="en-US" dirty="0" err="1" smtClean="0">
                <a:solidFill>
                  <a:srgbClr val="FFFF00"/>
                </a:solidFill>
              </a:rPr>
              <a:t>Silaa</a:t>
            </a:r>
            <a:r>
              <a:rPr lang="en-US" dirty="0" smtClean="0">
                <a:solidFill>
                  <a:srgbClr val="FFFF00"/>
                </a:solidFill>
              </a:rPr>
              <a:t> or </a:t>
            </a:r>
            <a:r>
              <a:rPr lang="en-US" dirty="0" err="1" smtClean="0">
                <a:solidFill>
                  <a:srgbClr val="FFFF00"/>
                </a:solidFill>
              </a:rPr>
              <a:t>Sila</a:t>
            </a:r>
            <a:r>
              <a:rPr lang="en-US" dirty="0" smtClean="0">
                <a:solidFill>
                  <a:srgbClr val="FFFF00"/>
                </a:solidFill>
              </a:rPr>
              <a:t>¯,  Miss;</a:t>
            </a:r>
          </a:p>
          <a:p>
            <a:r>
              <a:rPr lang="en-US" dirty="0" err="1" smtClean="0">
                <a:solidFill>
                  <a:srgbClr val="FFFF00"/>
                </a:solidFill>
              </a:rPr>
              <a:t>Msf</a:t>
            </a:r>
            <a:r>
              <a:rPr lang="en-US" dirty="0" smtClean="0">
                <a:solidFill>
                  <a:srgbClr val="FFFF00"/>
                </a:solidFill>
              </a:rPr>
              <a:t>, husband; 	                                                           </a:t>
            </a:r>
            <a:r>
              <a:rPr lang="en-US" dirty="0" err="1" smtClean="0">
                <a:solidFill>
                  <a:srgbClr val="FFFF00"/>
                </a:solidFill>
              </a:rPr>
              <a:t>Msf</a:t>
            </a:r>
            <a:r>
              <a:rPr lang="en-US" dirty="0" smtClean="0">
                <a:solidFill>
                  <a:srgbClr val="FFFF00"/>
                </a:solidFill>
              </a:rPr>
              <a:t>¯, wife;</a:t>
            </a:r>
          </a:p>
          <a:p>
            <a:r>
              <a:rPr lang="en-US" dirty="0" err="1" smtClean="0">
                <a:solidFill>
                  <a:srgbClr val="FFFF00"/>
                </a:solidFill>
              </a:rPr>
              <a:t>Ldm</a:t>
            </a:r>
            <a:r>
              <a:rPr lang="en-US" dirty="0" smtClean="0">
                <a:solidFill>
                  <a:srgbClr val="FFFF00"/>
                </a:solidFill>
              </a:rPr>
              <a:t>, pupil, student [m]; 	                                         dm¯, pupil, student [m];</a:t>
            </a:r>
          </a:p>
          <a:p>
            <a:r>
              <a:rPr lang="en-US" dirty="0" err="1" smtClean="0">
                <a:solidFill>
                  <a:srgbClr val="FFFF00"/>
                </a:solidFill>
              </a:rPr>
              <a:t>Dmfd</a:t>
            </a:r>
            <a:r>
              <a:rPr lang="en-US" dirty="0" smtClean="0">
                <a:solidFill>
                  <a:srgbClr val="FFFF00"/>
                </a:solidFill>
              </a:rPr>
              <a:t>,  man; 	                                                          </a:t>
            </a:r>
            <a:r>
              <a:rPr lang="en-US" dirty="0" err="1" smtClean="0">
                <a:solidFill>
                  <a:srgbClr val="FFFF00"/>
                </a:solidFill>
              </a:rPr>
              <a:t>Dmfd</a:t>
            </a:r>
            <a:r>
              <a:rPr lang="en-US" dirty="0" smtClean="0">
                <a:solidFill>
                  <a:srgbClr val="FFFF00"/>
                </a:solidFill>
              </a:rPr>
              <a:t>¯, woman;</a:t>
            </a:r>
          </a:p>
          <a:p>
            <a:r>
              <a:rPr lang="en-US" dirty="0" err="1" smtClean="0">
                <a:solidFill>
                  <a:srgbClr val="FFFF00"/>
                </a:solidFill>
              </a:rPr>
              <a:t>Rsmr</a:t>
            </a:r>
            <a:r>
              <a:rPr lang="en-US" dirty="0" smtClean="0">
                <a:solidFill>
                  <a:srgbClr val="FFFF00"/>
                </a:solidFill>
              </a:rPr>
              <a:t>,  brother; 	                                                          </a:t>
            </a:r>
            <a:r>
              <a:rPr lang="en-US" dirty="0" err="1" smtClean="0">
                <a:solidFill>
                  <a:srgbClr val="FFFF00"/>
                </a:solidFill>
              </a:rPr>
              <a:t>Rsmr</a:t>
            </a:r>
            <a:r>
              <a:rPr lang="en-US" dirty="0" smtClean="0">
                <a:solidFill>
                  <a:srgbClr val="FFFF00"/>
                </a:solidFill>
              </a:rPr>
              <a:t>¯, sister;</a:t>
            </a:r>
          </a:p>
          <a:p>
            <a:r>
              <a:rPr lang="en-US" dirty="0" err="1" smtClean="0">
                <a:solidFill>
                  <a:srgbClr val="FFFF00"/>
                </a:solidFill>
              </a:rPr>
              <a:t>Frsod</a:t>
            </a:r>
            <a:r>
              <a:rPr lang="en-US" dirty="0" smtClean="0">
                <a:solidFill>
                  <a:srgbClr val="FFFF00"/>
                </a:solidFill>
              </a:rPr>
              <a:t>, stallion; 	                                                          </a:t>
            </a:r>
            <a:r>
              <a:rPr lang="en-US" dirty="0" err="1" smtClean="0">
                <a:solidFill>
                  <a:srgbClr val="FFFF00"/>
                </a:solidFill>
              </a:rPr>
              <a:t>Frsod</a:t>
            </a:r>
            <a:r>
              <a:rPr lang="en-US" dirty="0" smtClean="0">
                <a:solidFill>
                  <a:srgbClr val="FFFF00"/>
                </a:solidFill>
              </a:rPr>
              <a:t>¯, mare.</a:t>
            </a:r>
            <a:endParaRPr lang="ru-RU" dirty="0">
              <a:solidFill>
                <a:srgbClr val="FFFF00"/>
              </a:solidFill>
            </a:endParaRPr>
          </a:p>
        </p:txBody>
      </p:sp>
    </p:spTree>
    <p:extLst>
      <p:ext uri="{BB962C8B-B14F-4D97-AF65-F5344CB8AC3E}">
        <p14:creationId xmlns:p14="http://schemas.microsoft.com/office/powerpoint/2010/main" val="1925611157"/>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extBox 2"/>
          <p:cNvSpPr txBox="1"/>
          <p:nvPr/>
        </p:nvSpPr>
        <p:spPr>
          <a:xfrm>
            <a:off x="1907704" y="421044"/>
            <a:ext cx="5904656" cy="954107"/>
          </a:xfrm>
          <a:prstGeom prst="rect">
            <a:avLst/>
          </a:prstGeom>
          <a:noFill/>
        </p:spPr>
        <p:txBody>
          <a:bodyPr wrap="square" rtlCol="0">
            <a:spAutoFit/>
          </a:bodyPr>
          <a:lstStyle/>
          <a:p>
            <a:r>
              <a:rPr lang="en-US" sz="2800" dirty="0" smtClean="0">
                <a:latin typeface="Engravers MT" pitchFamily="18" charset="0"/>
              </a:rPr>
              <a:t>                                           Numbers</a:t>
            </a:r>
            <a:endParaRPr lang="ru-RU" sz="2800" dirty="0"/>
          </a:p>
        </p:txBody>
      </p:sp>
      <p:sp>
        <p:nvSpPr>
          <p:cNvPr id="4" name="TextBox 3"/>
          <p:cNvSpPr txBox="1"/>
          <p:nvPr/>
        </p:nvSpPr>
        <p:spPr>
          <a:xfrm>
            <a:off x="827584" y="1484784"/>
            <a:ext cx="7344816" cy="4216539"/>
          </a:xfrm>
          <a:prstGeom prst="rect">
            <a:avLst/>
          </a:prstGeom>
          <a:noFill/>
        </p:spPr>
        <p:txBody>
          <a:bodyPr wrap="square" rtlCol="0">
            <a:spAutoFit/>
          </a:bodyPr>
          <a:lstStyle/>
          <a:p>
            <a:r>
              <a:rPr lang="en-US" sz="2800" b="1" dirty="0" smtClean="0"/>
              <a:t>                                EXAMPLES: </a:t>
            </a:r>
          </a:p>
          <a:p>
            <a:r>
              <a:rPr lang="en-US" sz="2400" b="1" dirty="0" smtClean="0"/>
              <a:t>Singular:</a:t>
            </a:r>
            <a:r>
              <a:rPr lang="en-US" sz="2400" dirty="0" smtClean="0"/>
              <a:t>	                                                      </a:t>
            </a:r>
            <a:r>
              <a:rPr lang="en-US" sz="2400" b="1" dirty="0" smtClean="0"/>
              <a:t>Plural:</a:t>
            </a:r>
          </a:p>
          <a:p>
            <a:r>
              <a:rPr lang="en-US" sz="2400" dirty="0" smtClean="0"/>
              <a:t>Rd, my, mine [ms]; 	                                    Rd', my, mine [mpl];</a:t>
            </a:r>
          </a:p>
          <a:p>
            <a:r>
              <a:rPr lang="en-US" sz="2400" dirty="0" smtClean="0"/>
              <a:t>Rd¯, my, mine [fs]; 	                                    Rd'¯,  my, mine [fpl];</a:t>
            </a:r>
          </a:p>
          <a:p>
            <a:r>
              <a:rPr lang="en-US" sz="2400" dirty="0" smtClean="0"/>
              <a:t>Sso, mister; 	                                                 Ss'o, messers;</a:t>
            </a:r>
          </a:p>
          <a:p>
            <a:r>
              <a:rPr lang="en-US" sz="2400" dirty="0" smtClean="0"/>
              <a:t>Sso¯,  madame; 	</a:t>
            </a:r>
          </a:p>
          <a:p>
            <a:r>
              <a:rPr lang="en-US" sz="2400" dirty="0" smtClean="0"/>
              <a:t> signature, signatures;</a:t>
            </a:r>
          </a:p>
          <a:p>
            <a:r>
              <a:rPr lang="en-US" sz="2400" dirty="0" smtClean="0"/>
              <a:t>Fml, letter-carrier;                     	  Fml', letter-carriers;</a:t>
            </a:r>
          </a:p>
          <a:p>
            <a:r>
              <a:rPr lang="en-US" sz="2400" dirty="0" smtClean="0"/>
              <a:t>Drmr, eye; 	                                          Drmr',  eyes.</a:t>
            </a:r>
            <a:endParaRPr lang="ru-RU" sz="2400" dirty="0"/>
          </a:p>
        </p:txBody>
      </p:sp>
    </p:spTree>
    <p:extLst>
      <p:ext uri="{BB962C8B-B14F-4D97-AF65-F5344CB8AC3E}">
        <p14:creationId xmlns:p14="http://schemas.microsoft.com/office/powerpoint/2010/main" val="865390974"/>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TotalTime>
  <Words>1153</Words>
  <Application>Microsoft Office PowerPoint</Application>
  <PresentationFormat>Экран (4:3)</PresentationFormat>
  <Paragraphs>141</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Катя</dc:creator>
  <cp:lastModifiedBy>Катя</cp:lastModifiedBy>
  <cp:revision>16</cp:revision>
  <dcterms:created xsi:type="dcterms:W3CDTF">2012-02-04T16:22:45Z</dcterms:created>
  <dcterms:modified xsi:type="dcterms:W3CDTF">2012-02-05T08:20:22Z</dcterms:modified>
</cp:coreProperties>
</file>