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5" r:id="rId19"/>
    <p:sldId id="272" r:id="rId20"/>
    <p:sldId id="273" r:id="rId21"/>
    <p:sldId id="274"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55CCC86-9340-4EEA-9A56-B7FCF6B44DAD}" type="datetimeFigureOut">
              <a:rPr lang="ru-RU"/>
              <a:pPr>
                <a:defRPr/>
              </a:pPr>
              <a:t>26.04.2015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0BF08A-775F-4BB6-8A63-71B8F847C1B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765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FEDF68-8F66-419E-831D-ECB295BED205}" type="slidenum">
              <a:rPr lang="ru-RU">
                <a:cs typeface="Arial" charset="0"/>
              </a:rPr>
              <a:pPr fontAlgn="base">
                <a:spcBef>
                  <a:spcPct val="0"/>
                </a:spcBef>
                <a:spcAft>
                  <a:spcPct val="0"/>
                </a:spcAft>
                <a:defRPr/>
              </a:pPr>
              <a:t>14</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C8C562E-3EC2-4B69-B711-FC2F434D27AD}"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466188-07B2-488B-BE4F-2F2870DDCC3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BD1113-B011-400C-8FF5-A7FE911CE5D0}"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B3C9CAE-4491-408A-8A01-E5D5E5B479C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1AEEC6-C7A9-48BA-ADBA-7651C1211828}"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608DA8-C89D-4B8E-9E9B-0AC3A60910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A4BB44-C995-45A3-9AD0-F9AA9F5D2455}"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69FBB5-233B-4A39-AD39-AF84EAEF1F6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E31754B-6B0B-4E1A-94B7-4D4F77E96B53}" type="datetimeFigureOut">
              <a:rPr lang="ru-RU"/>
              <a:pPr>
                <a:defRPr/>
              </a:pPr>
              <a:t>26.04.2015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3F5EC6-EF81-4FCF-9D48-2A8D7F2C57A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DA8B1E1-2D4F-4F13-BD82-A0E482FEF921}" type="datetimeFigureOut">
              <a:rPr lang="ru-RU"/>
              <a:pPr>
                <a:defRPr/>
              </a:pPr>
              <a:t>26.04.2015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AA2DD13-13BE-4E74-BE44-DD15C9EDA2B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5B44722-612F-4D19-A36E-03D2A9661763}" type="datetimeFigureOut">
              <a:rPr lang="ru-RU"/>
              <a:pPr>
                <a:defRPr/>
              </a:pPr>
              <a:t>26.04.2015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C293A1B-3897-4860-9E95-BAA69605103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FA30915-C95C-444D-A7BA-C785C7C332FC}" type="datetimeFigureOut">
              <a:rPr lang="ru-RU"/>
              <a:pPr>
                <a:defRPr/>
              </a:pPr>
              <a:t>26.04.2015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7280B94-0532-47F1-978B-49FA82D4F10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0F060DA-D142-40CE-8480-DB30E91ED6DB}" type="datetimeFigureOut">
              <a:rPr lang="ru-RU"/>
              <a:pPr>
                <a:defRPr/>
              </a:pPr>
              <a:t>26.04.2015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78398AE-D7CE-4B42-A152-2360402EB0D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25FA6BC-19A1-46B4-9A33-4D35E86FB693}" type="datetimeFigureOut">
              <a:rPr lang="ru-RU"/>
              <a:pPr>
                <a:defRPr/>
              </a:pPr>
              <a:t>26.04.2015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BD37DE-FD6A-4B65-8108-412E3575874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3DD77DA-ECE9-4AF9-9EAE-2CF5BE30969F}" type="datetimeFigureOut">
              <a:rPr lang="ru-RU"/>
              <a:pPr>
                <a:defRPr/>
              </a:pPr>
              <a:t>26.04.2015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1D9699-C7E9-4C88-B1B9-53A9590377C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35CE412-F4A2-476E-8300-0930D321E579}" type="datetimeFigureOut">
              <a:rPr lang="ru-RU"/>
              <a:pPr>
                <a:defRPr/>
              </a:pPr>
              <a:t>26.04.2015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63032D-1F0F-41F6-9EF7-D40337868E7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League_of_Nations" TargetMode="External"/><Relationship Id="rId13" Type="http://schemas.openxmlformats.org/officeDocument/2006/relationships/hyperlink" Target="http://en.wikipedia.org/wiki/Netherlands" TargetMode="External"/><Relationship Id="rId18" Type="http://schemas.openxmlformats.org/officeDocument/2006/relationships/hyperlink" Target="http://en.wikipedia.org/wiki/European_Bank_for_Reconstruction_and_Development" TargetMode="External"/><Relationship Id="rId26" Type="http://schemas.openxmlformats.org/officeDocument/2006/relationships/image" Target="../media/image30.png"/><Relationship Id="rId3" Type="http://schemas.openxmlformats.org/officeDocument/2006/relationships/hyperlink" Target="http://en.wikipedia.org/wiki/Camille_Gutt" TargetMode="External"/><Relationship Id="rId21" Type="http://schemas.openxmlformats.org/officeDocument/2006/relationships/hyperlink" Target="http://en.wikipedia.org/wiki/Dominique_Strauss-Kahn" TargetMode="External"/><Relationship Id="rId7" Type="http://schemas.openxmlformats.org/officeDocument/2006/relationships/hyperlink" Target="http://en.wikipedia.org/wiki/Per_Jacobsson" TargetMode="External"/><Relationship Id="rId12" Type="http://schemas.openxmlformats.org/officeDocument/2006/relationships/hyperlink" Target="http://en.wikipedia.org/wiki/Johan_Witteveen" TargetMode="External"/><Relationship Id="rId17" Type="http://schemas.openxmlformats.org/officeDocument/2006/relationships/hyperlink" Target="http://en.wikipedia.org/wiki/Germany" TargetMode="External"/><Relationship Id="rId25" Type="http://schemas.openxmlformats.org/officeDocument/2006/relationships/image" Target="../media/image29.png"/><Relationship Id="rId2" Type="http://schemas.openxmlformats.org/officeDocument/2006/relationships/image" Target="../media/image18.jpeg"/><Relationship Id="rId16" Type="http://schemas.openxmlformats.org/officeDocument/2006/relationships/hyperlink" Target="http://en.wikipedia.org/wiki/Horst_K%C3%B6hler" TargetMode="External"/><Relationship Id="rId20" Type="http://schemas.openxmlformats.org/officeDocument/2006/relationships/hyperlink" Target="http://en.wikipedia.org/wiki/Spain" TargetMode="External"/><Relationship Id="rId29"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hyperlink" Target="http://en.wikipedia.org/wiki/Sweden" TargetMode="External"/><Relationship Id="rId11" Type="http://schemas.openxmlformats.org/officeDocument/2006/relationships/hyperlink" Target="http://en.wikipedia.org/wiki/France" TargetMode="External"/><Relationship Id="rId24" Type="http://schemas.openxmlformats.org/officeDocument/2006/relationships/hyperlink" Target="http://en.wikipedia.org/wiki/Christine_Lagarde" TargetMode="External"/><Relationship Id="rId5" Type="http://schemas.openxmlformats.org/officeDocument/2006/relationships/hyperlink" Target="http://en.wikipedia.org/wiki/Ivar_Rooth" TargetMode="External"/><Relationship Id="rId15" Type="http://schemas.openxmlformats.org/officeDocument/2006/relationships/hyperlink" Target="http://en.wikipedia.org/wiki/Michel_Camdessus" TargetMode="External"/><Relationship Id="rId23" Type="http://schemas.openxmlformats.org/officeDocument/2006/relationships/hyperlink" Target="http://en.wikipedia.org/wiki/United_States" TargetMode="External"/><Relationship Id="rId28" Type="http://schemas.openxmlformats.org/officeDocument/2006/relationships/image" Target="../media/image32.png"/><Relationship Id="rId10" Type="http://schemas.openxmlformats.org/officeDocument/2006/relationships/hyperlink" Target="http://en.wikipedia.org/wiki/Pierre-Paul_Schweitzer" TargetMode="External"/><Relationship Id="rId19" Type="http://schemas.openxmlformats.org/officeDocument/2006/relationships/hyperlink" Target="http://en.wikipedia.org/wiki/Rodrigo_Rato" TargetMode="External"/><Relationship Id="rId31" Type="http://schemas.openxmlformats.org/officeDocument/2006/relationships/image" Target="../media/image35.png"/><Relationship Id="rId4" Type="http://schemas.openxmlformats.org/officeDocument/2006/relationships/hyperlink" Target="http://en.wikipedia.org/wiki/Belgium" TargetMode="External"/><Relationship Id="rId9" Type="http://schemas.openxmlformats.org/officeDocument/2006/relationships/hyperlink" Target="http://en.wikipedia.org/wiki/BIS" TargetMode="External"/><Relationship Id="rId14" Type="http://schemas.openxmlformats.org/officeDocument/2006/relationships/hyperlink" Target="http://en.wikipedia.org/wiki/Jacques_de_Larosi%C3%A8re" TargetMode="External"/><Relationship Id="rId22" Type="http://schemas.openxmlformats.org/officeDocument/2006/relationships/hyperlink" Target="http://en.wikipedia.org/wiki/John_Lipsky" TargetMode="External"/><Relationship Id="rId27" Type="http://schemas.openxmlformats.org/officeDocument/2006/relationships/image" Target="../media/image31.png"/><Relationship Id="rId30"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395288" y="1557338"/>
            <a:ext cx="7561262" cy="3387725"/>
          </a:xfrm>
          <a:prstGeom prst="rect">
            <a:avLst/>
          </a:prstGeom>
          <a:noFill/>
          <a:ln w="9525">
            <a:noFill/>
            <a:miter lim="800000"/>
            <a:headEnd/>
            <a:tailEnd/>
          </a:ln>
          <a:effectLst/>
        </p:spPr>
        <p:txBody>
          <a:bodyPr>
            <a:spAutoFit/>
          </a:bodyPr>
          <a:lstStyle/>
          <a:p>
            <a:r>
              <a:rPr lang="ru-RU"/>
              <a:t>Презентация «</a:t>
            </a:r>
            <a:r>
              <a:rPr lang="en-US" b="1" u="sng">
                <a:solidFill>
                  <a:srgbClr val="FF0000"/>
                </a:solidFill>
                <a:effectLst>
                  <a:outerShdw blurRad="38100" dist="38100" dir="2700000" algn="tl">
                    <a:srgbClr val="C0C0C0"/>
                  </a:outerShdw>
                </a:effectLst>
              </a:rPr>
              <a:t>The International Monetary Fund</a:t>
            </a:r>
            <a:r>
              <a:rPr lang="ru-RU"/>
              <a:t>»</a:t>
            </a:r>
            <a:endParaRPr lang="en-US"/>
          </a:p>
          <a:p>
            <a:r>
              <a:rPr lang="ru-RU"/>
              <a:t>подготовлена студентами </a:t>
            </a:r>
          </a:p>
          <a:p>
            <a:r>
              <a:rPr lang="ru-RU"/>
              <a:t>четвертого курса факультета иностранных языков </a:t>
            </a:r>
          </a:p>
          <a:p>
            <a:r>
              <a:rPr lang="ru-RU"/>
              <a:t>специальности «Английский язык» при изучении темы </a:t>
            </a:r>
          </a:p>
          <a:p>
            <a:r>
              <a:rPr lang="ru-RU"/>
              <a:t>«Европейские и всемирные международные организации» под руководством ст. преподавателя Гуд В.Г. </a:t>
            </a:r>
            <a:endParaRPr lang="en-US"/>
          </a:p>
          <a:p>
            <a:r>
              <a:rPr lang="ru-RU"/>
              <a:t>Данная творческая работа может быть в дальнейшем использована в ходе изучения дисциплины</a:t>
            </a:r>
            <a:endParaRPr lang="en-US"/>
          </a:p>
          <a:p>
            <a:r>
              <a:rPr lang="ru-RU"/>
              <a:t>«</a:t>
            </a:r>
            <a:r>
              <a:rPr lang="ru-RU" b="1"/>
              <a:t>Общественно-политический дискурс</a:t>
            </a:r>
            <a:r>
              <a:rPr lang="ru-RU"/>
              <a:t>» </a:t>
            </a:r>
            <a:endParaRPr lang="en-US"/>
          </a:p>
          <a:p>
            <a:r>
              <a:rPr lang="ru-RU"/>
              <a:t>студентами 4 курса ф-та иностранных языков при ознакомлении с</a:t>
            </a:r>
            <a:endParaRPr lang="en-US"/>
          </a:p>
          <a:p>
            <a:r>
              <a:rPr lang="ru-RU"/>
              <a:t>темой «</a:t>
            </a:r>
            <a:r>
              <a:rPr lang="ru-RU" b="1"/>
              <a:t>Международные организации и сообщества</a:t>
            </a:r>
            <a:r>
              <a:rPr lang="ru-RU"/>
              <a:t>».</a:t>
            </a:r>
          </a:p>
          <a:p>
            <a:r>
              <a:rPr lang="ru-RU"/>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2" descr="1352254385_glav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716463" y="188913"/>
            <a:ext cx="4427537" cy="6480175"/>
          </a:xfrm>
        </p:spPr>
        <p:txBody>
          <a:bodyPr rtlCol="0" anchor="t">
            <a:normAutofit fontScale="90000"/>
          </a:bodyPr>
          <a:lstStyle/>
          <a:p>
            <a:pPr algn="l" eaLnBrk="1" fontAlgn="auto" hangingPunct="1">
              <a:spcAft>
                <a:spcPts val="0"/>
              </a:spcAft>
              <a:defRPr/>
            </a:pPr>
            <a:r>
              <a:rPr lang="ru-RU" sz="2600" b="1" dirty="0" smtClean="0"/>
              <a:t>        </a:t>
            </a:r>
            <a:r>
              <a:rPr lang="en-US" sz="2900" b="1" dirty="0" smtClean="0">
                <a:solidFill>
                  <a:srgbClr val="C00000"/>
                </a:solidFill>
              </a:rPr>
              <a:t>Structural adjustment</a:t>
            </a:r>
            <a:r>
              <a:rPr lang="ru-RU" sz="2900" b="1" dirty="0" smtClean="0">
                <a:solidFill>
                  <a:srgbClr val="C00000"/>
                </a:solidFill>
              </a:rPr>
              <a:t> </a:t>
            </a:r>
            <a:r>
              <a:rPr lang="ru-RU" sz="2600" b="1" dirty="0" smtClean="0"/>
              <a:t/>
            </a:r>
            <a:br>
              <a:rPr lang="ru-RU" sz="2600" b="1" dirty="0" smtClean="0"/>
            </a:br>
            <a:r>
              <a:rPr lang="ru-RU" sz="2600" b="1" dirty="0" smtClean="0"/>
              <a:t/>
            </a:r>
            <a:br>
              <a:rPr lang="ru-RU" sz="2600" b="1" dirty="0" smtClean="0"/>
            </a:br>
            <a:r>
              <a:rPr lang="ru-RU" sz="2600" b="1" dirty="0" smtClean="0"/>
              <a:t>- </a:t>
            </a:r>
            <a:r>
              <a:rPr lang="en-US" sz="2600" b="1" dirty="0" smtClean="0"/>
              <a:t>Cutting </a:t>
            </a:r>
            <a:r>
              <a:rPr lang="en-US" sz="2600" b="1" dirty="0"/>
              <a:t>expenditures, also known as </a:t>
            </a:r>
            <a:r>
              <a:rPr lang="en-US" sz="2600" b="1" u="sng" dirty="0">
                <a:solidFill>
                  <a:schemeClr val="tx2"/>
                </a:solidFill>
              </a:rPr>
              <a:t>austerity</a:t>
            </a:r>
            <a:r>
              <a:rPr lang="en-US" sz="2600" b="1" dirty="0"/>
              <a:t>.</a:t>
            </a:r>
            <a:r>
              <a:rPr lang="ru-RU" sz="2600" b="1" dirty="0"/>
              <a:t/>
            </a:r>
            <a:br>
              <a:rPr lang="ru-RU" sz="2600" b="1" dirty="0"/>
            </a:br>
            <a:r>
              <a:rPr lang="ru-RU" sz="2600" b="1" dirty="0" smtClean="0"/>
              <a:t>- </a:t>
            </a:r>
            <a:r>
              <a:rPr lang="en-US" sz="2600" b="1" dirty="0" smtClean="0"/>
              <a:t>Focusing </a:t>
            </a:r>
            <a:r>
              <a:rPr lang="en-US" sz="2600" b="1" dirty="0"/>
              <a:t>economic output on direct export and </a:t>
            </a:r>
            <a:r>
              <a:rPr lang="en-US" sz="2600" b="1" u="sng" dirty="0">
                <a:solidFill>
                  <a:schemeClr val="tx2"/>
                </a:solidFill>
              </a:rPr>
              <a:t>resource extraction</a:t>
            </a:r>
            <a:r>
              <a:rPr lang="en-US" sz="2600" b="1" dirty="0">
                <a:solidFill>
                  <a:schemeClr val="tx2"/>
                </a:solidFill>
              </a:rPr>
              <a:t>,</a:t>
            </a:r>
            <a:r>
              <a:rPr lang="ru-RU" sz="2600" b="1" dirty="0"/>
              <a:t/>
            </a:r>
            <a:br>
              <a:rPr lang="ru-RU" sz="2600" b="1" dirty="0"/>
            </a:br>
            <a:r>
              <a:rPr lang="ru-RU" sz="2600" b="1" dirty="0" smtClean="0"/>
              <a:t>- </a:t>
            </a:r>
            <a:r>
              <a:rPr lang="ru-RU" sz="2600" b="1" u="sng" dirty="0" err="1" smtClean="0">
                <a:solidFill>
                  <a:schemeClr val="tx2"/>
                </a:solidFill>
              </a:rPr>
              <a:t>Devaluation</a:t>
            </a:r>
            <a:r>
              <a:rPr lang="ru-RU" sz="2600" b="1" dirty="0"/>
              <a:t> </a:t>
            </a:r>
            <a:r>
              <a:rPr lang="ru-RU" sz="2600" b="1" dirty="0" err="1"/>
              <a:t>of</a:t>
            </a:r>
            <a:r>
              <a:rPr lang="ru-RU" sz="2600" b="1" dirty="0"/>
              <a:t> </a:t>
            </a:r>
            <a:r>
              <a:rPr lang="ru-RU" sz="2600" b="1" dirty="0" err="1"/>
              <a:t>currencies</a:t>
            </a:r>
            <a:r>
              <a:rPr lang="ru-RU" sz="2600" b="1" dirty="0"/>
              <a:t>,</a:t>
            </a:r>
            <a:br>
              <a:rPr lang="ru-RU" sz="2600" b="1" dirty="0"/>
            </a:br>
            <a:r>
              <a:rPr lang="ru-RU" sz="2600" b="1" dirty="0" smtClean="0"/>
              <a:t>- </a:t>
            </a:r>
            <a:r>
              <a:rPr lang="en-US" sz="2600" b="1" u="sng" dirty="0" smtClean="0">
                <a:solidFill>
                  <a:schemeClr val="tx2"/>
                </a:solidFill>
              </a:rPr>
              <a:t>Balancing budgets</a:t>
            </a:r>
            <a:r>
              <a:rPr lang="en-US" sz="2600" b="1" dirty="0"/>
              <a:t> and not overspending,</a:t>
            </a:r>
            <a:r>
              <a:rPr lang="ru-RU" sz="2600" b="1" dirty="0"/>
              <a:t/>
            </a:r>
            <a:br>
              <a:rPr lang="ru-RU" sz="2600" b="1" dirty="0"/>
            </a:br>
            <a:r>
              <a:rPr lang="ru-RU" sz="2600" b="1" dirty="0" smtClean="0"/>
              <a:t>- </a:t>
            </a:r>
            <a:r>
              <a:rPr lang="en-US" sz="2600" b="1" dirty="0" smtClean="0"/>
              <a:t>Removing</a:t>
            </a:r>
            <a:r>
              <a:rPr lang="en-US" sz="2600" b="1" dirty="0"/>
              <a:t> </a:t>
            </a:r>
            <a:r>
              <a:rPr lang="en-US" sz="2600" b="1" u="sng" dirty="0">
                <a:solidFill>
                  <a:schemeClr val="tx2"/>
                </a:solidFill>
              </a:rPr>
              <a:t>price controls</a:t>
            </a:r>
            <a:r>
              <a:rPr lang="en-US" sz="2600" b="1" dirty="0"/>
              <a:t> and state </a:t>
            </a:r>
            <a:r>
              <a:rPr lang="en-US" sz="2600" b="1" u="sng" dirty="0">
                <a:solidFill>
                  <a:schemeClr val="tx2"/>
                </a:solidFill>
              </a:rPr>
              <a:t>subsidies</a:t>
            </a:r>
            <a:r>
              <a:rPr lang="en-US" sz="2600" b="1" dirty="0"/>
              <a:t>,</a:t>
            </a:r>
            <a:r>
              <a:rPr lang="ru-RU" sz="2600" b="1" dirty="0"/>
              <a:t/>
            </a:r>
            <a:br>
              <a:rPr lang="ru-RU" sz="2600" b="1" dirty="0"/>
            </a:br>
            <a:r>
              <a:rPr lang="ru-RU" sz="2600" b="1" dirty="0" smtClean="0"/>
              <a:t>- </a:t>
            </a:r>
            <a:r>
              <a:rPr lang="en-US" sz="2600" b="1" u="sng" dirty="0" smtClean="0">
                <a:solidFill>
                  <a:schemeClr val="tx2"/>
                </a:solidFill>
              </a:rPr>
              <a:t>Privatization</a:t>
            </a:r>
            <a:r>
              <a:rPr lang="en-US" sz="2600" b="1" dirty="0"/>
              <a:t>, or </a:t>
            </a:r>
            <a:r>
              <a:rPr lang="en-US" sz="2600" b="1" u="sng" dirty="0">
                <a:solidFill>
                  <a:schemeClr val="tx2"/>
                </a:solidFill>
              </a:rPr>
              <a:t>divestiture</a:t>
            </a:r>
            <a:r>
              <a:rPr lang="en-US" sz="2600" b="1" dirty="0"/>
              <a:t> of all or part of state-owned enterprises</a:t>
            </a:r>
            <a:r>
              <a:rPr lang="en-US" sz="2600" b="1" dirty="0" smtClean="0"/>
              <a:t>,</a:t>
            </a:r>
            <a:r>
              <a:rPr lang="ru-RU" sz="2600" b="1" dirty="0"/>
              <a:t/>
            </a:r>
            <a:br>
              <a:rPr lang="ru-RU" sz="2600" b="1" dirty="0"/>
            </a:br>
            <a:r>
              <a:rPr lang="ru-RU" sz="2600" b="1" dirty="0" smtClean="0"/>
              <a:t>- </a:t>
            </a:r>
            <a:r>
              <a:rPr lang="en-US" sz="2600" b="1" dirty="0" smtClean="0"/>
              <a:t>Improving</a:t>
            </a:r>
            <a:r>
              <a:rPr lang="en-US" sz="2600" b="1" dirty="0"/>
              <a:t> </a:t>
            </a:r>
            <a:r>
              <a:rPr lang="en-US" sz="2600" b="1" u="sng" dirty="0">
                <a:solidFill>
                  <a:schemeClr val="tx2"/>
                </a:solidFill>
              </a:rPr>
              <a:t>governance</a:t>
            </a:r>
            <a:r>
              <a:rPr lang="en-US" sz="2600" b="1" dirty="0"/>
              <a:t> and fighting corruption.</a:t>
            </a:r>
            <a:r>
              <a:rPr lang="ru-RU" sz="2400" dirty="0"/>
              <a:t/>
            </a:r>
            <a:br>
              <a:rPr lang="ru-RU" sz="2400" dirty="0"/>
            </a:br>
            <a:endParaRPr lang="ru-RU" sz="2400" b="1" dirty="0"/>
          </a:p>
        </p:txBody>
      </p:sp>
      <p:pic>
        <p:nvPicPr>
          <p:cNvPr id="23555" name="Рисунок 3" descr="200px-International_Monetary_Fund_logo.svg.png"/>
          <p:cNvPicPr>
            <a:picLocks noChangeAspect="1"/>
          </p:cNvPicPr>
          <p:nvPr/>
        </p:nvPicPr>
        <p:blipFill>
          <a:blip r:embed="rId3"/>
          <a:srcRect/>
          <a:stretch>
            <a:fillRect/>
          </a:stretch>
        </p:blipFill>
        <p:spPr bwMode="auto">
          <a:xfrm>
            <a:off x="7596188" y="5594350"/>
            <a:ext cx="1239837" cy="1263650"/>
          </a:xfrm>
          <a:prstGeom prst="rect">
            <a:avLst/>
          </a:prstGeom>
          <a:noFill/>
          <a:ln w="9525">
            <a:noFill/>
            <a:miter lim="800000"/>
            <a:headEnd/>
            <a:tailEnd/>
          </a:ln>
        </p:spPr>
      </p:pic>
      <p:pic>
        <p:nvPicPr>
          <p:cNvPr id="23556" name="Рисунок 4" descr="anime-multyashki-1066.gif"/>
          <p:cNvPicPr>
            <a:picLocks noChangeAspect="1"/>
          </p:cNvPicPr>
          <p:nvPr/>
        </p:nvPicPr>
        <p:blipFill>
          <a:blip r:embed="rId4"/>
          <a:srcRect/>
          <a:stretch>
            <a:fillRect/>
          </a:stretch>
        </p:blipFill>
        <p:spPr bwMode="auto">
          <a:xfrm>
            <a:off x="179388" y="404813"/>
            <a:ext cx="14287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2" descr="FizikaSlideMIni.jpg"/>
          <p:cNvPicPr>
            <a:picLocks noChangeAspect="1"/>
          </p:cNvPicPr>
          <p:nvPr/>
        </p:nvPicPr>
        <p:blipFill>
          <a:blip r:embed="rId2"/>
          <a:srcRect/>
          <a:stretch>
            <a:fillRect/>
          </a:stretch>
        </p:blipFill>
        <p:spPr bwMode="auto">
          <a:xfrm>
            <a:off x="0" y="-4763"/>
            <a:ext cx="9144000" cy="6867526"/>
          </a:xfrm>
          <a:prstGeom prst="rect">
            <a:avLst/>
          </a:prstGeom>
          <a:noFill/>
          <a:ln w="9525">
            <a:noFill/>
            <a:miter lim="800000"/>
            <a:headEnd/>
            <a:tailEnd/>
          </a:ln>
        </p:spPr>
      </p:pic>
      <p:sp>
        <p:nvSpPr>
          <p:cNvPr id="2" name="Заголовок 1"/>
          <p:cNvSpPr>
            <a:spLocks noGrp="1"/>
          </p:cNvSpPr>
          <p:nvPr>
            <p:ph type="title"/>
          </p:nvPr>
        </p:nvSpPr>
        <p:spPr>
          <a:xfrm>
            <a:off x="250825" y="274638"/>
            <a:ext cx="8642350" cy="6107112"/>
          </a:xfrm>
        </p:spPr>
        <p:txBody>
          <a:bodyPr rtlCol="0" anchor="t">
            <a:normAutofit fontScale="90000"/>
          </a:bodyPr>
          <a:lstStyle/>
          <a:p>
            <a:pPr eaLnBrk="1" fontAlgn="auto" hangingPunct="1">
              <a:spcAft>
                <a:spcPts val="0"/>
              </a:spcAft>
              <a:defRPr/>
            </a:pPr>
            <a:r>
              <a:rPr lang="en-US" sz="3100" dirty="0"/>
              <a:t>Si</a:t>
            </a:r>
            <a:r>
              <a:rPr lang="en-US" sz="3100" b="1" dirty="0"/>
              <a:t>nce the IMF is affiliated with the UN and falls under its umbrella</a:t>
            </a:r>
            <a:r>
              <a:rPr lang="en-US" sz="3100" b="1" dirty="0" smtClean="0"/>
              <a:t>,</a:t>
            </a:r>
            <a:r>
              <a:rPr lang="en-US" sz="3100" b="1" dirty="0"/>
              <a:t> the 188 corporate members of the IMF include 187 members of the UN and the Republic of </a:t>
            </a:r>
            <a:r>
              <a:rPr lang="en-US" sz="3100" b="1" dirty="0" smtClean="0"/>
              <a:t>Kosovo.</a:t>
            </a:r>
            <a:r>
              <a:rPr lang="ru-RU" sz="3100" b="1" baseline="30000" dirty="0" smtClean="0"/>
              <a:t> </a:t>
            </a:r>
            <a:r>
              <a:rPr lang="en-US" sz="3100" b="1" dirty="0" smtClean="0"/>
              <a:t>The </a:t>
            </a:r>
            <a:r>
              <a:rPr lang="en-US" sz="3100" b="1" dirty="0"/>
              <a:t>corporate members appoint </a:t>
            </a:r>
            <a:r>
              <a:rPr lang="en-US" sz="3100" b="1" i="1" dirty="0"/>
              <a:t>ex-officio</a:t>
            </a:r>
            <a:r>
              <a:rPr lang="en-US" sz="3100" b="1" dirty="0"/>
              <a:t> </a:t>
            </a:r>
            <a:r>
              <a:rPr lang="en-US" sz="3100" b="1"/>
              <a:t>voting </a:t>
            </a:r>
            <a:r>
              <a:rPr lang="en-US" sz="3100" b="1" smtClean="0"/>
              <a:t>members. </a:t>
            </a:r>
            <a:r>
              <a:rPr lang="en-US" sz="3100" b="1" dirty="0"/>
              <a:t>All members of the IMF are also International Bank for Reconstruction and Development (IBRD) members and vice versa</a:t>
            </a:r>
            <a:r>
              <a:rPr lang="en-US" sz="3100" b="1" dirty="0" smtClean="0"/>
              <a:t>.</a:t>
            </a:r>
            <a:r>
              <a:rPr lang="ru-RU" sz="3100" b="1" dirty="0"/>
              <a:t/>
            </a:r>
            <a:br>
              <a:rPr lang="ru-RU" sz="3100" b="1" dirty="0"/>
            </a:br>
            <a:r>
              <a:rPr lang="en-US" sz="3100" b="1" dirty="0"/>
              <a:t>Former members are Cuba (which left in 1964</a:t>
            </a:r>
            <a:r>
              <a:rPr lang="en-US" sz="3100" b="1" dirty="0" smtClean="0"/>
              <a:t>)</a:t>
            </a:r>
            <a:r>
              <a:rPr lang="en-US" sz="3100" b="1" dirty="0"/>
              <a:t> and the Republic of China, which was ejected from the UN in 1980 after losing the support of then US President Jimmy Carter and was replaced by the People's Republic of </a:t>
            </a:r>
            <a:r>
              <a:rPr lang="en-US" sz="3100" b="1" dirty="0" smtClean="0"/>
              <a:t>China.</a:t>
            </a:r>
            <a:r>
              <a:rPr lang="ru-RU" sz="3100" b="1" dirty="0" smtClean="0"/>
              <a:t> </a:t>
            </a:r>
            <a:r>
              <a:rPr lang="en-US" sz="3100" b="1" dirty="0" smtClean="0"/>
              <a:t>However</a:t>
            </a:r>
            <a:r>
              <a:rPr lang="en-US" sz="3100" b="1" dirty="0"/>
              <a:t>, "Taiwan Province of China" is still listed in the official IMF indices</a:t>
            </a:r>
            <a:r>
              <a:rPr lang="en-US" sz="3100" b="1" dirty="0" smtClean="0"/>
              <a:t>.</a:t>
            </a:r>
            <a:r>
              <a:rPr lang="ru-RU" sz="3600" dirty="0"/>
              <a:t/>
            </a:r>
            <a:br>
              <a:rPr lang="ru-RU" sz="3600" dirty="0"/>
            </a:br>
            <a:endParaRPr lang="ru-RU" sz="3600" b="1" dirty="0"/>
          </a:p>
        </p:txBody>
      </p:sp>
      <p:pic>
        <p:nvPicPr>
          <p:cNvPr id="24579" name="Рисунок 3" descr="avatar121809_1.gif.pagespeed.ce.aNXIrdk8Di.gif"/>
          <p:cNvPicPr>
            <a:picLocks noChangeAspect="1"/>
          </p:cNvPicPr>
          <p:nvPr/>
        </p:nvPicPr>
        <p:blipFill>
          <a:blip r:embed="rId3"/>
          <a:srcRect/>
          <a:stretch>
            <a:fillRect/>
          </a:stretch>
        </p:blipFill>
        <p:spPr bwMode="auto">
          <a:xfrm>
            <a:off x="6804025" y="5157788"/>
            <a:ext cx="1701800" cy="170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2" descr="43766538.jpg"/>
          <p:cNvPicPr>
            <a:picLocks noChangeAspect="1"/>
          </p:cNvPicPr>
          <p:nvPr/>
        </p:nvPicPr>
        <p:blipFill>
          <a:blip r:embed="rId2"/>
          <a:srcRect/>
          <a:stretch>
            <a:fillRect/>
          </a:stretch>
        </p:blipFill>
        <p:spPr bwMode="auto">
          <a:xfrm>
            <a:off x="0" y="-1588"/>
            <a:ext cx="9140825" cy="6859588"/>
          </a:xfrm>
          <a:prstGeom prst="rect">
            <a:avLst/>
          </a:prstGeom>
          <a:noFill/>
          <a:ln w="9525">
            <a:noFill/>
            <a:miter lim="800000"/>
            <a:headEnd/>
            <a:tailEnd/>
          </a:ln>
        </p:spPr>
      </p:pic>
      <p:sp>
        <p:nvSpPr>
          <p:cNvPr id="25602" name="Заголовок 1"/>
          <p:cNvSpPr>
            <a:spLocks noGrp="1"/>
          </p:cNvSpPr>
          <p:nvPr>
            <p:ph type="title"/>
          </p:nvPr>
        </p:nvSpPr>
        <p:spPr>
          <a:xfrm>
            <a:off x="457200" y="620713"/>
            <a:ext cx="8229600" cy="5832475"/>
          </a:xfrm>
        </p:spPr>
        <p:txBody>
          <a:bodyPr anchor="t"/>
          <a:lstStyle/>
          <a:p>
            <a:pPr eaLnBrk="1" hangingPunct="1"/>
            <a:r>
              <a:rPr lang="ru-RU" sz="2800" b="1" smtClean="0"/>
              <a:t>                 </a:t>
            </a:r>
            <a:r>
              <a:rPr lang="en-US" sz="2900" b="1" smtClean="0"/>
              <a:t>Apart from Cuba, the other UN states that do not belong to the IMF are Andorra, Liechtenstein, Monaco, Nauru and</a:t>
            </a:r>
            <a:r>
              <a:rPr lang="ru-RU" sz="2900" b="1" smtClean="0"/>
              <a:t> </a:t>
            </a:r>
            <a:r>
              <a:rPr lang="en-US" sz="2900" b="1" smtClean="0"/>
              <a:t>North Korea.</a:t>
            </a:r>
            <a:r>
              <a:rPr lang="ru-RU" sz="2900" b="1" smtClean="0"/>
              <a:t/>
            </a:r>
            <a:br>
              <a:rPr lang="ru-RU" sz="2900" b="1" smtClean="0"/>
            </a:br>
            <a:r>
              <a:rPr lang="en-US" sz="2900" b="1" smtClean="0"/>
              <a:t>The former Czechoslovakia was expelled in 1954 for "failing to provide required data" and was readmitted in 1990, after the Velvet Revolution. Poland withdrew in 1950—allegedly pressured by the Soviet Union—but returned in 1986.</a:t>
            </a:r>
            <a:endParaRPr lang="ru-RU" sz="2900" b="1" smtClean="0"/>
          </a:p>
        </p:txBody>
      </p:sp>
      <p:pic>
        <p:nvPicPr>
          <p:cNvPr id="25603" name="Рисунок 5" descr="images.jpg"/>
          <p:cNvPicPr>
            <a:picLocks noChangeAspect="1"/>
          </p:cNvPicPr>
          <p:nvPr/>
        </p:nvPicPr>
        <p:blipFill>
          <a:blip r:embed="rId3"/>
          <a:srcRect/>
          <a:stretch>
            <a:fillRect/>
          </a:stretch>
        </p:blipFill>
        <p:spPr bwMode="auto">
          <a:xfrm>
            <a:off x="250825" y="188913"/>
            <a:ext cx="1441450" cy="1439862"/>
          </a:xfrm>
          <a:prstGeom prst="rect">
            <a:avLst/>
          </a:prstGeom>
          <a:noFill/>
          <a:ln w="9525">
            <a:noFill/>
            <a:miter lim="800000"/>
            <a:headEnd/>
            <a:tailEnd/>
          </a:ln>
        </p:spPr>
      </p:pic>
      <p:pic>
        <p:nvPicPr>
          <p:cNvPr id="25604" name="Рисунок 6" descr="3aec37bcf9fa070452eb08c11624d6c2.gif"/>
          <p:cNvPicPr>
            <a:picLocks noChangeAspect="1"/>
          </p:cNvPicPr>
          <p:nvPr/>
        </p:nvPicPr>
        <p:blipFill>
          <a:blip r:embed="rId4"/>
          <a:srcRect/>
          <a:stretch>
            <a:fillRect/>
          </a:stretch>
        </p:blipFill>
        <p:spPr bwMode="auto">
          <a:xfrm>
            <a:off x="3132138" y="4941888"/>
            <a:ext cx="2952750" cy="169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2" descr="Abstrakt.jpg"/>
          <p:cNvPicPr>
            <a:picLocks noChangeAspect="1"/>
          </p:cNvPicPr>
          <p:nvPr/>
        </p:nvPicPr>
        <p:blipFill>
          <a:blip r:embed="rId2"/>
          <a:srcRect/>
          <a:stretch>
            <a:fillRect/>
          </a:stretch>
        </p:blipFill>
        <p:spPr bwMode="auto">
          <a:xfrm>
            <a:off x="0" y="-17463"/>
            <a:ext cx="9144000" cy="6892926"/>
          </a:xfrm>
          <a:prstGeom prst="rect">
            <a:avLst/>
          </a:prstGeom>
          <a:noFill/>
          <a:ln w="9525">
            <a:noFill/>
            <a:miter lim="800000"/>
            <a:headEnd/>
            <a:tailEnd/>
          </a:ln>
        </p:spPr>
      </p:pic>
      <p:sp>
        <p:nvSpPr>
          <p:cNvPr id="2" name="Заголовок 1"/>
          <p:cNvSpPr>
            <a:spLocks noGrp="1"/>
          </p:cNvSpPr>
          <p:nvPr>
            <p:ph type="title"/>
          </p:nvPr>
        </p:nvSpPr>
        <p:spPr>
          <a:xfrm>
            <a:off x="1331913" y="274638"/>
            <a:ext cx="7561262" cy="6583362"/>
          </a:xfrm>
        </p:spPr>
        <p:txBody>
          <a:bodyPr rtlCol="0" anchor="t">
            <a:normAutofit/>
          </a:bodyPr>
          <a:lstStyle/>
          <a:p>
            <a:pPr eaLnBrk="1" fontAlgn="auto" hangingPunct="1">
              <a:spcAft>
                <a:spcPts val="0"/>
              </a:spcAft>
              <a:defRPr/>
            </a:pPr>
            <a:r>
              <a:rPr lang="en-US" sz="2800" b="1" dirty="0">
                <a:solidFill>
                  <a:schemeClr val="bg1"/>
                </a:solidFill>
              </a:rPr>
              <a:t>The Board of Governors consists of </a:t>
            </a:r>
            <a:r>
              <a:rPr lang="en-US" sz="2800" b="1" u="sng" dirty="0">
                <a:solidFill>
                  <a:srgbClr val="FF0000"/>
                </a:solidFill>
                <a:effectLst>
                  <a:outerShdw blurRad="38100" dist="38100" dir="2700000" algn="tl">
                    <a:srgbClr val="000000">
                      <a:alpha val="43137"/>
                    </a:srgbClr>
                  </a:outerShdw>
                </a:effectLst>
              </a:rPr>
              <a:t>one governor and one alternate governor for each member country</a:t>
            </a:r>
            <a:r>
              <a:rPr lang="en-US" sz="2800" b="1" dirty="0">
                <a:solidFill>
                  <a:schemeClr val="bg1"/>
                </a:solidFill>
              </a:rPr>
              <a:t>. Each member country appoints its two governors. The Board normally meets once a year and is responsible for electing or appointing executive directors to the Executive Board. </a:t>
            </a:r>
            <a:r>
              <a:rPr lang="en-US" sz="2800" b="1" dirty="0"/>
              <a:t>While the Board of Governors is officially responsible for approving quota increases, </a:t>
            </a:r>
            <a:r>
              <a:rPr lang="en-US" sz="2800" b="1" u="sng" dirty="0"/>
              <a:t>Special Drawing Right</a:t>
            </a:r>
            <a:r>
              <a:rPr lang="en-US" sz="2800" b="1" dirty="0"/>
              <a:t> allocations, the admittance of new members, compulsory withdrawal of members, and amendments to the Articles of Agreement and By-Laws, in practice it has delegated most of its powers to the IMF's Executive </a:t>
            </a:r>
            <a:r>
              <a:rPr lang="en-US" sz="2800" b="1" dirty="0" smtClean="0"/>
              <a:t>Board.</a:t>
            </a:r>
            <a:endParaRPr lang="ru-RU" sz="2800" b="1" dirty="0"/>
          </a:p>
        </p:txBody>
      </p:sp>
      <p:pic>
        <p:nvPicPr>
          <p:cNvPr id="26627" name="Рисунок 5" descr="dfd7f60b58b7.gif"/>
          <p:cNvPicPr>
            <a:picLocks noChangeAspect="1"/>
          </p:cNvPicPr>
          <p:nvPr/>
        </p:nvPicPr>
        <p:blipFill>
          <a:blip r:embed="rId3"/>
          <a:srcRect/>
          <a:stretch>
            <a:fillRect/>
          </a:stretch>
        </p:blipFill>
        <p:spPr bwMode="auto">
          <a:xfrm>
            <a:off x="0" y="4949825"/>
            <a:ext cx="1908175" cy="190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2" descr="i.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50825" y="274638"/>
            <a:ext cx="8569325" cy="6178550"/>
          </a:xfrm>
        </p:spPr>
        <p:txBody>
          <a:bodyPr rtlCol="0" anchor="t">
            <a:normAutofit/>
          </a:bodyPr>
          <a:lstStyle/>
          <a:p>
            <a:pPr eaLnBrk="1" fontAlgn="auto" hangingPunct="1">
              <a:spcAft>
                <a:spcPts val="0"/>
              </a:spcAft>
              <a:defRPr/>
            </a:pPr>
            <a:r>
              <a:rPr lang="en-US" sz="3000" b="1" dirty="0" smtClean="0"/>
              <a:t>The Board of Governors is advised by the</a:t>
            </a:r>
            <a:r>
              <a:rPr lang="en-US" sz="3000" b="1" dirty="0" smtClean="0">
                <a:solidFill>
                  <a:srgbClr val="C00000"/>
                </a:solidFill>
                <a:effectLst>
                  <a:outerShdw blurRad="38100" dist="38100" dir="2700000" algn="tl">
                    <a:srgbClr val="000000">
                      <a:alpha val="43137"/>
                    </a:srgbClr>
                  </a:outerShdw>
                </a:effectLst>
              </a:rPr>
              <a:t> </a:t>
            </a:r>
            <a:r>
              <a:rPr lang="en-US" sz="3000" b="1" u="sng" dirty="0" smtClean="0">
                <a:solidFill>
                  <a:srgbClr val="C00000"/>
                </a:solidFill>
                <a:effectLst>
                  <a:outerShdw blurRad="38100" dist="38100" dir="2700000" algn="tl">
                    <a:srgbClr val="000000">
                      <a:alpha val="43137"/>
                    </a:srgbClr>
                  </a:outerShdw>
                </a:effectLst>
              </a:rPr>
              <a:t>International Monetary and Financial Committee</a:t>
            </a:r>
            <a:r>
              <a:rPr lang="en-US" sz="3000" b="1" dirty="0" smtClean="0"/>
              <a:t> and the </a:t>
            </a:r>
            <a:r>
              <a:rPr lang="en-US" sz="3000" b="1" u="sng" dirty="0" smtClean="0">
                <a:solidFill>
                  <a:srgbClr val="C00000"/>
                </a:solidFill>
                <a:effectLst>
                  <a:outerShdw blurRad="38100" dist="38100" dir="2700000" algn="tl">
                    <a:srgbClr val="000000">
                      <a:alpha val="43137"/>
                    </a:srgbClr>
                  </a:outerShdw>
                </a:effectLst>
              </a:rPr>
              <a:t>Development Committee</a:t>
            </a:r>
            <a:r>
              <a:rPr lang="en-US" sz="3000" b="1" dirty="0" smtClean="0"/>
              <a:t>. The International Monetary and Financial Committee has 24 members and monitors developments in global liquidity and the transfer of resources to developing countries. The Development Committee has 25 members and advises on critical development issues and on financial resources required to promote </a:t>
            </a:r>
            <a:br>
              <a:rPr lang="en-US" sz="3000" b="1" dirty="0" smtClean="0"/>
            </a:br>
            <a:r>
              <a:rPr lang="en-US" sz="3000" b="1" dirty="0"/>
              <a:t> </a:t>
            </a:r>
            <a:r>
              <a:rPr lang="en-US" sz="3000" b="1" dirty="0" smtClean="0"/>
              <a:t>                  economic development in developing countries. </a:t>
            </a:r>
            <a:br>
              <a:rPr lang="en-US" sz="3000" b="1" dirty="0" smtClean="0"/>
            </a:br>
            <a:endParaRPr lang="ru-RU" sz="3000" b="1" dirty="0"/>
          </a:p>
        </p:txBody>
      </p:sp>
      <p:pic>
        <p:nvPicPr>
          <p:cNvPr id="27651" name="Рисунок 3" descr="2-z24-48499045-42b5-47f4-bc0d-c75b87adb99c.gif"/>
          <p:cNvPicPr>
            <a:picLocks noChangeAspect="1"/>
          </p:cNvPicPr>
          <p:nvPr/>
        </p:nvPicPr>
        <p:blipFill>
          <a:blip r:embed="rId4"/>
          <a:srcRect/>
          <a:stretch>
            <a:fillRect/>
          </a:stretch>
        </p:blipFill>
        <p:spPr bwMode="auto">
          <a:xfrm>
            <a:off x="179388" y="4437063"/>
            <a:ext cx="2124075"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2" descr="MathSlaidMini.jpg"/>
          <p:cNvPicPr>
            <a:picLocks noChangeAspect="1"/>
          </p:cNvPicPr>
          <p:nvPr/>
        </p:nvPicPr>
        <p:blipFill>
          <a:blip r:embed="rId2"/>
          <a:srcRect/>
          <a:stretch>
            <a:fillRect/>
          </a:stretch>
        </p:blipFill>
        <p:spPr bwMode="auto">
          <a:xfrm>
            <a:off x="0" y="0"/>
            <a:ext cx="9167813" cy="6858000"/>
          </a:xfrm>
          <a:prstGeom prst="rect">
            <a:avLst/>
          </a:prstGeom>
          <a:noFill/>
          <a:ln w="9525">
            <a:noFill/>
            <a:miter lim="800000"/>
            <a:headEnd/>
            <a:tailEnd/>
          </a:ln>
        </p:spPr>
      </p:pic>
      <p:sp>
        <p:nvSpPr>
          <p:cNvPr id="2" name="Заголовок 1"/>
          <p:cNvSpPr>
            <a:spLocks noGrp="1"/>
          </p:cNvSpPr>
          <p:nvPr>
            <p:ph type="title"/>
          </p:nvPr>
        </p:nvSpPr>
        <p:spPr>
          <a:xfrm>
            <a:off x="250825" y="0"/>
            <a:ext cx="8893175" cy="6453188"/>
          </a:xfrm>
        </p:spPr>
        <p:txBody>
          <a:bodyPr rtlCol="0" anchor="t">
            <a:normAutofit fontScale="90000"/>
          </a:bodyPr>
          <a:lstStyle/>
          <a:p>
            <a:pPr eaLnBrk="1" fontAlgn="auto" hangingPunct="1">
              <a:spcAft>
                <a:spcPts val="0"/>
              </a:spcAft>
              <a:defRPr/>
            </a:pPr>
            <a:r>
              <a:rPr lang="en-US" sz="3200" b="1" dirty="0" smtClean="0">
                <a:solidFill>
                  <a:schemeClr val="bg1"/>
                </a:solidFill>
              </a:rPr>
              <a:t>24 Executive Directors make up </a:t>
            </a:r>
            <a:r>
              <a:rPr lang="en-US" sz="3200" b="1" u="sng" dirty="0" smtClean="0">
                <a:solidFill>
                  <a:srgbClr val="FF0000"/>
                </a:solidFill>
                <a:effectLst>
                  <a:outerShdw blurRad="38100" dist="38100" dir="2700000" algn="tl">
                    <a:srgbClr val="000000">
                      <a:alpha val="43137"/>
                    </a:srgbClr>
                  </a:outerShdw>
                </a:effectLst>
              </a:rPr>
              <a:t>Executive Board</a:t>
            </a:r>
            <a:r>
              <a:rPr lang="en-US" sz="3200" b="1" dirty="0" smtClean="0">
                <a:solidFill>
                  <a:schemeClr val="bg1"/>
                </a:solidFill>
              </a:rPr>
              <a:t>. The Executive Directors represent all 188 member-countries in a geographically-based roster. Countries with large </a:t>
            </a:r>
            <a:r>
              <a:rPr lang="en-US" sz="3200" b="1" dirty="0" smtClean="0"/>
              <a:t>economies have their own Executive Director, but most countries are grouped in constituencies representing four or more countries.</a:t>
            </a:r>
            <a:r>
              <a:rPr lang="ru-RU" sz="3200" b="1" dirty="0" smtClean="0"/>
              <a:t/>
            </a:r>
            <a:br>
              <a:rPr lang="ru-RU" sz="3200" b="1" dirty="0" smtClean="0"/>
            </a:br>
            <a:r>
              <a:rPr lang="en-US" sz="3200" b="1" dirty="0" smtClean="0"/>
              <a:t>              Following the </a:t>
            </a:r>
            <a:r>
              <a:rPr lang="en-US" sz="3200" b="1" i="1" dirty="0" smtClean="0"/>
              <a:t>2008 Amendment on Voice and     </a:t>
            </a:r>
            <a:br>
              <a:rPr lang="en-US" sz="3200" b="1" i="1" dirty="0" smtClean="0"/>
            </a:br>
            <a:r>
              <a:rPr lang="en-US" sz="3200" b="1" i="1" dirty="0" smtClean="0"/>
              <a:t>            Participation</a:t>
            </a:r>
            <a:r>
              <a:rPr lang="en-US" sz="3200" b="1" dirty="0" smtClean="0"/>
              <a:t> which came into effect in March </a:t>
            </a:r>
            <a:br>
              <a:rPr lang="en-US" sz="3200" b="1" dirty="0" smtClean="0"/>
            </a:br>
            <a:r>
              <a:rPr lang="en-US" sz="3200" b="1" dirty="0" smtClean="0"/>
              <a:t>               2011,</a:t>
            </a:r>
            <a:r>
              <a:rPr lang="en-US" sz="3200" b="1" u="sng" baseline="30000" dirty="0" smtClean="0"/>
              <a:t> </a:t>
            </a:r>
            <a:r>
              <a:rPr lang="en-US" sz="3200" b="1" dirty="0" smtClean="0"/>
              <a:t> eight countries each appoint an Executive Director: the United States, Japan, Germany, France, the   </a:t>
            </a:r>
            <a:br>
              <a:rPr lang="en-US" sz="3200" b="1" dirty="0" smtClean="0"/>
            </a:br>
            <a:r>
              <a:rPr lang="en-US" sz="3200" b="1" dirty="0" smtClean="0"/>
              <a:t>         United Kingdom, China, the Russian Federation, and </a:t>
            </a:r>
            <a:br>
              <a:rPr lang="en-US" sz="3200" b="1" dirty="0" smtClean="0"/>
            </a:br>
            <a:r>
              <a:rPr lang="en-US" sz="3200" b="1" dirty="0" smtClean="0"/>
              <a:t>        Saudi Arabia.</a:t>
            </a:r>
            <a:r>
              <a:rPr lang="en-US" sz="3200" b="1" u="sng" baseline="30000" dirty="0" smtClean="0"/>
              <a:t> </a:t>
            </a:r>
            <a:r>
              <a:rPr lang="en-US" sz="3200" b="1" dirty="0" smtClean="0"/>
              <a:t>The remaining 16 Directors represent constituencies consisting of 4 to 22 countries. </a:t>
            </a:r>
            <a:endParaRPr lang="ru-RU" sz="3200" b="1" dirty="0"/>
          </a:p>
        </p:txBody>
      </p:sp>
      <p:pic>
        <p:nvPicPr>
          <p:cNvPr id="29699" name="Рисунок 3" descr="gifplaatjes.png"/>
          <p:cNvPicPr>
            <a:picLocks noChangeAspect="1"/>
          </p:cNvPicPr>
          <p:nvPr/>
        </p:nvPicPr>
        <p:blipFill>
          <a:blip r:embed="rId3"/>
          <a:srcRect/>
          <a:stretch>
            <a:fillRect/>
          </a:stretch>
        </p:blipFill>
        <p:spPr bwMode="auto">
          <a:xfrm>
            <a:off x="179388" y="2276475"/>
            <a:ext cx="13716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2" descr="MatsMin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0"/>
            <a:ext cx="5076825" cy="6524625"/>
          </a:xfrm>
        </p:spPr>
        <p:txBody>
          <a:bodyPr rtlCol="0" anchor="t">
            <a:normAutofit/>
          </a:bodyPr>
          <a:lstStyle/>
          <a:p>
            <a:pPr eaLnBrk="1" fontAlgn="auto" hangingPunct="1">
              <a:spcAft>
                <a:spcPts val="0"/>
              </a:spcAft>
              <a:defRPr/>
            </a:pPr>
            <a:r>
              <a:rPr lang="en-US" sz="2500" b="1" dirty="0" smtClean="0">
                <a:solidFill>
                  <a:schemeClr val="bg1"/>
                </a:solidFill>
              </a:rPr>
              <a:t>The IMF is led by a </a:t>
            </a:r>
            <a:r>
              <a:rPr lang="en-US" sz="2500" b="1" u="sng" dirty="0" smtClean="0">
                <a:solidFill>
                  <a:srgbClr val="FF0000"/>
                </a:solidFill>
                <a:effectLst>
                  <a:outerShdw blurRad="38100" dist="38100" dir="2700000" algn="tl">
                    <a:srgbClr val="000000">
                      <a:alpha val="43137"/>
                    </a:srgbClr>
                  </a:outerShdw>
                </a:effectLst>
              </a:rPr>
              <a:t>managing director,</a:t>
            </a:r>
            <a:r>
              <a:rPr lang="en-US" sz="2500" b="1" dirty="0" smtClean="0">
                <a:solidFill>
                  <a:schemeClr val="bg1"/>
                </a:solidFill>
              </a:rPr>
              <a:t> who is head of the staff and serves as Chairman of the Executive Board. The managing director is assisted by a First Deputy managing director and three other Deputy Managing Directors.</a:t>
            </a:r>
            <a:r>
              <a:rPr lang="en-US" sz="2500" b="1" u="sng" baseline="30000" dirty="0" smtClean="0">
                <a:solidFill>
                  <a:schemeClr val="bg1"/>
                </a:solidFill>
              </a:rPr>
              <a:t> </a:t>
            </a:r>
            <a:r>
              <a:rPr lang="en-US" sz="2500" b="1" dirty="0" smtClean="0">
                <a:solidFill>
                  <a:schemeClr val="bg1"/>
                </a:solidFill>
              </a:rPr>
              <a:t> Historically the IMF's managing director has been European and the president of the World Bank has been from the United States. However, this standard is increasingly being questioned and competition for these two posts may soon open up to include other qualified candidates from any part of the world.</a:t>
            </a:r>
            <a:endParaRPr lang="ru-RU" sz="25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Рисунок 2" descr="FizikaSlideMIni.jpg"/>
          <p:cNvPicPr>
            <a:picLocks noChangeAspect="1"/>
          </p:cNvPicPr>
          <p:nvPr/>
        </p:nvPicPr>
        <p:blipFill>
          <a:blip r:embed="rId2"/>
          <a:srcRect/>
          <a:stretch>
            <a:fillRect/>
          </a:stretch>
        </p:blipFill>
        <p:spPr bwMode="auto">
          <a:xfrm>
            <a:off x="6350" y="0"/>
            <a:ext cx="9131300" cy="685800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323850" y="188913"/>
          <a:ext cx="8353425" cy="6521450"/>
        </p:xfrm>
        <a:graphic>
          <a:graphicData uri="http://schemas.openxmlformats.org/drawingml/2006/table">
            <a:tbl>
              <a:tblPr/>
              <a:tblGrid>
                <a:gridCol w="2088233"/>
                <a:gridCol w="2088233"/>
                <a:gridCol w="2088233"/>
                <a:gridCol w="2088233"/>
              </a:tblGrid>
              <a:tr h="253894">
                <a:tc>
                  <a:txBody>
                    <a:bodyPr/>
                    <a:lstStyle/>
                    <a:p>
                      <a:pPr algn="ctr"/>
                      <a:r>
                        <a:rPr lang="en-US" sz="1500" b="1">
                          <a:solidFill>
                            <a:schemeClr val="tx1"/>
                          </a:solidFill>
                        </a:rPr>
                        <a:t>Dates</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500" b="1">
                          <a:solidFill>
                            <a:schemeClr val="tx1"/>
                          </a:solidFill>
                        </a:rPr>
                        <a:t>Name</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500" b="1">
                          <a:solidFill>
                            <a:schemeClr val="tx1"/>
                          </a:solidFill>
                        </a:rPr>
                        <a:t>Nationality</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500" b="1">
                          <a:solidFill>
                            <a:schemeClr val="tx1"/>
                          </a:solidFill>
                        </a:rPr>
                        <a:t>Background</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81044">
                <a:tc>
                  <a:txBody>
                    <a:bodyPr/>
                    <a:lstStyle/>
                    <a:p>
                      <a:r>
                        <a:rPr lang="en-US" sz="1500" b="1">
                          <a:solidFill>
                            <a:schemeClr val="tx1"/>
                          </a:solidFill>
                        </a:rPr>
                        <a:t>6 May 1946 – 5 May 1951</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3" tooltip="Camille Gutt"/>
                        </a:rPr>
                        <a:t>Camille Gutt</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4" tooltip="Belgium"/>
                        </a:rPr>
                        <a:t>Belgium</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Politician, Minister of Finance</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3 August 1951 – 3 October 1956</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5" tooltip="Ivar Rooth"/>
                        </a:rPr>
                        <a:t>Ivar Rooth</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6" tooltip="Sweden"/>
                        </a:rPr>
                        <a:t>Sweden</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Law, Central Banker</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21 November 1956 – 5 May 1963</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7" tooltip="Per Jacobsson"/>
                        </a:rPr>
                        <a:t>Per Jacobsson</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6" tooltip="Sweden"/>
                        </a:rPr>
                        <a:t>Sweden</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Law, Economics, </a:t>
                      </a:r>
                      <a:r>
                        <a:rPr lang="en-US" sz="1500" b="1" u="none" strike="noStrike">
                          <a:solidFill>
                            <a:schemeClr val="tx1"/>
                          </a:solidFill>
                          <a:hlinkClick r:id="rId8" tooltip="League of Nations"/>
                        </a:rPr>
                        <a:t>League of Nations</a:t>
                      </a:r>
                      <a:r>
                        <a:rPr lang="en-US" sz="1500" b="1">
                          <a:solidFill>
                            <a:schemeClr val="tx1"/>
                          </a:solidFill>
                        </a:rPr>
                        <a:t>, </a:t>
                      </a:r>
                      <a:r>
                        <a:rPr lang="en-US" sz="1500" b="1" u="none" strike="noStrike">
                          <a:solidFill>
                            <a:schemeClr val="tx1"/>
                          </a:solidFill>
                          <a:hlinkClick r:id="rId9" tooltip="BIS"/>
                        </a:rPr>
                        <a:t>BIS</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1 September 1963 – 31 August 1973</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10" tooltip="Pierre-Paul Schweitzer"/>
                        </a:rPr>
                        <a:t>Pierre-Paul Schweitzer</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11" tooltip="France"/>
                        </a:rPr>
                        <a:t>France</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Law, Central Banker, Civil Servant</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08194">
                <a:tc>
                  <a:txBody>
                    <a:bodyPr/>
                    <a:lstStyle/>
                    <a:p>
                      <a:r>
                        <a:rPr lang="en-US" sz="1500" b="1">
                          <a:solidFill>
                            <a:schemeClr val="tx1"/>
                          </a:solidFill>
                        </a:rPr>
                        <a:t>1 September 1973 – 18 June 1978</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12" tooltip="Johan Witteveen"/>
                        </a:rPr>
                        <a:t>Johan Witteveen</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13" tooltip="Netherlands"/>
                        </a:rPr>
                        <a:t>Netherlands</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Economics, Professor, Politician, Minister of Finance</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18 June 1978 – 15 January 1987</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14" tooltip="Jacques de Larosière"/>
                        </a:rPr>
                        <a:t>Jacques de Larosière</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11" tooltip="France"/>
                        </a:rPr>
                        <a:t>France</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Civil Servant</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16 January 1987 – 14 February 2000</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15" tooltip="Michel Camdessus"/>
                        </a:rPr>
                        <a:t>Michel Camdessus</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11" tooltip="France"/>
                        </a:rPr>
                        <a:t>France</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Economics, Central Banker</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1 May 2000 – 4 March 2004</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16" tooltip="Horst Köhler"/>
                        </a:rPr>
                        <a:t>Horst Köhler</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17" tooltip="Germany"/>
                        </a:rPr>
                        <a:t>Germany</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Economics, </a:t>
                      </a:r>
                      <a:r>
                        <a:rPr lang="en-US" sz="1500" b="1" u="none" strike="noStrike">
                          <a:solidFill>
                            <a:schemeClr val="tx1"/>
                          </a:solidFill>
                          <a:hlinkClick r:id="rId18" tooltip="European Bank for Reconstruction and Development"/>
                        </a:rPr>
                        <a:t>EBRD</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7 June 2004 – 31 October 2007</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19" tooltip="Rodrigo Rato"/>
                        </a:rPr>
                        <a:t>Rodrigo Rato</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20" tooltip="Spain"/>
                        </a:rPr>
                        <a:t>Spain</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Law, MBA, Politician, Minister of the Economy</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08194">
                <a:tc>
                  <a:txBody>
                    <a:bodyPr/>
                    <a:lstStyle/>
                    <a:p>
                      <a:r>
                        <a:rPr lang="en-US" sz="1500" b="1">
                          <a:solidFill>
                            <a:schemeClr val="tx1"/>
                          </a:solidFill>
                        </a:rPr>
                        <a:t>1 November 2007 – 18 May 2011</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21" tooltip="Dominique Strauss-Kahn"/>
                        </a:rPr>
                        <a:t>Dominique Strauss-Kahn</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11" tooltip="France"/>
                        </a:rPr>
                        <a:t>France</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Economics, Law, Politician, Minister of the Economy and Finance</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18 May 2011 - 4 July 2011</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22" tooltip="John Lipsky"/>
                        </a:rPr>
                        <a:t>John Lipsky</a:t>
                      </a:r>
                      <a:r>
                        <a:rPr lang="en-US" sz="1500" b="1">
                          <a:solidFill>
                            <a:schemeClr val="tx1"/>
                          </a:solidFill>
                        </a:rPr>
                        <a:t> </a:t>
                      </a:r>
                      <a:r>
                        <a:rPr lang="en-US" sz="1500" b="1" i="1">
                          <a:solidFill>
                            <a:schemeClr val="tx1"/>
                          </a:solidFill>
                        </a:rPr>
                        <a:t>acting</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23" tooltip="United States"/>
                        </a:rPr>
                        <a:t>United States</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Economics, First Deputy Managing Director IMF</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81044">
                <a:tc>
                  <a:txBody>
                    <a:bodyPr/>
                    <a:lstStyle/>
                    <a:p>
                      <a:r>
                        <a:rPr lang="en-US" sz="1500" b="1">
                          <a:solidFill>
                            <a:schemeClr val="tx1"/>
                          </a:solidFill>
                        </a:rPr>
                        <a:t>5 July 2011 –</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u="none" strike="noStrike">
                          <a:solidFill>
                            <a:schemeClr val="tx1"/>
                          </a:solidFill>
                          <a:hlinkClick r:id="rId24" tooltip="Christine Lagarde"/>
                        </a:rPr>
                        <a:t>Christine Lagarde</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a:solidFill>
                            <a:schemeClr val="tx1"/>
                          </a:solidFill>
                        </a:rPr>
                        <a:t> </a:t>
                      </a:r>
                      <a:r>
                        <a:rPr lang="en-US" sz="1500" b="1" u="none" strike="noStrike">
                          <a:solidFill>
                            <a:schemeClr val="tx1"/>
                          </a:solidFill>
                          <a:hlinkClick r:id="rId11" tooltip="France"/>
                        </a:rPr>
                        <a:t>France</a:t>
                      </a:r>
                      <a:endParaRPr lang="en-US" sz="1500" b="1">
                        <a:solidFill>
                          <a:schemeClr val="tx1"/>
                        </a:solidFill>
                      </a:endParaRP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500" b="1" dirty="0">
                          <a:solidFill>
                            <a:schemeClr val="tx1"/>
                          </a:solidFill>
                        </a:rPr>
                        <a:t>Law, Politician, Minister of Finance</a:t>
                      </a:r>
                    </a:p>
                  </a:txBody>
                  <a:tcPr marL="26914" marR="26914" marT="13457" marB="1345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31819" name="Picture 2" descr="http://upload.wikimedia.org/wikipedia/commons/thumb/9/92/Flag_of_Belgium_%28civil%29.svg/23px-Flag_of_Belgium_%28civil%29.svg.png"/>
          <p:cNvPicPr>
            <a:picLocks noChangeAspect="1" noChangeArrowheads="1"/>
          </p:cNvPicPr>
          <p:nvPr/>
        </p:nvPicPr>
        <p:blipFill>
          <a:blip r:embed="rId25"/>
          <a:srcRect/>
          <a:stretch>
            <a:fillRect/>
          </a:stretch>
        </p:blipFill>
        <p:spPr bwMode="auto">
          <a:xfrm>
            <a:off x="0" y="0"/>
            <a:ext cx="219075" cy="142875"/>
          </a:xfrm>
          <a:prstGeom prst="rect">
            <a:avLst/>
          </a:prstGeom>
          <a:noFill/>
          <a:ln w="9525">
            <a:noFill/>
            <a:miter lim="800000"/>
            <a:headEnd/>
            <a:tailEnd/>
          </a:ln>
        </p:spPr>
      </p:pic>
      <p:pic>
        <p:nvPicPr>
          <p:cNvPr id="31820" name="Picture 3" descr="http://upload.wikimedia.org/wikipedia/en/thumb/4/4c/Flag_of_Sweden.svg/23px-Flag_of_Sweden.svg.png"/>
          <p:cNvPicPr>
            <a:picLocks noChangeAspect="1" noChangeArrowheads="1"/>
          </p:cNvPicPr>
          <p:nvPr/>
        </p:nvPicPr>
        <p:blipFill>
          <a:blip r:embed="rId26"/>
          <a:srcRect/>
          <a:stretch>
            <a:fillRect/>
          </a:stretch>
        </p:blipFill>
        <p:spPr bwMode="auto">
          <a:xfrm>
            <a:off x="0" y="0"/>
            <a:ext cx="219075" cy="133350"/>
          </a:xfrm>
          <a:prstGeom prst="rect">
            <a:avLst/>
          </a:prstGeom>
          <a:noFill/>
          <a:ln w="9525">
            <a:noFill/>
            <a:miter lim="800000"/>
            <a:headEnd/>
            <a:tailEnd/>
          </a:ln>
        </p:spPr>
      </p:pic>
      <p:pic>
        <p:nvPicPr>
          <p:cNvPr id="31821" name="Picture 4" descr="http://upload.wikimedia.org/wikipedia/en/thumb/4/4c/Flag_of_Sweden.svg/23px-Flag_of_Sweden.svg.png"/>
          <p:cNvPicPr>
            <a:picLocks noChangeAspect="1" noChangeArrowheads="1"/>
          </p:cNvPicPr>
          <p:nvPr/>
        </p:nvPicPr>
        <p:blipFill>
          <a:blip r:embed="rId26"/>
          <a:srcRect/>
          <a:stretch>
            <a:fillRect/>
          </a:stretch>
        </p:blipFill>
        <p:spPr bwMode="auto">
          <a:xfrm>
            <a:off x="0" y="0"/>
            <a:ext cx="219075" cy="133350"/>
          </a:xfrm>
          <a:prstGeom prst="rect">
            <a:avLst/>
          </a:prstGeom>
          <a:noFill/>
          <a:ln w="9525">
            <a:noFill/>
            <a:miter lim="800000"/>
            <a:headEnd/>
            <a:tailEnd/>
          </a:ln>
        </p:spPr>
      </p:pic>
      <p:pic>
        <p:nvPicPr>
          <p:cNvPr id="31822" name="Picture 5" descr="http://upload.wikimedia.org/wikipedia/en/thumb/c/c3/Flag_of_France.svg/23px-Flag_of_France.svg.png"/>
          <p:cNvPicPr>
            <a:picLocks noChangeAspect="1" noChangeArrowheads="1"/>
          </p:cNvPicPr>
          <p:nvPr/>
        </p:nvPicPr>
        <p:blipFill>
          <a:blip r:embed="rId27"/>
          <a:srcRect/>
          <a:stretch>
            <a:fillRect/>
          </a:stretch>
        </p:blipFill>
        <p:spPr bwMode="auto">
          <a:xfrm>
            <a:off x="0" y="0"/>
            <a:ext cx="219075" cy="142875"/>
          </a:xfrm>
          <a:prstGeom prst="rect">
            <a:avLst/>
          </a:prstGeom>
          <a:noFill/>
          <a:ln w="9525">
            <a:noFill/>
            <a:miter lim="800000"/>
            <a:headEnd/>
            <a:tailEnd/>
          </a:ln>
        </p:spPr>
      </p:pic>
      <p:pic>
        <p:nvPicPr>
          <p:cNvPr id="31823" name="Picture 6" descr="http://upload.wikimedia.org/wikipedia/commons/thumb/2/20/Flag_of_the_Netherlands.svg/23px-Flag_of_the_Netherlands.svg.png"/>
          <p:cNvPicPr>
            <a:picLocks noChangeAspect="1" noChangeArrowheads="1"/>
          </p:cNvPicPr>
          <p:nvPr/>
        </p:nvPicPr>
        <p:blipFill>
          <a:blip r:embed="rId28"/>
          <a:srcRect/>
          <a:stretch>
            <a:fillRect/>
          </a:stretch>
        </p:blipFill>
        <p:spPr bwMode="auto">
          <a:xfrm>
            <a:off x="0" y="0"/>
            <a:ext cx="219075" cy="142875"/>
          </a:xfrm>
          <a:prstGeom prst="rect">
            <a:avLst/>
          </a:prstGeom>
          <a:noFill/>
          <a:ln w="9525">
            <a:noFill/>
            <a:miter lim="800000"/>
            <a:headEnd/>
            <a:tailEnd/>
          </a:ln>
        </p:spPr>
      </p:pic>
      <p:pic>
        <p:nvPicPr>
          <p:cNvPr id="31824" name="Picture 7" descr="http://upload.wikimedia.org/wikipedia/en/thumb/c/c3/Flag_of_France.svg/23px-Flag_of_France.svg.png"/>
          <p:cNvPicPr>
            <a:picLocks noChangeAspect="1" noChangeArrowheads="1"/>
          </p:cNvPicPr>
          <p:nvPr/>
        </p:nvPicPr>
        <p:blipFill>
          <a:blip r:embed="rId27"/>
          <a:srcRect/>
          <a:stretch>
            <a:fillRect/>
          </a:stretch>
        </p:blipFill>
        <p:spPr bwMode="auto">
          <a:xfrm>
            <a:off x="0" y="0"/>
            <a:ext cx="219075" cy="142875"/>
          </a:xfrm>
          <a:prstGeom prst="rect">
            <a:avLst/>
          </a:prstGeom>
          <a:noFill/>
          <a:ln w="9525">
            <a:noFill/>
            <a:miter lim="800000"/>
            <a:headEnd/>
            <a:tailEnd/>
          </a:ln>
        </p:spPr>
      </p:pic>
      <p:pic>
        <p:nvPicPr>
          <p:cNvPr id="31825" name="Picture 8" descr="http://upload.wikimedia.org/wikipedia/en/thumb/c/c3/Flag_of_France.svg/23px-Flag_of_France.svg.png"/>
          <p:cNvPicPr>
            <a:picLocks noChangeAspect="1" noChangeArrowheads="1"/>
          </p:cNvPicPr>
          <p:nvPr/>
        </p:nvPicPr>
        <p:blipFill>
          <a:blip r:embed="rId27"/>
          <a:srcRect/>
          <a:stretch>
            <a:fillRect/>
          </a:stretch>
        </p:blipFill>
        <p:spPr bwMode="auto">
          <a:xfrm>
            <a:off x="0" y="0"/>
            <a:ext cx="219075" cy="142875"/>
          </a:xfrm>
          <a:prstGeom prst="rect">
            <a:avLst/>
          </a:prstGeom>
          <a:noFill/>
          <a:ln w="9525">
            <a:noFill/>
            <a:miter lim="800000"/>
            <a:headEnd/>
            <a:tailEnd/>
          </a:ln>
        </p:spPr>
      </p:pic>
      <p:pic>
        <p:nvPicPr>
          <p:cNvPr id="31826" name="Picture 9" descr="http://upload.wikimedia.org/wikipedia/en/thumb/b/ba/Flag_of_Germany.svg/23px-Flag_of_Germany.svg.png"/>
          <p:cNvPicPr>
            <a:picLocks noChangeAspect="1" noChangeArrowheads="1"/>
          </p:cNvPicPr>
          <p:nvPr/>
        </p:nvPicPr>
        <p:blipFill>
          <a:blip r:embed="rId29"/>
          <a:srcRect/>
          <a:stretch>
            <a:fillRect/>
          </a:stretch>
        </p:blipFill>
        <p:spPr bwMode="auto">
          <a:xfrm>
            <a:off x="0" y="0"/>
            <a:ext cx="219075" cy="133350"/>
          </a:xfrm>
          <a:prstGeom prst="rect">
            <a:avLst/>
          </a:prstGeom>
          <a:noFill/>
          <a:ln w="9525">
            <a:noFill/>
            <a:miter lim="800000"/>
            <a:headEnd/>
            <a:tailEnd/>
          </a:ln>
        </p:spPr>
      </p:pic>
      <p:pic>
        <p:nvPicPr>
          <p:cNvPr id="31827" name="Picture 10" descr="http://upload.wikimedia.org/wikipedia/en/thumb/9/9a/Flag_of_Spain.svg/23px-Flag_of_Spain.svg.png"/>
          <p:cNvPicPr>
            <a:picLocks noChangeAspect="1" noChangeArrowheads="1"/>
          </p:cNvPicPr>
          <p:nvPr/>
        </p:nvPicPr>
        <p:blipFill>
          <a:blip r:embed="rId30"/>
          <a:srcRect/>
          <a:stretch>
            <a:fillRect/>
          </a:stretch>
        </p:blipFill>
        <p:spPr bwMode="auto">
          <a:xfrm>
            <a:off x="0" y="0"/>
            <a:ext cx="219075" cy="142875"/>
          </a:xfrm>
          <a:prstGeom prst="rect">
            <a:avLst/>
          </a:prstGeom>
          <a:noFill/>
          <a:ln w="9525">
            <a:noFill/>
            <a:miter lim="800000"/>
            <a:headEnd/>
            <a:tailEnd/>
          </a:ln>
        </p:spPr>
      </p:pic>
      <p:pic>
        <p:nvPicPr>
          <p:cNvPr id="31828" name="Picture 11" descr="http://upload.wikimedia.org/wikipedia/en/thumb/c/c3/Flag_of_France.svg/23px-Flag_of_France.svg.png"/>
          <p:cNvPicPr>
            <a:picLocks noChangeAspect="1" noChangeArrowheads="1"/>
          </p:cNvPicPr>
          <p:nvPr/>
        </p:nvPicPr>
        <p:blipFill>
          <a:blip r:embed="rId27"/>
          <a:srcRect/>
          <a:stretch>
            <a:fillRect/>
          </a:stretch>
        </p:blipFill>
        <p:spPr bwMode="auto">
          <a:xfrm>
            <a:off x="0" y="0"/>
            <a:ext cx="219075" cy="142875"/>
          </a:xfrm>
          <a:prstGeom prst="rect">
            <a:avLst/>
          </a:prstGeom>
          <a:noFill/>
          <a:ln w="9525">
            <a:noFill/>
            <a:miter lim="800000"/>
            <a:headEnd/>
            <a:tailEnd/>
          </a:ln>
        </p:spPr>
      </p:pic>
      <p:pic>
        <p:nvPicPr>
          <p:cNvPr id="31829" name="Picture 12" descr="http://upload.wikimedia.org/wikipedia/en/thumb/a/a4/Flag_of_the_United_States.svg/23px-Flag_of_the_United_States.svg.png"/>
          <p:cNvPicPr>
            <a:picLocks noChangeAspect="1" noChangeArrowheads="1"/>
          </p:cNvPicPr>
          <p:nvPr/>
        </p:nvPicPr>
        <p:blipFill>
          <a:blip r:embed="rId31"/>
          <a:srcRect/>
          <a:stretch>
            <a:fillRect/>
          </a:stretch>
        </p:blipFill>
        <p:spPr bwMode="auto">
          <a:xfrm>
            <a:off x="0" y="0"/>
            <a:ext cx="219075" cy="114300"/>
          </a:xfrm>
          <a:prstGeom prst="rect">
            <a:avLst/>
          </a:prstGeom>
          <a:noFill/>
          <a:ln w="9525">
            <a:noFill/>
            <a:miter lim="800000"/>
            <a:headEnd/>
            <a:tailEnd/>
          </a:ln>
        </p:spPr>
      </p:pic>
      <p:pic>
        <p:nvPicPr>
          <p:cNvPr id="31830" name="Picture 13" descr="http://upload.wikimedia.org/wikipedia/en/thumb/c/c3/Flag_of_France.svg/23px-Flag_of_France.svg.png"/>
          <p:cNvPicPr>
            <a:picLocks noChangeAspect="1" noChangeArrowheads="1"/>
          </p:cNvPicPr>
          <p:nvPr/>
        </p:nvPicPr>
        <p:blipFill>
          <a:blip r:embed="rId27"/>
          <a:srcRect/>
          <a:stretch>
            <a:fillRect/>
          </a:stretch>
        </p:blipFill>
        <p:spPr bwMode="auto">
          <a:xfrm>
            <a:off x="0" y="0"/>
            <a:ext cx="219075" cy="14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2" descr="MathSlaidMini.jpg"/>
          <p:cNvPicPr>
            <a:picLocks noChangeAspect="1"/>
          </p:cNvPicPr>
          <p:nvPr/>
        </p:nvPicPr>
        <p:blipFill>
          <a:blip r:embed="rId2"/>
          <a:srcRect/>
          <a:stretch>
            <a:fillRect/>
          </a:stretch>
        </p:blipFill>
        <p:spPr bwMode="auto">
          <a:xfrm>
            <a:off x="0" y="9525"/>
            <a:ext cx="9156700" cy="6848475"/>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5241925"/>
          </a:xfrm>
        </p:spPr>
        <p:txBody>
          <a:bodyPr rtlCol="0" anchor="t">
            <a:normAutofit/>
          </a:bodyPr>
          <a:lstStyle/>
          <a:p>
            <a:pPr eaLnBrk="1" fontAlgn="auto" hangingPunct="1">
              <a:spcAft>
                <a:spcPts val="0"/>
              </a:spcAft>
              <a:defRPr/>
            </a:pPr>
            <a:r>
              <a:rPr lang="en-US" sz="3600" b="1" dirty="0" smtClean="0">
                <a:solidFill>
                  <a:schemeClr val="bg1"/>
                </a:solidFill>
                <a:effectLst>
                  <a:outerShdw blurRad="38100" dist="38100" dir="2700000" algn="tl">
                    <a:srgbClr val="000000">
                      <a:alpha val="43137"/>
                    </a:srgbClr>
                  </a:outerShdw>
                </a:effectLst>
              </a:rPr>
              <a:t>On 28 June 2011, Christine </a:t>
            </a:r>
            <a:r>
              <a:rPr lang="en-US" sz="3600" b="1" dirty="0" err="1" smtClean="0">
                <a:solidFill>
                  <a:schemeClr val="bg1"/>
                </a:solidFill>
                <a:effectLst>
                  <a:outerShdw blurRad="38100" dist="38100" dir="2700000" algn="tl">
                    <a:srgbClr val="000000">
                      <a:alpha val="43137"/>
                    </a:srgbClr>
                  </a:outerShdw>
                </a:effectLst>
              </a:rPr>
              <a:t>Lagarde</a:t>
            </a:r>
            <a:r>
              <a:rPr lang="en-US" sz="3600" b="1" dirty="0" smtClean="0">
                <a:solidFill>
                  <a:schemeClr val="bg1"/>
                </a:solidFill>
                <a:effectLst>
                  <a:outerShdw blurRad="38100" dist="38100" dir="2700000" algn="tl">
                    <a:srgbClr val="000000">
                      <a:alpha val="43137"/>
                    </a:srgbClr>
                  </a:outerShdw>
                </a:effectLst>
              </a:rPr>
              <a:t> was named managing director of the IMF</a:t>
            </a:r>
            <a:endParaRPr lang="ru-RU" sz="3600" b="1" dirty="0">
              <a:solidFill>
                <a:schemeClr val="bg1"/>
              </a:solidFill>
              <a:effectLst>
                <a:outerShdw blurRad="38100" dist="38100" dir="2700000" algn="tl">
                  <a:srgbClr val="000000">
                    <a:alpha val="43137"/>
                  </a:srgbClr>
                </a:outerShdw>
              </a:effectLst>
            </a:endParaRPr>
          </a:p>
        </p:txBody>
      </p:sp>
      <p:pic>
        <p:nvPicPr>
          <p:cNvPr id="4" name="Рисунок 3" descr="280px-Christine_Lagarde_-_Université_d'été_du_MEDEF_2009 (1).jpg"/>
          <p:cNvPicPr>
            <a:picLocks noChangeAspect="1"/>
          </p:cNvPicPr>
          <p:nvPr/>
        </p:nvPicPr>
        <p:blipFill>
          <a:blip r:embed="rId3" cstate="print"/>
          <a:stretch>
            <a:fillRect/>
          </a:stretch>
        </p:blipFill>
        <p:spPr>
          <a:xfrm>
            <a:off x="2123728" y="2132856"/>
            <a:ext cx="4796945" cy="3203674"/>
          </a:xfrm>
          <a:prstGeom prst="rect">
            <a:avLst/>
          </a:prstGeom>
          <a:ln w="228600" cap="sq" cmpd="thickThin">
            <a:solidFill>
              <a:srgbClr val="000000"/>
            </a:solidFill>
            <a:prstDash val="solid"/>
            <a:miter lim="800000"/>
          </a:ln>
          <a:effectLst>
            <a:innerShdw blurRad="76200">
              <a:srgbClr val="000000"/>
            </a:innerShdw>
          </a:effectLst>
        </p:spPr>
      </p:pic>
      <p:pic>
        <p:nvPicPr>
          <p:cNvPr id="32772" name="Рисунок 4" descr="wp8177ee12.gif"/>
          <p:cNvPicPr>
            <a:picLocks noChangeAspect="1"/>
          </p:cNvPicPr>
          <p:nvPr/>
        </p:nvPicPr>
        <p:blipFill>
          <a:blip r:embed="rId4"/>
          <a:srcRect/>
          <a:stretch>
            <a:fillRect/>
          </a:stretch>
        </p:blipFill>
        <p:spPr bwMode="auto">
          <a:xfrm>
            <a:off x="468313" y="1844675"/>
            <a:ext cx="723900" cy="723900"/>
          </a:xfrm>
          <a:prstGeom prst="rect">
            <a:avLst/>
          </a:prstGeom>
          <a:noFill/>
          <a:ln w="9525">
            <a:noFill/>
            <a:miter lim="800000"/>
            <a:headEnd/>
            <a:tailEnd/>
          </a:ln>
        </p:spPr>
      </p:pic>
      <p:pic>
        <p:nvPicPr>
          <p:cNvPr id="32773" name="Рисунок 5" descr="200px-International_Monetary_Fund_logo.svg.png"/>
          <p:cNvPicPr>
            <a:picLocks noChangeAspect="1"/>
          </p:cNvPicPr>
          <p:nvPr/>
        </p:nvPicPr>
        <p:blipFill>
          <a:blip r:embed="rId5"/>
          <a:srcRect/>
          <a:stretch>
            <a:fillRect/>
          </a:stretch>
        </p:blipFill>
        <p:spPr bwMode="auto">
          <a:xfrm>
            <a:off x="7489825" y="4797425"/>
            <a:ext cx="1654175"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2" descr="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9388" y="274638"/>
            <a:ext cx="8713787" cy="6323012"/>
          </a:xfrm>
        </p:spPr>
        <p:txBody>
          <a:bodyPr rtlCol="0" anchor="t">
            <a:normAutofit/>
          </a:bodyPr>
          <a:lstStyle/>
          <a:p>
            <a:pPr eaLnBrk="1" fontAlgn="auto" hangingPunct="1">
              <a:spcAft>
                <a:spcPts val="0"/>
              </a:spcAft>
              <a:defRPr/>
            </a:pPr>
            <a:r>
              <a:rPr lang="en-US" sz="3600" b="1" u="sng" dirty="0" smtClean="0">
                <a:solidFill>
                  <a:srgbClr val="C00000"/>
                </a:solidFill>
                <a:effectLst>
                  <a:outerShdw blurRad="38100" dist="38100" dir="2700000" algn="tl">
                    <a:srgbClr val="000000">
                      <a:alpha val="43137"/>
                    </a:srgbClr>
                  </a:outerShdw>
                </a:effectLst>
              </a:rPr>
              <a:t>The IMF's quota system </a:t>
            </a:r>
            <a:r>
              <a:rPr lang="en-US" sz="3600" b="1" dirty="0" smtClean="0"/>
              <a:t>was created to raise funds for loans.</a:t>
            </a:r>
            <a:r>
              <a:rPr lang="en-US" sz="3600" b="1" u="sng" baseline="30000" dirty="0" smtClean="0"/>
              <a:t> </a:t>
            </a:r>
            <a:r>
              <a:rPr lang="en-US" sz="3600" b="1" dirty="0" smtClean="0"/>
              <a:t>Each IMF member country is assigned a quota, or contribution, that reflects the country's relative size in the global economy. Each member's quota also determines its relative voting power. Thus, financial contributions from member governments are linked to voting power in the </a:t>
            </a:r>
            <a:r>
              <a:rPr lang="en-US" sz="3600" b="1" dirty="0" err="1" smtClean="0"/>
              <a:t>organisation</a:t>
            </a:r>
            <a:r>
              <a:rPr lang="en-US" sz="3600" b="1" dirty="0" smtClean="0"/>
              <a:t>.</a:t>
            </a:r>
            <a:endParaRPr lang="ru-RU" sz="3600" b="1" dirty="0"/>
          </a:p>
        </p:txBody>
      </p:sp>
      <p:pic>
        <p:nvPicPr>
          <p:cNvPr id="33795" name="Рисунок 3" descr="944681712.jpg"/>
          <p:cNvPicPr>
            <a:picLocks noChangeAspect="1"/>
          </p:cNvPicPr>
          <p:nvPr/>
        </p:nvPicPr>
        <p:blipFill>
          <a:blip r:embed="rId3"/>
          <a:srcRect/>
          <a:stretch>
            <a:fillRect/>
          </a:stretch>
        </p:blipFill>
        <p:spPr bwMode="auto">
          <a:xfrm>
            <a:off x="395288" y="4724400"/>
            <a:ext cx="2376487" cy="1782763"/>
          </a:xfrm>
          <a:prstGeom prst="rect">
            <a:avLst/>
          </a:prstGeom>
          <a:noFill/>
          <a:ln w="9525">
            <a:noFill/>
            <a:miter lim="800000"/>
            <a:headEnd/>
            <a:tailEnd/>
          </a:ln>
        </p:spPr>
      </p:pic>
      <p:pic>
        <p:nvPicPr>
          <p:cNvPr id="5" name="Рисунок 4" descr="e786be87654c.gif"/>
          <p:cNvPicPr>
            <a:picLocks noChangeAspect="1"/>
          </p:cNvPicPr>
          <p:nvPr/>
        </p:nvPicPr>
        <p:blipFill>
          <a:blip r:embed="rId4" cstate="print"/>
          <a:stretch>
            <a:fillRect/>
          </a:stretch>
        </p:blipFill>
        <p:spPr>
          <a:xfrm>
            <a:off x="6588224" y="4581128"/>
            <a:ext cx="2049016" cy="204901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4" descr="о-чем-говорят-презентации.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Заголовок 3"/>
          <p:cNvSpPr>
            <a:spLocks noGrp="1"/>
          </p:cNvSpPr>
          <p:nvPr>
            <p:ph type="title"/>
          </p:nvPr>
        </p:nvSpPr>
        <p:spPr>
          <a:xfrm>
            <a:off x="1835150" y="476250"/>
            <a:ext cx="7058025" cy="3457575"/>
          </a:xfrm>
        </p:spPr>
        <p:txBody>
          <a:bodyPr anchor="t"/>
          <a:lstStyle/>
          <a:p>
            <a:pPr algn="l" eaLnBrk="1" hangingPunct="1"/>
            <a:r>
              <a:rPr lang="en-US" sz="8800" b="1" smtClean="0"/>
              <a:t>    I         </a:t>
            </a:r>
            <a:r>
              <a:rPr lang="en-US" sz="3200" b="1" smtClean="0">
                <a:solidFill>
                  <a:schemeClr val="bg1"/>
                </a:solidFill>
              </a:rPr>
              <a:t>The International </a:t>
            </a:r>
            <a:r>
              <a:rPr lang="en-US" sz="8800" b="1" smtClean="0"/>
              <a:t/>
            </a:r>
            <a:br>
              <a:rPr lang="en-US" sz="8800" b="1" smtClean="0"/>
            </a:br>
            <a:r>
              <a:rPr lang="en-US" sz="8800" b="1" smtClean="0"/>
              <a:t>   M           </a:t>
            </a:r>
            <a:r>
              <a:rPr lang="en-US" sz="3200" b="1" smtClean="0">
                <a:solidFill>
                  <a:schemeClr val="bg1"/>
                </a:solidFill>
              </a:rPr>
              <a:t>Monetary</a:t>
            </a:r>
            <a:r>
              <a:rPr lang="en-US" sz="8800" b="1" smtClean="0"/>
              <a:t/>
            </a:r>
            <a:br>
              <a:rPr lang="en-US" sz="8800" b="1" smtClean="0"/>
            </a:br>
            <a:r>
              <a:rPr lang="en-US" sz="8800" b="1" smtClean="0"/>
              <a:t>    F             </a:t>
            </a:r>
            <a:r>
              <a:rPr lang="en-US" sz="3200" b="1" smtClean="0"/>
              <a:t> </a:t>
            </a:r>
            <a:r>
              <a:rPr lang="en-US" sz="3200" b="1" smtClean="0">
                <a:solidFill>
                  <a:schemeClr val="bg1"/>
                </a:solidFill>
              </a:rPr>
              <a:t>Fund</a:t>
            </a:r>
            <a:endParaRPr lang="ru-RU" sz="3200" b="1"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2" descr="1352254385_glavn.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
        <p:nvSpPr>
          <p:cNvPr id="2" name="Заголовок 1"/>
          <p:cNvSpPr>
            <a:spLocks noGrp="1"/>
          </p:cNvSpPr>
          <p:nvPr>
            <p:ph type="title"/>
          </p:nvPr>
        </p:nvSpPr>
        <p:spPr>
          <a:xfrm>
            <a:off x="4500563" y="0"/>
            <a:ext cx="4643437" cy="6858000"/>
          </a:xfrm>
        </p:spPr>
        <p:txBody>
          <a:bodyPr rtlCol="0" anchor="t">
            <a:noAutofit/>
          </a:bodyPr>
          <a:lstStyle/>
          <a:p>
            <a:pPr eaLnBrk="1" fontAlgn="auto" hangingPunct="1">
              <a:spcAft>
                <a:spcPts val="0"/>
              </a:spcAft>
              <a:defRPr/>
            </a:pPr>
            <a:r>
              <a:rPr lang="en-US" sz="2800" b="1" dirty="0" smtClean="0"/>
              <a:t>Quotas are normally reviewed every five years and can be increased when deemed necessary by the Board of Governors. Currently, reforming the representation of </a:t>
            </a:r>
            <a:r>
              <a:rPr lang="en-US" sz="2800" b="1" u="sng" dirty="0" smtClean="0">
                <a:solidFill>
                  <a:srgbClr val="C00000"/>
                </a:solidFill>
                <a:effectLst>
                  <a:outerShdw blurRad="38100" dist="38100" dir="2700000" algn="tl">
                    <a:srgbClr val="000000">
                      <a:alpha val="43137"/>
                    </a:srgbClr>
                  </a:outerShdw>
                </a:effectLst>
              </a:rPr>
              <a:t>developing countries</a:t>
            </a:r>
            <a:r>
              <a:rPr lang="en-US" sz="2800" b="1" dirty="0" smtClean="0"/>
              <a:t> within the IMF has been suggested. These countries' economies represent a large portion of the global economic system but this is not reflected in the IMF's decision making process through the nature of the quota system.</a:t>
            </a:r>
            <a:endParaRPr lang="ru-RU" sz="2800" b="1" dirty="0"/>
          </a:p>
        </p:txBody>
      </p:sp>
      <p:pic>
        <p:nvPicPr>
          <p:cNvPr id="34819" name="Рисунок 3" descr="anime-multyashki-1066.gif"/>
          <p:cNvPicPr>
            <a:picLocks noChangeAspect="1"/>
          </p:cNvPicPr>
          <p:nvPr/>
        </p:nvPicPr>
        <p:blipFill>
          <a:blip r:embed="rId3"/>
          <a:srcRect/>
          <a:stretch>
            <a:fillRect/>
          </a:stretch>
        </p:blipFill>
        <p:spPr bwMode="auto">
          <a:xfrm>
            <a:off x="0" y="3933825"/>
            <a:ext cx="14287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2" descr="0004-005-Metallurgicheskij-kompleks-sovokupnost-otraslej-proizvodjaschikh.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50825" y="274638"/>
            <a:ext cx="8642350" cy="6394450"/>
          </a:xfrm>
        </p:spPr>
        <p:txBody>
          <a:bodyPr rtlCol="0" anchor="t">
            <a:normAutofit/>
          </a:bodyPr>
          <a:lstStyle/>
          <a:p>
            <a:pPr eaLnBrk="1" fontAlgn="auto" hangingPunct="1">
              <a:spcAft>
                <a:spcPts val="0"/>
              </a:spcAft>
              <a:defRPr/>
            </a:pPr>
            <a:r>
              <a:rPr lang="en-US" sz="2800" b="1" dirty="0" smtClean="0">
                <a:solidFill>
                  <a:srgbClr val="FFFF00"/>
                </a:solidFill>
              </a:rPr>
              <a:t>The IMF's membership is divided along income lines: certain countries provide the financial resources while others use these resources. Both </a:t>
            </a:r>
            <a:r>
              <a:rPr lang="en-US" sz="2800" b="1" u="sng" dirty="0" smtClean="0">
                <a:solidFill>
                  <a:srgbClr val="FF0000"/>
                </a:solidFill>
                <a:effectLst>
                  <a:outerShdw blurRad="38100" dist="38100" dir="2700000" algn="tl">
                    <a:srgbClr val="000000">
                      <a:alpha val="43137"/>
                    </a:srgbClr>
                  </a:outerShdw>
                </a:effectLst>
              </a:rPr>
              <a:t>developed country</a:t>
            </a:r>
            <a:r>
              <a:rPr lang="ru-RU" sz="2800" b="1" dirty="0" smtClean="0">
                <a:solidFill>
                  <a:srgbClr val="FF0000"/>
                </a:solidFill>
                <a:effectLst>
                  <a:outerShdw blurRad="38100" dist="38100" dir="2700000" algn="tl">
                    <a:srgbClr val="000000">
                      <a:alpha val="43137"/>
                    </a:srgbClr>
                  </a:outerShdw>
                </a:effectLst>
              </a:rPr>
              <a:t> </a:t>
            </a:r>
            <a:r>
              <a:rPr lang="en-US" sz="2800" b="1" dirty="0" smtClean="0">
                <a:solidFill>
                  <a:srgbClr val="FFFF00"/>
                </a:solidFill>
              </a:rPr>
              <a:t>"creditors" and</a:t>
            </a:r>
            <a:r>
              <a:rPr lang="ru-RU" sz="2800" b="1" dirty="0" smtClean="0">
                <a:solidFill>
                  <a:srgbClr val="FFFF00"/>
                </a:solidFill>
              </a:rPr>
              <a:t> </a:t>
            </a:r>
            <a:r>
              <a:rPr lang="en-US" sz="2800" b="1" u="sng" dirty="0" smtClean="0">
                <a:solidFill>
                  <a:srgbClr val="FF0000"/>
                </a:solidFill>
                <a:effectLst>
                  <a:outerShdw blurRad="38100" dist="38100" dir="2700000" algn="tl">
                    <a:srgbClr val="000000">
                      <a:alpha val="43137"/>
                    </a:srgbClr>
                  </a:outerShdw>
                </a:effectLst>
              </a:rPr>
              <a:t>developing country</a:t>
            </a:r>
            <a:r>
              <a:rPr lang="ru-RU" sz="2800" b="1" dirty="0" smtClean="0">
                <a:solidFill>
                  <a:srgbClr val="FF0000"/>
                </a:solidFill>
                <a:effectLst>
                  <a:outerShdw blurRad="38100" dist="38100" dir="2700000" algn="tl">
                    <a:srgbClr val="000000">
                      <a:alpha val="43137"/>
                    </a:srgbClr>
                  </a:outerShdw>
                </a:effectLst>
              </a:rPr>
              <a:t> </a:t>
            </a:r>
            <a:r>
              <a:rPr lang="en-US" sz="2800" b="1" dirty="0" smtClean="0">
                <a:solidFill>
                  <a:srgbClr val="FFFF00"/>
                </a:solidFill>
              </a:rPr>
              <a:t>"borrowers" are members of the IMF. The developed countries provide the financial resources but rarely enter into IMF loan agreements; they are the creditors. Conversely, the developing countries use the lending services but contribute little to the pool of money available to lend because their quotas are smaller; they are the borrowers. Thus, tension is created around governance issues because these two groups, creditors and borrowers, have fundamentally different interests </a:t>
            </a:r>
            <a:r>
              <a:rPr lang="ru-RU" sz="2800" b="1" dirty="0" smtClean="0">
                <a:solidFill>
                  <a:srgbClr val="FFFF00"/>
                </a:solidFill>
              </a:rPr>
              <a:t/>
            </a:r>
            <a:br>
              <a:rPr lang="ru-RU" sz="2800" b="1" dirty="0" smtClean="0">
                <a:solidFill>
                  <a:srgbClr val="FFFF00"/>
                </a:solidFill>
              </a:rPr>
            </a:br>
            <a:r>
              <a:rPr lang="en-US" sz="2800" b="1" dirty="0" smtClean="0">
                <a:solidFill>
                  <a:srgbClr val="FFFF00"/>
                </a:solidFill>
              </a:rPr>
              <a:t>in terms of the conditions of these loans.</a:t>
            </a:r>
            <a:endParaRPr lang="ru-RU" sz="2800" b="1" dirty="0">
              <a:solidFill>
                <a:srgbClr val="FFFF00"/>
              </a:solidFill>
            </a:endParaRPr>
          </a:p>
        </p:txBody>
      </p:sp>
      <p:pic>
        <p:nvPicPr>
          <p:cNvPr id="35843" name="Рисунок 3" descr="dollar_jump.gif"/>
          <p:cNvPicPr>
            <a:picLocks noChangeAspect="1"/>
          </p:cNvPicPr>
          <p:nvPr/>
        </p:nvPicPr>
        <p:blipFill>
          <a:blip r:embed="rId3"/>
          <a:srcRect/>
          <a:stretch>
            <a:fillRect/>
          </a:stretch>
        </p:blipFill>
        <p:spPr bwMode="auto">
          <a:xfrm>
            <a:off x="7935913" y="4508500"/>
            <a:ext cx="1208087" cy="1728788"/>
          </a:xfrm>
          <a:prstGeom prst="rect">
            <a:avLst/>
          </a:prstGeom>
          <a:noFill/>
          <a:ln w="9525">
            <a:noFill/>
            <a:miter lim="800000"/>
            <a:headEnd/>
            <a:tailEnd/>
          </a:ln>
        </p:spPr>
      </p:pic>
      <p:pic>
        <p:nvPicPr>
          <p:cNvPr id="35844" name="Рисунок 4" descr="dollar_jump.gif"/>
          <p:cNvPicPr>
            <a:picLocks noChangeAspect="1"/>
          </p:cNvPicPr>
          <p:nvPr/>
        </p:nvPicPr>
        <p:blipFill>
          <a:blip r:embed="rId3"/>
          <a:srcRect/>
          <a:stretch>
            <a:fillRect/>
          </a:stretch>
        </p:blipFill>
        <p:spPr bwMode="auto">
          <a:xfrm>
            <a:off x="0" y="5013325"/>
            <a:ext cx="1289050"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2" descr="1144418-f358c4f4d65a2959.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331913" y="0"/>
            <a:ext cx="7812087" cy="6669088"/>
          </a:xfrm>
        </p:spPr>
        <p:txBody>
          <a:bodyPr rtlCol="0" anchor="t">
            <a:normAutofit fontScale="90000"/>
          </a:bodyPr>
          <a:lstStyle/>
          <a:p>
            <a:pPr eaLnBrk="1" fontAlgn="auto" hangingPunct="1">
              <a:spcAft>
                <a:spcPts val="0"/>
              </a:spcAft>
              <a:defRPr/>
            </a:pPr>
            <a:r>
              <a:rPr lang="en-US" sz="3000" b="1" u="sng" dirty="0">
                <a:solidFill>
                  <a:srgbClr val="FF0000"/>
                </a:solidFill>
                <a:effectLst>
                  <a:outerShdw blurRad="38100" dist="38100" dir="2700000" algn="tl">
                    <a:srgbClr val="000000">
                      <a:alpha val="43137"/>
                    </a:srgbClr>
                  </a:outerShdw>
                </a:effectLst>
              </a:rPr>
              <a:t>The International Monetary Fund</a:t>
            </a:r>
            <a:r>
              <a:rPr lang="en-US" sz="3000" b="1" dirty="0">
                <a:solidFill>
                  <a:schemeClr val="bg1"/>
                </a:solidFill>
              </a:rPr>
              <a:t> (IMF) is an international organization that was initiated in </a:t>
            </a:r>
            <a:r>
              <a:rPr lang="en-US" sz="3000" b="1" u="sng" dirty="0">
                <a:solidFill>
                  <a:schemeClr val="bg1"/>
                </a:solidFill>
              </a:rPr>
              <a:t>1944</a:t>
            </a:r>
            <a:r>
              <a:rPr lang="en-US" sz="3000" b="1" dirty="0">
                <a:solidFill>
                  <a:schemeClr val="bg1"/>
                </a:solidFill>
              </a:rPr>
              <a:t> at the </a:t>
            </a:r>
            <a:r>
              <a:rPr lang="en-US" sz="3000" b="1" dirty="0" err="1">
                <a:solidFill>
                  <a:schemeClr val="bg1"/>
                </a:solidFill>
              </a:rPr>
              <a:t>Bretton</a:t>
            </a:r>
            <a:r>
              <a:rPr lang="en-US" sz="3000" b="1" dirty="0">
                <a:solidFill>
                  <a:schemeClr val="bg1"/>
                </a:solidFill>
              </a:rPr>
              <a:t> Woods </a:t>
            </a:r>
            <a:r>
              <a:rPr lang="en-US" sz="3000" b="1" dirty="0" smtClean="0">
                <a:solidFill>
                  <a:schemeClr val="bg1"/>
                </a:solidFill>
              </a:rPr>
              <a:t>Conference and </a:t>
            </a:r>
            <a:r>
              <a:rPr lang="en-US" sz="3000" b="1" dirty="0">
                <a:solidFill>
                  <a:schemeClr val="bg1"/>
                </a:solidFill>
              </a:rPr>
              <a:t>formally created in </a:t>
            </a:r>
            <a:r>
              <a:rPr lang="en-US" sz="3000" b="1" u="sng" dirty="0">
                <a:solidFill>
                  <a:schemeClr val="bg1"/>
                </a:solidFill>
              </a:rPr>
              <a:t>1945</a:t>
            </a:r>
            <a:r>
              <a:rPr lang="en-US" sz="3000" b="1" dirty="0">
                <a:solidFill>
                  <a:schemeClr val="bg1"/>
                </a:solidFill>
              </a:rPr>
              <a:t> by 29 member countries. The IMF's stated goal was to </a:t>
            </a:r>
            <a:r>
              <a:rPr lang="en-US" sz="3000" b="1" u="sng" dirty="0">
                <a:solidFill>
                  <a:schemeClr val="bg1"/>
                </a:solidFill>
              </a:rPr>
              <a:t>assist in the reconstruction of the </a:t>
            </a:r>
            <a:r>
              <a:rPr lang="en-US" sz="3000" b="1" u="sng" dirty="0" smtClean="0">
                <a:solidFill>
                  <a:schemeClr val="bg1"/>
                </a:solidFill>
              </a:rPr>
              <a:t>world's international </a:t>
            </a:r>
            <a:r>
              <a:rPr lang="en-US" sz="3000" b="1" u="sng" dirty="0">
                <a:solidFill>
                  <a:schemeClr val="bg1"/>
                </a:solidFill>
              </a:rPr>
              <a:t>payment system post–World War II.</a:t>
            </a:r>
            <a:r>
              <a:rPr lang="en-US" sz="3000" b="1" dirty="0">
                <a:solidFill>
                  <a:schemeClr val="bg1"/>
                </a:solidFill>
              </a:rPr>
              <a:t> Countries contribute </a:t>
            </a:r>
            <a:r>
              <a:rPr lang="en-US" sz="3000" b="1" dirty="0" smtClean="0">
                <a:solidFill>
                  <a:schemeClr val="bg1"/>
                </a:solidFill>
              </a:rPr>
              <a:t>funds</a:t>
            </a:r>
            <a:r>
              <a:rPr lang="en-US" sz="3000" b="1" dirty="0">
                <a:solidFill>
                  <a:schemeClr val="bg1"/>
                </a:solidFill>
              </a:rPr>
              <a:t> to a pool through a quota system from which countries with payment imbalances temporarily can borrow money and other resources</a:t>
            </a:r>
            <a:r>
              <a:rPr lang="en-US" sz="3000" b="1" dirty="0"/>
              <a:t>. As of the </a:t>
            </a:r>
            <a:r>
              <a:rPr lang="en-US" sz="3000" b="1" i="1" dirty="0"/>
              <a:t>14th General Review of Quotas</a:t>
            </a:r>
            <a:r>
              <a:rPr lang="en-US" sz="3000" b="1" dirty="0"/>
              <a:t> in late 2010 the fund stood at </a:t>
            </a:r>
            <a:r>
              <a:rPr lang="en-US" sz="3000" b="1" dirty="0" smtClean="0"/>
              <a:t>SDR 476.8bn</a:t>
            </a:r>
            <a:r>
              <a:rPr lang="en-US" sz="3000" b="1" dirty="0"/>
              <a:t>, or about US$755.7bn at then-current exchange </a:t>
            </a:r>
            <a:r>
              <a:rPr lang="en-US" sz="3000" b="1" dirty="0" smtClean="0"/>
              <a:t>rates.</a:t>
            </a:r>
            <a:r>
              <a:rPr lang="en-US" sz="3000" b="1" baseline="30000" dirty="0"/>
              <a:t> </a:t>
            </a:r>
            <a:r>
              <a:rPr lang="en-US" sz="3000" b="1" dirty="0" smtClean="0"/>
              <a:t>Through </a:t>
            </a:r>
            <a:r>
              <a:rPr lang="en-US" sz="3000" b="1" dirty="0"/>
              <a:t>this fund, and other activities such as surveillance of its members' economies and the demand for self-correcting policies, the IMF works to </a:t>
            </a:r>
            <a:r>
              <a:rPr lang="en-US" sz="3000" b="1" u="sng" dirty="0"/>
              <a:t>improve the economies of its member countries</a:t>
            </a:r>
            <a:r>
              <a:rPr lang="en-US" sz="3000" b="1" dirty="0" smtClean="0"/>
              <a:t>.</a:t>
            </a:r>
            <a:r>
              <a:rPr lang="ru-RU" sz="3600" dirty="0"/>
              <a:t/>
            </a:r>
            <a:br>
              <a:rPr lang="ru-RU" sz="3600" dirty="0"/>
            </a:br>
            <a:endParaRPr lang="ru-RU"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2" descr="0004-005-Metallurgicheskij-kompleks-sovokupnost-otraslej-proizvodjaschikh.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Заголовок 1"/>
          <p:cNvSpPr>
            <a:spLocks noGrp="1"/>
          </p:cNvSpPr>
          <p:nvPr>
            <p:ph type="title"/>
          </p:nvPr>
        </p:nvSpPr>
        <p:spPr>
          <a:xfrm>
            <a:off x="457200" y="0"/>
            <a:ext cx="8507413" cy="6858000"/>
          </a:xfrm>
        </p:spPr>
        <p:txBody>
          <a:bodyPr anchor="t"/>
          <a:lstStyle/>
          <a:p>
            <a:pPr eaLnBrk="1" hangingPunct="1"/>
            <a:r>
              <a:rPr lang="en-US" sz="2800" b="1" smtClean="0">
                <a:solidFill>
                  <a:schemeClr val="bg1"/>
                </a:solidFill>
                <a:latin typeface="Times New Roman" pitchFamily="18" charset="0"/>
                <a:cs typeface="Times New Roman" pitchFamily="18" charset="0"/>
              </a:rPr>
              <a:t>The IMF is a self-described "</a:t>
            </a:r>
            <a:r>
              <a:rPr lang="en-US" sz="2800" b="1" u="sng" smtClean="0">
                <a:solidFill>
                  <a:srgbClr val="FFFF00"/>
                </a:solidFill>
                <a:latin typeface="Times New Roman" pitchFamily="18" charset="0"/>
                <a:cs typeface="Times New Roman" pitchFamily="18" charset="0"/>
              </a:rPr>
              <a:t>organization of 188</a:t>
            </a:r>
            <a:r>
              <a:rPr lang="ru-RU" sz="2800" b="1" u="sng" smtClean="0">
                <a:solidFill>
                  <a:srgbClr val="FFFF00"/>
                </a:solidFill>
                <a:latin typeface="Times New Roman" pitchFamily="18" charset="0"/>
                <a:cs typeface="Times New Roman" pitchFamily="18" charset="0"/>
              </a:rPr>
              <a:t/>
            </a:r>
            <a:br>
              <a:rPr lang="ru-RU" sz="2800" b="1" u="sng" smtClean="0">
                <a:solidFill>
                  <a:srgbClr val="FFFF00"/>
                </a:solidFill>
                <a:latin typeface="Times New Roman" pitchFamily="18" charset="0"/>
                <a:cs typeface="Times New Roman" pitchFamily="18" charset="0"/>
              </a:rPr>
            </a:br>
            <a:r>
              <a:rPr lang="en-US" sz="2800" b="1" u="sng" smtClean="0">
                <a:solidFill>
                  <a:srgbClr val="FFFF00"/>
                </a:solidFill>
                <a:latin typeface="Times New Roman" pitchFamily="18" charset="0"/>
                <a:cs typeface="Times New Roman" pitchFamily="18" charset="0"/>
              </a:rPr>
              <a:t>countries, working to foster global monetary cooperation, secure financial stability, facilitate international trade, promote high employment and sustainable economic growth, and reduce poverty around the world.”</a:t>
            </a:r>
            <a:r>
              <a:rPr lang="en-US" sz="2800" b="1" u="sng" baseline="30000" smtClean="0">
                <a:solidFill>
                  <a:schemeClr val="bg1"/>
                </a:solidFill>
                <a:latin typeface="Times New Roman" pitchFamily="18" charset="0"/>
                <a:cs typeface="Times New Roman" pitchFamily="18" charset="0"/>
              </a:rPr>
              <a:t> </a:t>
            </a:r>
            <a:r>
              <a:rPr lang="en-US" sz="2800" b="1" smtClean="0">
                <a:solidFill>
                  <a:schemeClr val="bg1"/>
                </a:solidFill>
                <a:latin typeface="Times New Roman" pitchFamily="18" charset="0"/>
                <a:cs typeface="Times New Roman" pitchFamily="18" charset="0"/>
              </a:rPr>
              <a:t>The organization's objectives are stated in the Articles of Agreement</a:t>
            </a:r>
            <a:r>
              <a:rPr lang="en-US" sz="2800" b="1" baseline="30000" smtClean="0">
                <a:solidFill>
                  <a:schemeClr val="bg1"/>
                </a:solidFill>
                <a:latin typeface="Times New Roman" pitchFamily="18" charset="0"/>
                <a:cs typeface="Times New Roman" pitchFamily="18" charset="0"/>
              </a:rPr>
              <a:t> </a:t>
            </a:r>
            <a:r>
              <a:rPr lang="en-US" sz="2800" b="1" smtClean="0">
                <a:solidFill>
                  <a:schemeClr val="bg1"/>
                </a:solidFill>
                <a:latin typeface="Times New Roman" pitchFamily="18" charset="0"/>
                <a:cs typeface="Times New Roman" pitchFamily="18" charset="0"/>
              </a:rPr>
              <a:t>and can be summarised as: </a:t>
            </a:r>
            <a:r>
              <a:rPr lang="en-US" sz="2800" b="1" u="sng" smtClean="0">
                <a:solidFill>
                  <a:srgbClr val="FFFF00"/>
                </a:solidFill>
                <a:latin typeface="Times New Roman" pitchFamily="18" charset="0"/>
                <a:cs typeface="Times New Roman" pitchFamily="18" charset="0"/>
              </a:rPr>
              <a:t>to promote international economic co-operation, international trade, employment, and exchange-rate stability, including by making  </a:t>
            </a:r>
            <a:br>
              <a:rPr lang="en-US" sz="2800" b="1" u="sng" smtClean="0">
                <a:solidFill>
                  <a:srgbClr val="FFFF00"/>
                </a:solidFill>
                <a:latin typeface="Times New Roman" pitchFamily="18" charset="0"/>
                <a:cs typeface="Times New Roman" pitchFamily="18" charset="0"/>
              </a:rPr>
            </a:br>
            <a:r>
              <a:rPr lang="en-US" sz="2800" b="1" u="sng" smtClean="0">
                <a:solidFill>
                  <a:srgbClr val="FFFF00"/>
                </a:solidFill>
                <a:latin typeface="Times New Roman" pitchFamily="18" charset="0"/>
                <a:cs typeface="Times New Roman" pitchFamily="18" charset="0"/>
              </a:rPr>
              <a:t>                     </a:t>
            </a:r>
            <a:r>
              <a:rPr lang="en-US" sz="2800" b="1" smtClean="0">
                <a:solidFill>
                  <a:srgbClr val="FFFF00"/>
                </a:solidFill>
                <a:latin typeface="Times New Roman" pitchFamily="18" charset="0"/>
                <a:cs typeface="Times New Roman" pitchFamily="18" charset="0"/>
              </a:rPr>
              <a:t>               </a:t>
            </a:r>
            <a:r>
              <a:rPr lang="en-US" sz="2800" b="1" u="sng" smtClean="0">
                <a:solidFill>
                  <a:srgbClr val="FFFF00"/>
                </a:solidFill>
                <a:latin typeface="Times New Roman" pitchFamily="18" charset="0"/>
                <a:cs typeface="Times New Roman" pitchFamily="18" charset="0"/>
              </a:rPr>
              <a:t> financial resources available to </a:t>
            </a:r>
            <a:r>
              <a:rPr lang="en-US" sz="2800" b="1" smtClean="0">
                <a:solidFill>
                  <a:srgbClr val="FFFF00"/>
                </a:solidFill>
                <a:latin typeface="Times New Roman" pitchFamily="18" charset="0"/>
                <a:cs typeface="Times New Roman" pitchFamily="18" charset="0"/>
              </a:rPr>
              <a:t/>
            </a:r>
            <a:br>
              <a:rPr lang="en-US" sz="2800" b="1" smtClean="0">
                <a:solidFill>
                  <a:srgbClr val="FFFF00"/>
                </a:solidFill>
                <a:latin typeface="Times New Roman" pitchFamily="18" charset="0"/>
                <a:cs typeface="Times New Roman" pitchFamily="18" charset="0"/>
              </a:rPr>
            </a:br>
            <a:r>
              <a:rPr lang="en-US" sz="2800" b="1" smtClean="0">
                <a:solidFill>
                  <a:srgbClr val="FFFF00"/>
                </a:solidFill>
                <a:latin typeface="Times New Roman" pitchFamily="18" charset="0"/>
                <a:cs typeface="Times New Roman" pitchFamily="18" charset="0"/>
              </a:rPr>
              <a:t>                                   </a:t>
            </a:r>
            <a:r>
              <a:rPr lang="en-US" sz="2800" b="1" u="sng" smtClean="0">
                <a:solidFill>
                  <a:srgbClr val="FFFF00"/>
                </a:solidFill>
                <a:latin typeface="Times New Roman" pitchFamily="18" charset="0"/>
                <a:cs typeface="Times New Roman" pitchFamily="18" charset="0"/>
              </a:rPr>
              <a:t>member countries to meet balance </a:t>
            </a:r>
            <a:r>
              <a:rPr lang="en-US" sz="2800" b="1" smtClean="0">
                <a:solidFill>
                  <a:srgbClr val="FFFF00"/>
                </a:solidFill>
                <a:latin typeface="Times New Roman" pitchFamily="18" charset="0"/>
                <a:cs typeface="Times New Roman" pitchFamily="18" charset="0"/>
              </a:rPr>
              <a:t/>
            </a:r>
            <a:br>
              <a:rPr lang="en-US" sz="2800" b="1" smtClean="0">
                <a:solidFill>
                  <a:srgbClr val="FFFF00"/>
                </a:solidFill>
                <a:latin typeface="Times New Roman" pitchFamily="18" charset="0"/>
                <a:cs typeface="Times New Roman" pitchFamily="18" charset="0"/>
              </a:rPr>
            </a:br>
            <a:r>
              <a:rPr lang="en-US" sz="2800" b="1" smtClean="0">
                <a:solidFill>
                  <a:srgbClr val="FFFF00"/>
                </a:solidFill>
                <a:latin typeface="Times New Roman" pitchFamily="18" charset="0"/>
                <a:cs typeface="Times New Roman" pitchFamily="18" charset="0"/>
              </a:rPr>
              <a:t>                               </a:t>
            </a:r>
            <a:r>
              <a:rPr lang="en-US" sz="2800" b="1" u="sng" smtClean="0">
                <a:solidFill>
                  <a:srgbClr val="FFFF00"/>
                </a:solidFill>
                <a:latin typeface="Times New Roman" pitchFamily="18" charset="0"/>
                <a:cs typeface="Times New Roman" pitchFamily="18" charset="0"/>
              </a:rPr>
              <a:t>of payments needs</a:t>
            </a:r>
            <a:r>
              <a:rPr lang="en-US" sz="2800" b="1" smtClean="0">
                <a:solidFill>
                  <a:schemeClr val="bg1"/>
                </a:solidFill>
                <a:latin typeface="Times New Roman" pitchFamily="18" charset="0"/>
                <a:cs typeface="Times New Roman" pitchFamily="18" charset="0"/>
              </a:rPr>
              <a:t>. </a:t>
            </a:r>
            <a:r>
              <a:rPr lang="en-US" sz="2800" b="1" u="sng" smtClean="0">
                <a:solidFill>
                  <a:srgbClr val="FFFF00"/>
                </a:solidFill>
                <a:latin typeface="Times New Roman" pitchFamily="18" charset="0"/>
                <a:cs typeface="Times New Roman" pitchFamily="18" charset="0"/>
              </a:rPr>
              <a:t>Its headquarters </a:t>
            </a:r>
            <a:br>
              <a:rPr lang="en-US" sz="2800" b="1" u="sng" smtClean="0">
                <a:solidFill>
                  <a:srgbClr val="FFFF00"/>
                </a:solidFill>
                <a:latin typeface="Times New Roman" pitchFamily="18" charset="0"/>
                <a:cs typeface="Times New Roman" pitchFamily="18" charset="0"/>
              </a:rPr>
            </a:br>
            <a:r>
              <a:rPr lang="en-US" sz="2800" b="1" u="sng" smtClean="0">
                <a:solidFill>
                  <a:srgbClr val="FFFF00"/>
                </a:solidFill>
                <a:latin typeface="Times New Roman" pitchFamily="18" charset="0"/>
                <a:cs typeface="Times New Roman" pitchFamily="18" charset="0"/>
              </a:rPr>
              <a:t>                      </a:t>
            </a:r>
            <a:r>
              <a:rPr lang="en-US" sz="2800" b="1" smtClean="0">
                <a:solidFill>
                  <a:srgbClr val="FFFF00"/>
                </a:solidFill>
                <a:latin typeface="Times New Roman" pitchFamily="18" charset="0"/>
                <a:cs typeface="Times New Roman" pitchFamily="18" charset="0"/>
              </a:rPr>
              <a:t>    </a:t>
            </a:r>
            <a:r>
              <a:rPr lang="en-US" sz="2800" b="1" u="sng" smtClean="0">
                <a:solidFill>
                  <a:srgbClr val="FFFF00"/>
                </a:solidFill>
                <a:latin typeface="Times New Roman" pitchFamily="18" charset="0"/>
                <a:cs typeface="Times New Roman" pitchFamily="18" charset="0"/>
              </a:rPr>
              <a:t>are in Washington, D.C., United States.</a:t>
            </a:r>
            <a:r>
              <a:rPr lang="ru-RU" sz="2800" b="1" smtClean="0">
                <a:solidFill>
                  <a:schemeClr val="bg1"/>
                </a:solidFill>
                <a:latin typeface="Times New Roman" pitchFamily="18" charset="0"/>
                <a:cs typeface="Times New Roman" pitchFamily="18" charset="0"/>
              </a:rPr>
              <a:t/>
            </a:r>
            <a:br>
              <a:rPr lang="ru-RU" sz="2800" b="1" smtClean="0">
                <a:solidFill>
                  <a:schemeClr val="bg1"/>
                </a:solidFill>
                <a:latin typeface="Times New Roman" pitchFamily="18" charset="0"/>
                <a:cs typeface="Times New Roman" pitchFamily="18" charset="0"/>
              </a:rPr>
            </a:br>
            <a:endParaRPr lang="ru-RU" sz="2800" b="1" smtClean="0">
              <a:solidFill>
                <a:schemeClr val="bg1"/>
              </a:solidFill>
              <a:latin typeface="Times New Roman" pitchFamily="18" charset="0"/>
              <a:cs typeface="Times New Roman" pitchFamily="18" charset="0"/>
            </a:endParaRPr>
          </a:p>
        </p:txBody>
      </p:sp>
      <p:pic>
        <p:nvPicPr>
          <p:cNvPr id="5" name="Рисунок 4" descr="images.jpg"/>
          <p:cNvPicPr>
            <a:picLocks noChangeAspect="1"/>
          </p:cNvPicPr>
          <p:nvPr/>
        </p:nvPicPr>
        <p:blipFill>
          <a:blip r:embed="rId3"/>
          <a:stretch>
            <a:fillRect/>
          </a:stretch>
        </p:blipFill>
        <p:spPr>
          <a:xfrm>
            <a:off x="250825" y="4365625"/>
            <a:ext cx="228758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2" name="Рисунок 5" descr="wp8177ee12.gif"/>
          <p:cNvPicPr>
            <a:picLocks noChangeAspect="1"/>
          </p:cNvPicPr>
          <p:nvPr/>
        </p:nvPicPr>
        <p:blipFill>
          <a:blip r:embed="rId4"/>
          <a:srcRect/>
          <a:stretch>
            <a:fillRect/>
          </a:stretch>
        </p:blipFill>
        <p:spPr bwMode="auto">
          <a:xfrm>
            <a:off x="8420100" y="6134100"/>
            <a:ext cx="7239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2" descr="86231971.jpg"/>
          <p:cNvPicPr>
            <a:picLocks noChangeAspect="1"/>
          </p:cNvPicPr>
          <p:nvPr/>
        </p:nvPicPr>
        <p:blipFill>
          <a:blip r:embed="rId2"/>
          <a:srcRect/>
          <a:stretch>
            <a:fillRect/>
          </a:stretch>
        </p:blipFill>
        <p:spPr bwMode="auto">
          <a:xfrm>
            <a:off x="0" y="0"/>
            <a:ext cx="9144000" cy="6883400"/>
          </a:xfrm>
          <a:prstGeom prst="rect">
            <a:avLst/>
          </a:prstGeom>
          <a:noFill/>
          <a:ln w="9525">
            <a:noFill/>
            <a:miter lim="800000"/>
            <a:headEnd/>
            <a:tailEnd/>
          </a:ln>
        </p:spPr>
      </p:pic>
      <p:sp>
        <p:nvSpPr>
          <p:cNvPr id="18434" name="Заголовок 1"/>
          <p:cNvSpPr>
            <a:spLocks noGrp="1"/>
          </p:cNvSpPr>
          <p:nvPr>
            <p:ph type="title"/>
          </p:nvPr>
        </p:nvSpPr>
        <p:spPr>
          <a:xfrm>
            <a:off x="457200" y="274638"/>
            <a:ext cx="8229600" cy="6178550"/>
          </a:xfrm>
        </p:spPr>
        <p:txBody>
          <a:bodyPr anchor="t"/>
          <a:lstStyle/>
          <a:p>
            <a:pPr eaLnBrk="1" hangingPunct="1"/>
            <a:r>
              <a:rPr lang="en-US" sz="2400" b="1" smtClean="0"/>
              <a:t>The IMF works to </a:t>
            </a:r>
            <a:r>
              <a:rPr lang="en-US" sz="2400" b="1" u="sng" smtClean="0">
                <a:solidFill>
                  <a:srgbClr val="0070C0"/>
                </a:solidFill>
              </a:rPr>
              <a:t>foster global growth and economic stability</a:t>
            </a:r>
            <a:r>
              <a:rPr lang="en-US" sz="2400" b="1" smtClean="0">
                <a:solidFill>
                  <a:srgbClr val="0070C0"/>
                </a:solidFill>
              </a:rPr>
              <a:t>. It </a:t>
            </a:r>
            <a:r>
              <a:rPr lang="en-US" sz="2400" b="1" u="sng" smtClean="0">
                <a:solidFill>
                  <a:srgbClr val="0070C0"/>
                </a:solidFill>
              </a:rPr>
              <a:t>provides policy </a:t>
            </a:r>
            <a:r>
              <a:rPr lang="en-US" sz="2400" b="1" smtClean="0"/>
              <a:t>advice and financing to members in economic difficulties and also </a:t>
            </a:r>
            <a:r>
              <a:rPr lang="en-US" sz="2400" b="1" u="sng" smtClean="0">
                <a:solidFill>
                  <a:srgbClr val="0070C0"/>
                </a:solidFill>
              </a:rPr>
              <a:t>works with developing nations</a:t>
            </a:r>
            <a:r>
              <a:rPr lang="ru-RU" sz="2400" b="1" u="sng" smtClean="0">
                <a:solidFill>
                  <a:srgbClr val="0070C0"/>
                </a:solidFill>
              </a:rPr>
              <a:t> </a:t>
            </a:r>
            <a:r>
              <a:rPr lang="en-US" sz="2400" b="1" u="sng" smtClean="0">
                <a:solidFill>
                  <a:srgbClr val="0070C0"/>
                </a:solidFill>
              </a:rPr>
              <a:t>to help them achieve macroeconomic stability and reduce poverty</a:t>
            </a:r>
            <a:r>
              <a:rPr lang="en-US" sz="2400" b="1" smtClean="0"/>
              <a:t>. The rationale for this is that private international capital markets function imperfectly and many countries have limited access to financial markets. Such market imperfections, together with balance of payments financing, provide the justification for official financing, without which many countries could only correct large external payment imbalances through measures with adverse effects on both national and international economic prosperity. The IMF can provide other sources of financing to countries in need that would not be available in the absence of an economic stabilization program supported by the Fund.</a:t>
            </a:r>
            <a:r>
              <a:rPr lang="ru-RU" sz="2000" smtClean="0"/>
              <a:t/>
            </a:r>
            <a:br>
              <a:rPr lang="ru-RU" sz="2000" smtClean="0"/>
            </a:br>
            <a:endParaRPr lang="ru-RU" sz="2000" b="1" smtClean="0"/>
          </a:p>
        </p:txBody>
      </p:sp>
      <p:pic>
        <p:nvPicPr>
          <p:cNvPr id="18435" name="Рисунок 3" descr="original.gif"/>
          <p:cNvPicPr>
            <a:picLocks noChangeAspect="1"/>
          </p:cNvPicPr>
          <p:nvPr/>
        </p:nvPicPr>
        <p:blipFill>
          <a:blip r:embed="rId3"/>
          <a:srcRect/>
          <a:stretch>
            <a:fillRect/>
          </a:stretch>
        </p:blipFill>
        <p:spPr bwMode="auto">
          <a:xfrm>
            <a:off x="7235825" y="4708525"/>
            <a:ext cx="1604963" cy="1724025"/>
          </a:xfrm>
          <a:prstGeom prst="rect">
            <a:avLst/>
          </a:prstGeom>
          <a:noFill/>
          <a:ln w="9525">
            <a:noFill/>
            <a:miter lim="800000"/>
            <a:headEnd/>
            <a:tailEnd/>
          </a:ln>
        </p:spPr>
      </p:pic>
      <p:pic>
        <p:nvPicPr>
          <p:cNvPr id="18436" name="Рисунок 4" descr="drop.gif"/>
          <p:cNvPicPr>
            <a:picLocks noChangeAspect="1"/>
          </p:cNvPicPr>
          <p:nvPr/>
        </p:nvPicPr>
        <p:blipFill>
          <a:blip r:embed="rId4"/>
          <a:srcRect/>
          <a:stretch>
            <a:fillRect/>
          </a:stretch>
        </p:blipFill>
        <p:spPr bwMode="auto">
          <a:xfrm>
            <a:off x="2124075" y="5445125"/>
            <a:ext cx="1328738" cy="99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2" descr="sberezheniya.png"/>
          <p:cNvPicPr>
            <a:picLocks noChangeAspect="1"/>
          </p:cNvPicPr>
          <p:nvPr/>
        </p:nvPicPr>
        <p:blipFill>
          <a:blip r:embed="rId2"/>
          <a:srcRect/>
          <a:stretch>
            <a:fillRect/>
          </a:stretch>
        </p:blipFill>
        <p:spPr bwMode="auto">
          <a:xfrm>
            <a:off x="0" y="0"/>
            <a:ext cx="9144000" cy="6850063"/>
          </a:xfrm>
          <a:prstGeom prst="rect">
            <a:avLst/>
          </a:prstGeom>
          <a:noFill/>
          <a:ln w="9525">
            <a:noFill/>
            <a:miter lim="800000"/>
            <a:headEnd/>
            <a:tailEnd/>
          </a:ln>
        </p:spPr>
      </p:pic>
      <p:sp>
        <p:nvSpPr>
          <p:cNvPr id="19458" name="Заголовок 1"/>
          <p:cNvSpPr>
            <a:spLocks noGrp="1"/>
          </p:cNvSpPr>
          <p:nvPr>
            <p:ph type="title"/>
          </p:nvPr>
        </p:nvSpPr>
        <p:spPr>
          <a:xfrm>
            <a:off x="457200" y="274638"/>
            <a:ext cx="8229600" cy="6178550"/>
          </a:xfrm>
        </p:spPr>
        <p:txBody>
          <a:bodyPr anchor="t"/>
          <a:lstStyle/>
          <a:p>
            <a:pPr eaLnBrk="1" hangingPunct="1"/>
            <a:r>
              <a:rPr lang="en-US" sz="3000" b="1" smtClean="0"/>
              <a:t>The IMF's role was fundamentally </a:t>
            </a:r>
            <a:r>
              <a:rPr lang="en-US" sz="3000" b="1" u="sng" smtClean="0"/>
              <a:t>altered</a:t>
            </a:r>
            <a:r>
              <a:rPr lang="en-US" sz="3000" b="1" smtClean="0"/>
              <a:t> after the floating exchange rates post 1971. It shifted to examining the economic policies of countries with IMF loan agreements to determine if a shortage of capital was due to economic fluctuations or economic policy. The IMF also </a:t>
            </a:r>
            <a:r>
              <a:rPr lang="en-US" sz="3000" b="1" u="sng" smtClean="0"/>
              <a:t>researched what types of government policy would ensure economic recovery. </a:t>
            </a:r>
            <a:r>
              <a:rPr lang="en-US" sz="3000" b="1" smtClean="0"/>
              <a:t>The new challenge is to promote and implement policy that reduces the </a:t>
            </a:r>
            <a:r>
              <a:rPr lang="ru-RU" sz="3000" b="1" smtClean="0"/>
              <a:t/>
            </a:r>
            <a:br>
              <a:rPr lang="ru-RU" sz="3000" b="1" smtClean="0"/>
            </a:br>
            <a:r>
              <a:rPr lang="ru-RU" sz="3000" b="1" smtClean="0"/>
              <a:t>         </a:t>
            </a:r>
            <a:r>
              <a:rPr lang="en-US" sz="3000" b="1" smtClean="0"/>
              <a:t>frequency of crises among the emerging </a:t>
            </a:r>
            <a:r>
              <a:rPr lang="ru-RU" sz="3000" b="1" smtClean="0"/>
              <a:t/>
            </a:r>
            <a:br>
              <a:rPr lang="ru-RU" sz="3000" b="1" smtClean="0"/>
            </a:br>
            <a:r>
              <a:rPr lang="ru-RU" sz="3000" b="1" smtClean="0"/>
              <a:t>          </a:t>
            </a:r>
            <a:r>
              <a:rPr lang="en-US" sz="3000" b="1" smtClean="0"/>
              <a:t>market countries, especially the middle-</a:t>
            </a:r>
            <a:r>
              <a:rPr lang="ru-RU" sz="3000" b="1" smtClean="0"/>
              <a:t/>
            </a:r>
            <a:br>
              <a:rPr lang="ru-RU" sz="3000" b="1" smtClean="0"/>
            </a:br>
            <a:r>
              <a:rPr lang="ru-RU" sz="3000" b="1" smtClean="0"/>
              <a:t>                </a:t>
            </a:r>
            <a:r>
              <a:rPr lang="en-US" sz="3000" b="1" smtClean="0"/>
              <a:t>income countries that are open to massive capital outflows</a:t>
            </a:r>
            <a:r>
              <a:rPr lang="ru-RU" sz="3000" b="1" smtClean="0"/>
              <a:t>.</a:t>
            </a:r>
          </a:p>
        </p:txBody>
      </p:sp>
      <p:pic>
        <p:nvPicPr>
          <p:cNvPr id="19459" name="Рисунок 4" descr="anime-multyashki-1066.gif"/>
          <p:cNvPicPr>
            <a:picLocks noChangeAspect="1"/>
          </p:cNvPicPr>
          <p:nvPr/>
        </p:nvPicPr>
        <p:blipFill>
          <a:blip r:embed="rId3"/>
          <a:srcRect/>
          <a:stretch>
            <a:fillRect/>
          </a:stretch>
        </p:blipFill>
        <p:spPr bwMode="auto">
          <a:xfrm>
            <a:off x="8027988" y="2205038"/>
            <a:ext cx="962025" cy="128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2" descr="0001-001-Overdraf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188913"/>
            <a:ext cx="8435975" cy="6192837"/>
          </a:xfrm>
        </p:spPr>
        <p:txBody>
          <a:bodyPr rtlCol="0" anchor="t">
            <a:normAutofit fontScale="90000"/>
          </a:bodyPr>
          <a:lstStyle/>
          <a:p>
            <a:pPr eaLnBrk="1" fontAlgn="auto" hangingPunct="1">
              <a:spcAft>
                <a:spcPts val="0"/>
              </a:spcAft>
              <a:defRPr/>
            </a:pPr>
            <a:r>
              <a:rPr lang="en-US" sz="3200" b="1" dirty="0"/>
              <a:t>The IMF is mandated to oversee the international monetary and financial </a:t>
            </a:r>
            <a:r>
              <a:rPr lang="en-US" sz="3200" b="1" dirty="0" smtClean="0"/>
              <a:t>system</a:t>
            </a:r>
            <a:r>
              <a:rPr lang="ru-RU" sz="3200" b="1" u="sng" baseline="30000" dirty="0"/>
              <a:t> </a:t>
            </a:r>
            <a:r>
              <a:rPr lang="en-US" sz="3200" b="1" dirty="0" smtClean="0"/>
              <a:t>and </a:t>
            </a:r>
            <a:r>
              <a:rPr lang="en-US" sz="3200" b="1" dirty="0"/>
              <a:t>monitor the economic and financial policies of its 188 member countries. This activity is known as surveillance and facilitates international co-operation</a:t>
            </a:r>
            <a:r>
              <a:rPr lang="en-US" sz="3200" b="1" dirty="0" smtClean="0"/>
              <a:t>.</a:t>
            </a:r>
            <a:r>
              <a:rPr lang="ru-RU" sz="3200" b="1" u="sng" baseline="30000" dirty="0"/>
              <a:t> </a:t>
            </a:r>
            <a:r>
              <a:rPr lang="en-US" sz="3200" b="1" dirty="0"/>
              <a:t> Since the demise of the </a:t>
            </a:r>
            <a:r>
              <a:rPr lang="en-US" sz="3200" b="1" u="sng" dirty="0" err="1"/>
              <a:t>Bretton</a:t>
            </a:r>
            <a:r>
              <a:rPr lang="en-US" sz="3200" b="1" u="sng" dirty="0"/>
              <a:t> Woods system</a:t>
            </a:r>
            <a:r>
              <a:rPr lang="en-US" sz="3200" b="1" dirty="0"/>
              <a:t> of fixed exchange rates in the early 1970s, surveillance has </a:t>
            </a:r>
            <a:r>
              <a:rPr lang="ru-RU" sz="3200" b="1" dirty="0" smtClean="0"/>
              <a:t/>
            </a:r>
            <a:br>
              <a:rPr lang="ru-RU" sz="3200" b="1" dirty="0" smtClean="0"/>
            </a:br>
            <a:r>
              <a:rPr lang="ru-RU" sz="3200" b="1" dirty="0"/>
              <a:t>  </a:t>
            </a:r>
            <a:r>
              <a:rPr lang="ru-RU" sz="3200" b="1" dirty="0" smtClean="0"/>
              <a:t>   </a:t>
            </a:r>
            <a:r>
              <a:rPr lang="en-US" sz="3200" b="1" dirty="0" smtClean="0"/>
              <a:t>evolved </a:t>
            </a:r>
            <a:r>
              <a:rPr lang="en-US" sz="3200" b="1" dirty="0"/>
              <a:t>largely by way of changes in procedures rather than through the adoption of new </a:t>
            </a:r>
            <a:r>
              <a:rPr lang="ru-RU" sz="3200" b="1" dirty="0" smtClean="0"/>
              <a:t/>
            </a:r>
            <a:br>
              <a:rPr lang="ru-RU" sz="3200" b="1" dirty="0" smtClean="0"/>
            </a:br>
            <a:r>
              <a:rPr lang="ru-RU" sz="3200" b="1" dirty="0"/>
              <a:t> </a:t>
            </a:r>
            <a:r>
              <a:rPr lang="ru-RU" sz="3200" b="1" dirty="0" smtClean="0"/>
              <a:t>                    </a:t>
            </a:r>
            <a:r>
              <a:rPr lang="en-US" sz="3200" b="1" dirty="0" smtClean="0"/>
              <a:t>obligations.</a:t>
            </a:r>
            <a:r>
              <a:rPr lang="ru-RU" sz="3200" b="1" u="sng" baseline="30000" dirty="0" smtClean="0"/>
              <a:t> </a:t>
            </a:r>
            <a:r>
              <a:rPr lang="en-US" sz="3200" b="1" dirty="0"/>
              <a:t> The responsibilities of the </a:t>
            </a:r>
            <a:r>
              <a:rPr lang="ru-RU" sz="3200" b="1" dirty="0" smtClean="0"/>
              <a:t/>
            </a:r>
            <a:br>
              <a:rPr lang="ru-RU" sz="3200" b="1" dirty="0" smtClean="0"/>
            </a:br>
            <a:r>
              <a:rPr lang="ru-RU" sz="3200" b="1" dirty="0"/>
              <a:t> </a:t>
            </a:r>
            <a:r>
              <a:rPr lang="ru-RU" sz="3200" b="1" dirty="0" smtClean="0"/>
              <a:t>                     </a:t>
            </a:r>
            <a:r>
              <a:rPr lang="en-US" sz="3200" b="1" dirty="0" smtClean="0"/>
              <a:t>Fund </a:t>
            </a:r>
            <a:r>
              <a:rPr lang="en-US" sz="3200" b="1" dirty="0"/>
              <a:t>changed from those of guardian to </a:t>
            </a:r>
            <a:r>
              <a:rPr lang="ru-RU" sz="3200" b="1" dirty="0" smtClean="0"/>
              <a:t/>
            </a:r>
            <a:br>
              <a:rPr lang="ru-RU" sz="3200" b="1" dirty="0" smtClean="0"/>
            </a:br>
            <a:r>
              <a:rPr lang="ru-RU" sz="3200" b="1" dirty="0"/>
              <a:t> </a:t>
            </a:r>
            <a:r>
              <a:rPr lang="ru-RU" sz="3200" b="1" dirty="0" smtClean="0"/>
              <a:t>                  </a:t>
            </a:r>
            <a:r>
              <a:rPr lang="en-US" sz="3200" b="1" dirty="0" smtClean="0"/>
              <a:t>those </a:t>
            </a:r>
            <a:r>
              <a:rPr lang="en-US" sz="3200" b="1" dirty="0"/>
              <a:t>of overseer of members’ policies.</a:t>
            </a:r>
            <a:r>
              <a:rPr lang="ru-RU" sz="3200" dirty="0"/>
              <a:t/>
            </a:r>
            <a:br>
              <a:rPr lang="ru-RU" sz="3200" dirty="0"/>
            </a:br>
            <a:endParaRPr lang="ru-RU" sz="3200" b="1" dirty="0"/>
          </a:p>
        </p:txBody>
      </p:sp>
      <p:pic>
        <p:nvPicPr>
          <p:cNvPr id="20483" name="Рисунок 3" descr="stp11.gif"/>
          <p:cNvPicPr>
            <a:picLocks noChangeAspect="1"/>
          </p:cNvPicPr>
          <p:nvPr/>
        </p:nvPicPr>
        <p:blipFill>
          <a:blip r:embed="rId3"/>
          <a:srcRect/>
          <a:stretch>
            <a:fillRect/>
          </a:stretch>
        </p:blipFill>
        <p:spPr bwMode="auto">
          <a:xfrm>
            <a:off x="-323850" y="3357563"/>
            <a:ext cx="253365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2" descr="2013-05-05_12160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9388" y="188913"/>
            <a:ext cx="8785225" cy="4176712"/>
          </a:xfrm>
        </p:spPr>
        <p:txBody>
          <a:bodyPr rtlCol="0" anchor="t">
            <a:normAutofit fontScale="90000"/>
          </a:bodyPr>
          <a:lstStyle/>
          <a:p>
            <a:pPr eaLnBrk="1" fontAlgn="auto" hangingPunct="1">
              <a:spcAft>
                <a:spcPts val="0"/>
              </a:spcAft>
              <a:defRPr/>
            </a:pPr>
            <a:r>
              <a:rPr lang="en-US" sz="3300" b="1" dirty="0"/>
              <a:t>In 1995 the International Monetary Fund began work on data dissemination standards with the view of guiding IMF member countries to disseminate their economic and financial data to the public. </a:t>
            </a:r>
            <a:r>
              <a:rPr lang="en-US" sz="3300" b="1" u="sng" dirty="0">
                <a:solidFill>
                  <a:srgbClr val="FFFF00"/>
                </a:solidFill>
                <a:effectLst>
                  <a:outerShdw blurRad="38100" dist="38100" dir="2700000" algn="tl">
                    <a:srgbClr val="000000">
                      <a:alpha val="43137"/>
                    </a:srgbClr>
                  </a:outerShdw>
                </a:effectLst>
              </a:rPr>
              <a:t>The International Monetary and Financial Committee </a:t>
            </a:r>
            <a:r>
              <a:rPr lang="en-US" sz="3300" b="1" dirty="0"/>
              <a:t>(IMFC) endorsed the guidelines for the dissemination standards and they were split into two tiers: </a:t>
            </a:r>
            <a:r>
              <a:rPr lang="en-US" sz="3300" b="1" u="sng" dirty="0">
                <a:solidFill>
                  <a:srgbClr val="FFFF00"/>
                </a:solidFill>
                <a:effectLst>
                  <a:outerShdw blurRad="38100" dist="38100" dir="2700000" algn="tl">
                    <a:srgbClr val="000000">
                      <a:alpha val="43137"/>
                    </a:srgbClr>
                  </a:outerShdw>
                </a:effectLst>
              </a:rPr>
              <a:t>The General Data Dissemination System (GDDS) and the Special Data Dissemination Standard (SDDS).</a:t>
            </a:r>
            <a:r>
              <a:rPr lang="ru-RU" sz="3600" dirty="0"/>
              <a:t/>
            </a:r>
            <a:br>
              <a:rPr lang="ru-RU" sz="3600" dirty="0"/>
            </a:br>
            <a:endParaRPr lang="ru-RU"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2" descr="ShkoldoskaPrint2Mini.jpg"/>
          <p:cNvPicPr>
            <a:picLocks noChangeAspect="1"/>
          </p:cNvPicPr>
          <p:nvPr/>
        </p:nvPicPr>
        <p:blipFill>
          <a:blip r:embed="rId2"/>
          <a:srcRect/>
          <a:stretch>
            <a:fillRect/>
          </a:stretch>
        </p:blipFill>
        <p:spPr bwMode="auto">
          <a:xfrm>
            <a:off x="0" y="0"/>
            <a:ext cx="9129713" cy="6858000"/>
          </a:xfrm>
          <a:prstGeom prst="rect">
            <a:avLst/>
          </a:prstGeom>
          <a:noFill/>
          <a:ln w="9525">
            <a:noFill/>
            <a:miter lim="800000"/>
            <a:headEnd/>
            <a:tailEnd/>
          </a:ln>
        </p:spPr>
      </p:pic>
      <p:sp>
        <p:nvSpPr>
          <p:cNvPr id="22530" name="Заголовок 1"/>
          <p:cNvSpPr>
            <a:spLocks noGrp="1"/>
          </p:cNvSpPr>
          <p:nvPr>
            <p:ph type="title"/>
          </p:nvPr>
        </p:nvSpPr>
        <p:spPr>
          <a:xfrm>
            <a:off x="1331913" y="692150"/>
            <a:ext cx="7812087" cy="5832475"/>
          </a:xfrm>
        </p:spPr>
        <p:txBody>
          <a:bodyPr anchor="t"/>
          <a:lstStyle/>
          <a:p>
            <a:pPr eaLnBrk="1" hangingPunct="1"/>
            <a:r>
              <a:rPr lang="en-US" sz="2800" b="1" smtClean="0"/>
              <a:t>IMF conditionality is a set of policies or conditions that the IMF requires in exchange for financial resources.</a:t>
            </a:r>
            <a:r>
              <a:rPr lang="ru-RU" sz="2800" b="1" u="sng" baseline="30000" smtClean="0"/>
              <a:t> </a:t>
            </a:r>
            <a:r>
              <a:rPr lang="en-US" sz="2800" b="1" smtClean="0"/>
              <a:t>The IMF does require </a:t>
            </a:r>
            <a:r>
              <a:rPr lang="en-US" sz="2800" b="1" u="sng" smtClean="0"/>
              <a:t>collateral</a:t>
            </a:r>
            <a:r>
              <a:rPr lang="en-US" sz="2800" b="1" smtClean="0"/>
              <a:t> from countries for loans but also requires the government seeking assistance to correct its macroeconomic imbalances in the form of policy reform. If the conditions are not met, the funds are withheld</a:t>
            </a:r>
            <a:r>
              <a:rPr lang="ru-RU" sz="2800" b="1" smtClean="0"/>
              <a:t>. </a:t>
            </a:r>
            <a:r>
              <a:rPr lang="en-US" sz="2800" b="1" smtClean="0"/>
              <a:t>Conditionality is perhaps the most controversial aspect of IMF policies. The concept of conditionality was introduced in an Executive Board decision in 1952 and later incorporated in the Articles of Agreement.</a:t>
            </a:r>
            <a:r>
              <a:rPr lang="ru-RU" sz="2800" smtClean="0"/>
              <a:t/>
            </a:r>
            <a:br>
              <a:rPr lang="ru-RU" sz="2800" smtClean="0"/>
            </a:br>
            <a:endParaRPr lang="ru-RU" sz="2800" b="1" smtClean="0"/>
          </a:p>
        </p:txBody>
      </p:sp>
      <p:pic>
        <p:nvPicPr>
          <p:cNvPr id="22531" name="Рисунок 3" descr="pigbank.gif"/>
          <p:cNvPicPr>
            <a:picLocks noChangeAspect="1"/>
          </p:cNvPicPr>
          <p:nvPr/>
        </p:nvPicPr>
        <p:blipFill>
          <a:blip r:embed="rId3"/>
          <a:srcRect/>
          <a:stretch>
            <a:fillRect/>
          </a:stretch>
        </p:blipFill>
        <p:spPr bwMode="auto">
          <a:xfrm>
            <a:off x="7596188" y="5373688"/>
            <a:ext cx="1085850" cy="117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1663</Words>
  <Application>Microsoft Office PowerPoint</Application>
  <PresentationFormat>Экран (4:3)</PresentationFormat>
  <Paragraphs>82</Paragraphs>
  <Slides>21</Slides>
  <Notes>1</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21</vt:i4>
      </vt:variant>
    </vt:vector>
  </HeadingPairs>
  <TitlesOfParts>
    <vt:vector size="25" baseType="lpstr">
      <vt:lpstr>Arial</vt:lpstr>
      <vt:lpstr>Calibri</vt:lpstr>
      <vt:lpstr>Times New Roman</vt:lpstr>
      <vt:lpstr>Тема Office</vt:lpstr>
      <vt:lpstr>Слайд 1</vt:lpstr>
      <vt:lpstr>    I         The International     M           Monetary     F              Fund</vt:lpstr>
      <vt:lpstr>The International Monetary Fund (IMF) is an international organization that was initiated in 1944 at the Bretton Woods Conference and formally created in 1945 by 29 member countries. The IMF's stated goal was to assist in the reconstruction of the world's international payment system post–World War II. Countries contribute funds to a pool through a quota system from which countries with payment imbalances temporarily can borrow money and other resources. As of the 14th General Review of Quotas in late 2010 the fund stood at SDR 476.8bn, or about US$755.7bn at then-current exchange rates. Through this fund, and other activities such as surveillance of its members' economies and the demand for self-correcting policies, the IMF works to improve the economies of its member countries. </vt:lpstr>
      <vt:lpstr>The IMF is a self-described "organization of 188 countries, working to foster global monetary cooperation, secure financial stability, facilitate international trade, promote high employment and sustainable economic growth, and reduce poverty around the world.” The organization's objectives are stated in the Articles of Agreement and can be summarised as: to promote international economic co-operation, international trade, employment, and exchange-rate stability, including by making                                        financial resources available to                                     member countries to meet balance                                 of payments needs. Its headquarters                            are in Washington, D.C., United States. </vt:lpstr>
      <vt:lpstr>The IMF works to foster global growth and economic stability. It provides policy advice and financing to members in economic difficulties and also works with developing nations to help them achieve macroeconomic stability and reduce poverty. The rationale for this is that private international capital markets function imperfectly and many countries have limited access to financial markets. Such market imperfections, together with balance of payments financing, provide the justification for official financing, without which many countries could only correct large external payment imbalances through measures with adverse effects on both national and international economic prosperity. The IMF can provide other sources of financing to countries in need that would not be available in the absence of an economic stabilization program supported by the Fund. </vt:lpstr>
      <vt:lpstr>The IMF's role was fundamentally altered after the floating exchange rates post 1971. It shifted to examining the economic policies of countries with IMF loan agreements to determine if a shortage of capital was due to economic fluctuations or economic policy. The IMF also researched what types of government policy would ensure economic recovery. The new challenge is to promote and implement policy that reduces the           frequency of crises among the emerging            market countries, especially the middle-                 income countries that are open to massive capital outflows.</vt:lpstr>
      <vt:lpstr>The IMF is mandated to oversee the international monetary and financial system and monitor the economic and financial policies of its 188 member countries. This activity is known as surveillance and facilitates international co-operation.  Since the demise of the Bretton Woods system of fixed exchange rates in the early 1970s, surveillance has       evolved largely by way of changes in procedures rather than through the adoption of new                       obligations.  The responsibilities of the                        Fund changed from those of guardian to                     those of overseer of members’ policies. </vt:lpstr>
      <vt:lpstr>In 1995 the International Monetary Fund began work on data dissemination standards with the view of guiding IMF member countries to disseminate their economic and financial data to the public. The International Monetary and Financial Committee (IMFC) endorsed the guidelines for the dissemination standards and they were split into two tiers: The General Data Dissemination System (GDDS) and the Special Data Dissemination Standard (SDDS). </vt:lpstr>
      <vt:lpstr>IMF conditionality is a set of policies or conditions that the IMF requires in exchange for financial resources. The IMF does require collateral from countries for loans but also requires the government seeking assistance to correct its macroeconomic imbalances in the form of policy reform. If the conditions are not met, the funds are withheld. Conditionality is perhaps the most controversial aspect of IMF policies. The concept of conditionality was introduced in an Executive Board decision in 1952 and later incorporated in the Articles of Agreement. </vt:lpstr>
      <vt:lpstr>        Structural adjustment   - Cutting expenditures, also known as austerity. - Focusing economic output on direct export and resource extraction, - Devaluation of currencies, - Balancing budgets and not overspending, - Removing price controls and state subsidies, - Privatization, or divestiture of all or part of state-owned enterprises, - Improving governance and fighting corruption. </vt:lpstr>
      <vt:lpstr>Since the IMF is affiliated with the UN and falls under its umbrella, the 188 corporate members of the IMF include 187 members of the UN and the Republic of Kosovo. The corporate members appoint ex-officio voting members. All members of the IMF are also International Bank for Reconstruction and Development (IBRD) members and vice versa. Former members are Cuba (which left in 1964) and the Republic of China, which was ejected from the UN in 1980 after losing the support of then US President Jimmy Carter and was replaced by the People's Republic of China. However, "Taiwan Province of China" is still listed in the official IMF indices. </vt:lpstr>
      <vt:lpstr>                 Apart from Cuba, the other UN states that do not belong to the IMF are Andorra, Liechtenstein, Monaco, Nauru and North Korea. The former Czechoslovakia was expelled in 1954 for "failing to provide required data" and was readmitted in 1990, after the Velvet Revolution. Poland withdrew in 1950—allegedly pressured by the Soviet Union—but returned in 1986.</vt:lpstr>
      <vt:lpstr>The Board of Governors consists of one governor and one alternate governor for each member country. Each member country appoints its two governors. The Board normally meets once a year and is responsible for electing or appointing executive directors to the Executive Board. While the Board of Governors is officially responsible for approving quota increases, Special Drawing Right allocations, the admittance of new members, compulsory withdrawal of members, and amendments to the Articles of Agreement and By-Laws, in practice it has delegated most of its powers to the IMF's Executive Board.</vt:lpstr>
      <vt:lpstr>The Board of Governors is advised by the International Monetary and Financial Committee and the Development Committee. The International Monetary and Financial Committee has 24 members and monitors developments in global liquidity and the transfer of resources to developing countries. The Development Committee has 25 members and advises on critical development issues and on financial resources required to promote                     economic development in developing countries.  </vt:lpstr>
      <vt:lpstr>24 Executive Directors make up Executive Board. The Executive Directors represent all 188 member-countries in a geographically-based roster. Countries with large economies have their own Executive Director, but most countries are grouped in constituencies representing four or more countries.               Following the 2008 Amendment on Voice and                  Participation which came into effect in March                 2011,  eight countries each appoint an Executive Director: the United States, Japan, Germany, France, the             United Kingdom, China, the Russian Federation, and          Saudi Arabia. The remaining 16 Directors represent constituencies consisting of 4 to 22 countries. </vt:lpstr>
      <vt:lpstr>The IMF is led by a managing director, who is head of the staff and serves as Chairman of the Executive Board. The managing director is assisted by a First Deputy managing director and three other Deputy Managing Directors.  Historically the IMF's managing director has been European and the president of the World Bank has been from the United States. However, this standard is increasingly being questioned and competition for these two posts may soon open up to include other qualified candidates from any part of the world.</vt:lpstr>
      <vt:lpstr>Слайд 17</vt:lpstr>
      <vt:lpstr>On 28 June 2011, Christine Lagarde was named managing director of the IMF</vt:lpstr>
      <vt:lpstr>The IMF's quota system was created to raise funds for loans. Each IMF member country is assigned a quota, or contribution, that reflects the country's relative size in the global economy. Each member's quota also determines its relative voting power. Thus, financial contributions from member governments are linked to voting power in the organisation.</vt:lpstr>
      <vt:lpstr>Quotas are normally reviewed every five years and can be increased when deemed necessary by the Board of Governors. Currently, reforming the representation of developing countries within the IMF has been suggested. These countries' economies represent a large portion of the global economic system but this is not reflected in the IMF's decision making process through the nature of the quota system.</vt:lpstr>
      <vt:lpstr>The IMF's membership is divided along income lines: certain countries provide the financial resources while others use these resources. Both developed country "creditors" and developing country "borrowers" are members of the IMF. The developed countries provide the financial resources but rarely enter into IMF loan agreements; they are the creditors. Conversely, the developing countries use the lending services but contribute little to the pool of money available to lend because their quotas are smaller; they are the borrowers. Thus, tension is created around governance issues because these two groups, creditors and borrowers, have fundamentally different interests  in terms of the conditions of these loans.</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vitalij</cp:lastModifiedBy>
  <cp:revision>38</cp:revision>
  <dcterms:created xsi:type="dcterms:W3CDTF">2014-12-13T09:32:29Z</dcterms:created>
  <dcterms:modified xsi:type="dcterms:W3CDTF">2015-04-26T14:24:56Z</dcterms:modified>
</cp:coreProperties>
</file>