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Override12.xml" ContentType="application/vnd.openxmlformats-officedocument.themeOverr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Override13.xml" ContentType="application/vnd.openxmlformats-officedocument.themeOverr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Override4.xml" ContentType="application/vnd.openxmlformats-officedocument.themeOverride+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68" r:id="rId9"/>
  </p:sldMasterIdLst>
  <p:sldIdLst>
    <p:sldId id="268" r:id="rId10"/>
    <p:sldId id="264" r:id="rId11"/>
    <p:sldId id="256" r:id="rId12"/>
    <p:sldId id="257" r:id="rId13"/>
    <p:sldId id="258" r:id="rId14"/>
    <p:sldId id="259" r:id="rId15"/>
    <p:sldId id="260" r:id="rId16"/>
    <p:sldId id="261" r:id="rId17"/>
    <p:sldId id="262" r:id="rId18"/>
    <p:sldId id="263" r:id="rId19"/>
    <p:sldId id="267" r:id="rId20"/>
    <p:sldId id="26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E8423E74-152F-4C74-8C1A-A8A3105AF9B8}" type="datetimeFigureOut">
              <a:rPr/>
              <a:pPr>
                <a:defRPr/>
              </a:pPr>
              <a:t>4/26/2015</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DC764536-F160-4AF2-BA86-994B8B986E85}"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9DAB9C12-0BE2-4A6D-AFCA-00AC5B361E57}" type="datetimeFigureOut">
              <a:rPr lang="en-US"/>
              <a:pPr>
                <a:defRPr/>
              </a:pPr>
              <a:t>4/26/2015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19235FCA-FD73-433F-BCED-684942A07F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B9E24454-6ADD-4E8A-BC18-65ADB49BDD2F}" type="datetimeFigureOut">
              <a:rPr lang="en-US"/>
              <a:pPr>
                <a:defRPr/>
              </a:pPr>
              <a:t>4/26/2015</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2C22FB87-E9BE-4CC8-A7E6-0B7FF0461E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D69C2BC2-14D6-4AF3-B7B4-2712BC100E2C}" type="datetimeFigureOut">
              <a:rPr lang="en-US"/>
              <a:pPr>
                <a:defRPr/>
              </a:pPr>
              <a:t>4/26/2015</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428B1DFC-ED6B-4F11-92D5-280B3E0638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94B847D5-BBC3-4AB3-90F6-AF0FC83223C4}" type="datetimeFigureOut">
              <a:rPr lang="en-US"/>
              <a:pPr>
                <a:defRPr/>
              </a:pPr>
              <a:t>4/26/2015</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4BF7A9-7B07-4F5B-9B32-8655B5E5C3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54BB5692-234D-4205-BEAA-7B2685077DBA}" type="datetimeFigureOut">
              <a:rPr lang="en-US"/>
              <a:pPr>
                <a:defRPr/>
              </a:pPr>
              <a:t>4/26/2015</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9B6C5297-FC0E-4963-A526-96C28D3F9F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A433D9-3823-4733-998D-E53BA696CC03}" type="datetimeFigureOut">
              <a:rPr lang="en-US"/>
              <a:pPr>
                <a:defRPr/>
              </a:pPr>
              <a:t>4/26/2015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5ED028-D774-4C43-A6CA-68B22ED7525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89E0D0CC-0FDC-4EA5-910B-B494D934FE82}" type="datetimeFigureOut">
              <a:rPr lang="en-US"/>
              <a:pPr>
                <a:defRPr/>
              </a:pPr>
              <a:t>4/26/2015</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8A7EFC12-ACC1-497A-B70F-917EFBF8FB1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2A73B33-6C65-4062-B73A-17E104C6FD30}" type="datetimeFigureOut">
              <a:rPr lang="en-US"/>
              <a:pPr>
                <a:defRPr/>
              </a:pPr>
              <a:t>4/26/2015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C90171C-02D7-425D-A41B-CB771F44F2A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8A08042-F608-43C2-949E-163728396D22}" type="datetimeFigureOut">
              <a:rPr lang="en-US"/>
              <a:pPr>
                <a:defRPr/>
              </a:pPr>
              <a:t>4/26/2015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A621F4E-2C3C-4E72-B7CD-A6EC7D8D6CE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86D0F8B-4799-4C52-BAC0-AD7015756376}" type="datetimeFigureOut">
              <a:rPr lang="en-US"/>
              <a:pPr>
                <a:defRPr/>
              </a:pPr>
              <a:t>4/26/2015</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1DA3448E-1B88-451D-87CD-07CC3E6434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1B04886-D26A-41C4-9ABD-A98A5C8F0739}" type="datetimeFigureOut">
              <a:rPr lang="en-US"/>
              <a:pPr>
                <a:defRPr/>
              </a:pPr>
              <a:t>4/26/2015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5677E4AB-F3D4-47C6-8B01-8C9EC03FAE7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B45C9051-7972-4F95-AA4B-4E1F0B9861F0}" type="datetimeFigureOut">
              <a:rPr lang="en-US"/>
              <a:pPr>
                <a:defRPr/>
              </a:pPr>
              <a:t>4/26/2015</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2093713D-13AC-4FEF-A839-B959AD7737A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EF7D983-66E4-4EB0-9652-4C14B9086A33}"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AC0291-5D3B-443F-AC25-BECB8345495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46FDBF9-8390-43C2-9370-DA4383EF8535}"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1F0DB54-C872-4B3B-AF2F-919FFAFF682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D988637E-57DF-48A1-8D7F-74D99B86554D}"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406009-62D5-4E8E-80BB-1954BF6B0B6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41C5082-D9B0-4824-9988-8FFBE32A7D81}"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F5A94E2-FE16-4817-B577-C34B94CEDDA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1653CB-6405-4127-B2A2-2B590C47A89F}"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400EE-FD28-45DE-A447-6004313D90B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6C0F052-5603-4A7A-A431-C64274199DEE}" type="datetimeFigureOut">
              <a:rPr lang="en-US"/>
              <a:pPr>
                <a:defRPr/>
              </a:pPr>
              <a:t>4/26/2015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A3E21AD-9103-489E-A8EB-26B16E9045D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22CF349-4240-4AB6-9271-A793EF91014D}" type="datetimeFigureOut">
              <a:rPr lang="en-US"/>
              <a:pPr>
                <a:defRPr/>
              </a:pPr>
              <a:t>4/26/2015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D84887B-60C7-479D-BCD3-973BDF53628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D010BE0-BE65-4B68-8E4E-5A50EF12EA1D}" type="datetimeFigureOut">
              <a:rPr lang="en-US"/>
              <a:pPr>
                <a:defRPr/>
              </a:pPr>
              <a:t>4/26/2015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286B619-F430-45E0-AD68-8F811F3E57A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0E46DE2-E927-433D-A934-1EA6DB5B65A3}" type="datetimeFigureOut">
              <a:rPr lang="en-US"/>
              <a:pPr>
                <a:defRPr/>
              </a:pPr>
              <a:t>4/26/2015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CE908D8-BC3A-4C59-9594-0A66D192E2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0D45516E-DEAC-4087-AC09-F35A75805591}" type="datetimeFigureOut">
              <a:rPr lang="en-US"/>
              <a:pPr>
                <a:defRPr/>
              </a:pPr>
              <a:t>4/26/2015</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1DD14F-6A9C-4A66-907A-E8DE536A4AC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7A5E8EB-9AB1-4D26-BB0D-6E0E6198965F}" type="datetimeFigureOut">
              <a:rPr lang="en-US"/>
              <a:pPr>
                <a:defRPr/>
              </a:pPr>
              <a:t>4/26/2015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B4835AA-AB8F-484B-A3A3-2E4FC315751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316E2A9-D6E5-4529-BE17-AA6DB062A332}" type="datetimeFigureOut">
              <a:rPr lang="en-US"/>
              <a:pPr>
                <a:defRPr/>
              </a:pPr>
              <a:t>4/26/2015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09ECEC1-FD74-4290-A77A-0F258D1D89B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0ED63E-43C0-4F32-9677-7B6C58C8B3ED}"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3A97E71-F4F7-4042-BE1C-DD1228C6D04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10543B-B8A0-47C7-8A7F-8E7F4A98A168}"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184AB3D-510D-456D-93FC-0FDE7D0C843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346420BD-F92C-4F90-B82A-E62E63D878AC}" type="datetimeFigureOut">
              <a:rPr lang="en-US"/>
              <a:pPr>
                <a:defRPr/>
              </a:pPr>
              <a:t>4/26/2015</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48E374E-3C16-43DC-BF77-CC697CDE42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33C1F7A-7740-42E0-91BC-C9D96061F38F}" type="datetimeFigureOut">
              <a:rPr lang="en-US"/>
              <a:pPr>
                <a:defRPr/>
              </a:pPr>
              <a:t>4/26/2015</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73D18378-897D-4D01-919C-83C2A35A6A4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D1250E2E-F8B7-46AD-8375-1942A7205AC5}" type="datetimeFigureOut">
              <a:rPr lang="en-US"/>
              <a:pPr>
                <a:defRPr/>
              </a:pPr>
              <a:t>4/26/2015</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6369CC3-E34A-4EDA-8044-6C02DE7D299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B2555D87-96BC-4EA7-9FD3-B8424F13151E}" type="datetimeFigureOut">
              <a:rPr lang="en-US"/>
              <a:pPr>
                <a:defRPr/>
              </a:pPr>
              <a:t>4/26/2015</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04C9A21-B273-4062-9255-F3544C30692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E8DB5197-3DDA-4F68-8ED6-E9D925EC533C}" type="datetimeFigureOut">
              <a:rPr lang="en-US"/>
              <a:pPr>
                <a:defRPr/>
              </a:pPr>
              <a:t>4/26/2015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12F3E48-2B16-4375-A9DB-273BB25843D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330035D9-2E81-4C32-9CDB-BCE604856C67}" type="datetimeFigureOut">
              <a:rPr lang="en-US"/>
              <a:pPr>
                <a:defRPr/>
              </a:pPr>
              <a:t>4/26/2015</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18932D2-746B-4BE3-B200-A3A57378E7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273F7B0D-A985-4E90-8F37-A5177C331D80}" type="datetimeFigureOut">
              <a:rPr lang="en-US"/>
              <a:pPr>
                <a:defRPr/>
              </a:pPr>
              <a:t>4/26/2015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E95F4A4F-3C0C-4718-94DF-1606733894D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D9AB6D9C-569F-4DDE-973C-A95DF9DB9782}" type="datetimeFigureOut">
              <a:rPr lang="en-US"/>
              <a:pPr>
                <a:defRPr/>
              </a:pPr>
              <a:t>4/26/2015</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59BCC825-96C7-4C70-9FA3-5741187B91F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594A2005-7900-4388-B694-11E2E814EE9F}" type="datetimeFigureOut">
              <a:rPr lang="en-US"/>
              <a:pPr>
                <a:defRPr/>
              </a:pPr>
              <a:t>4/26/2015</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904915F-EAEB-4C75-A27F-1959FE57918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81B97D7F-B9BA-4A25-AB46-7A83A6F3BC9D}"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C083D1C8-96BC-4BD6-B4F9-8FB616B867A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5A98735F-7105-405D-8CF7-15D7C7A9AB58}" type="datetimeFigureOut">
              <a:rPr lang="en-US"/>
              <a:pPr>
                <a:defRPr/>
              </a:pPr>
              <a:t>4/26/2015</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BDAD406-7DA8-40CC-A911-AD6EB60A4C1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BAF4AB-B6C9-42A7-A4B4-C255999CF22D}" type="datetimeFigureOut">
              <a:rPr lang="en-US"/>
              <a:pPr>
                <a:defRPr/>
              </a:pPr>
              <a:t>4/26/2015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4F25B1-ABA6-4C32-B6E0-8C6DC0122CC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A25602E-D1B5-4738-AD57-091A94D1AF58}" type="datetimeFigureOut">
              <a:rPr lang="en-US"/>
              <a:pPr>
                <a:defRPr/>
              </a:pPr>
              <a:t>4/26/2015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E4A02BB-35BC-49CF-9001-D8D66E43600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BB3FA8C-B1B2-4E95-B8C7-73DDF124B4D8}"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BEDE3AA-0F54-46F1-B55B-7398398DD98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1734121-76F9-46D3-ACB8-7AE6BA680BE4}" type="datetimeFigureOut">
              <a:rPr lang="en-US"/>
              <a:pPr>
                <a:defRPr/>
              </a:pPr>
              <a:t>4/26/2015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1DD48CB-07B3-4A5B-9B99-738197D10E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864B036-6EF3-4EB0-B1C4-0C67B393738C}" type="datetimeFigureOut">
              <a:rPr lang="en-US"/>
              <a:pPr>
                <a:defRPr/>
              </a:pPr>
              <a:t>4/26/2015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A3C6563-0CA1-4BD9-A159-E5D5A602384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873911D-DF28-48A1-B276-57735C8BEFFB}" type="datetimeFigureOut">
              <a:rPr lang="en-US"/>
              <a:pPr>
                <a:defRPr/>
              </a:pPr>
              <a:t>4/26/2015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F4293C7-26F2-4D15-B5D5-E186B98112A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296DD0BF-82DC-4C8B-A913-8B4494E764A9}" type="datetimeFigureOut">
              <a:rPr lang="en-US"/>
              <a:pPr>
                <a:defRPr/>
              </a:pPr>
              <a:t>4/26/2015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5C5572E8-6CC5-4F99-9E07-215E73A432C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DF3E9BA5-7CC4-4534-84D9-676714E7B638}" type="datetimeFigureOut">
              <a:rPr lang="en-US"/>
              <a:pPr>
                <a:defRPr/>
              </a:pPr>
              <a:t>4/26/2015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4FAE808-FB98-44D6-A99E-60D6C326DC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530777F-E2BA-4DFE-962D-D26CB740999A}" type="datetimeFigureOut">
              <a:rPr lang="en-US"/>
              <a:pPr>
                <a:defRPr/>
              </a:pPr>
              <a:t>4/26/2015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CE7B64C-8B28-42E6-A08E-A5B6BFDBF38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82DB348-72ED-430B-BB74-C401BC294046}" type="datetimeFigureOut">
              <a:rPr lang="en-US"/>
              <a:pPr>
                <a:defRPr/>
              </a:pPr>
              <a:t>4/26/2015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1CB8250-D026-4A5B-BF3B-A695DBC192D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C1A0C6F-9386-4B59-955D-D253FEC2AF42}" type="datetimeFigureOut">
              <a:rPr lang="en-US"/>
              <a:pPr>
                <a:defRPr/>
              </a:pPr>
              <a:t>4/26/2015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806F946-A157-453B-B2A9-BEF3B69BEE9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C60254-98FA-4E4B-AA89-67E7E0D7D93D}"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473D76-0E1C-48C5-8D26-C894100127D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59C744-20FA-4129-BD95-0532A37592F8}"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3D5DA40-C4C6-4C8A-B73F-B5AFD5FA84A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D34E28F-2B57-4787-9D1C-D57C3AA37F80}" type="datetimeFigureOut">
              <a:rPr lang="en-US"/>
              <a:pPr>
                <a:defRPr/>
              </a:pPr>
              <a:t>4/26/2015</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ACE03B9-E432-4554-B4A3-6E2330A2456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146423A5-C4F0-455D-8FB8-3E1AB58F779A}" type="datetimeFigureOut">
              <a:rPr lang="en-US"/>
              <a:pPr>
                <a:defRPr/>
              </a:pPr>
              <a:t>4/26/2015</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3FCD3166-D1D4-43AE-BF94-81454908804F}"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744E0B82-F22C-4937-86DE-483F009F5E81}" type="datetimeFigureOut">
              <a:rPr lang="en-US"/>
              <a:pPr>
                <a:defRPr/>
              </a:pPr>
              <a:t>4/26/2015</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E5448BDA-BAF4-44EF-9871-A57B15083F7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CFDC732-259C-4E88-8724-3ED09B980FFE}" type="datetimeFigureOut">
              <a:rPr lang="en-US"/>
              <a:pPr>
                <a:defRPr/>
              </a:pPr>
              <a:t>4/26/2015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EF87BC8-C90D-4631-88AA-C53D6283AD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7DDEF30C-4A5A-4CA6-A621-82F8FB56A393}" type="datetimeFigureOut">
              <a:rPr lang="en-US"/>
              <a:pPr>
                <a:defRPr/>
              </a:pPr>
              <a:t>4/26/2015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251E4868-EF8F-40AF-9FFC-EA21485BB3B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D91C644D-FF06-4E60-BE86-DB11F44E3A78}" type="datetimeFigureOut">
              <a:rPr lang="en-US"/>
              <a:pPr>
                <a:defRPr/>
              </a:pPr>
              <a:t>4/26/2015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353B256-E72D-4AAE-B427-F498494B895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EADF861B-8CB5-462B-9F96-226B2D4FE8B2}" type="datetimeFigureOut">
              <a:rPr lang="en-US"/>
              <a:pPr>
                <a:defRPr/>
              </a:pPr>
              <a:t>4/26/2015</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C24BD2EA-B1C8-45EE-AD37-C5CEDC763F32}"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C731E8-9763-4129-8E2E-C8AD68CF2D41}" type="datetimeFigureOut">
              <a:rPr lang="en-US"/>
              <a:pPr>
                <a:defRPr/>
              </a:pPr>
              <a:t>4/26/2015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789861F-1A7C-439E-81D4-1A387FE9527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136A6889-AEA4-4E3A-8BEA-1C4250334263}" type="datetimeFigureOut">
              <a:rPr lang="en-US"/>
              <a:pPr>
                <a:defRPr/>
              </a:pPr>
              <a:t>4/26/2015</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0D6CCC76-74DA-46FC-B464-5EBB7BEE2695}"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9C04AF2-27E7-4ABF-8A24-170DC747A33E}" type="datetimeFigureOut">
              <a:rPr lang="en-US"/>
              <a:pPr>
                <a:defRPr/>
              </a:pPr>
              <a:t>4/26/2015</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792CE668-6307-4FFD-8B29-00D17A143D11}"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61EFE5-7DE8-40AB-8EFE-95CE570676DC}"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F76F666-647D-499E-ADF2-6FB8C87E0A2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0738CB-9C0F-45A5-B787-179296B575DA}" type="datetimeFigureOut">
              <a:rPr lang="en-US"/>
              <a:pPr>
                <a:defRPr/>
              </a:pPr>
              <a:t>4/26/2015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C1941E0-0ABE-435C-9757-FBC269C2E93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BA9836DA-B235-44EF-BC6F-9E46BEA6476F}"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7EB48B-714B-4542-96B7-67075830A69B}"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7BC8218-BCB9-4FFD-916B-88AD355B2883}"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2DC02D4-9B9B-4B57-954E-073B383A9A2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2E73DD13-A48D-4C93-AB8B-119DEE08507A}"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321A28B-9B73-420F-8B22-064398489F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B8918D23-AC80-4B2A-A51A-8F18BF482C73}" type="datetimeFigureOut">
              <a:rPr lang="en-US"/>
              <a:pPr>
                <a:defRPr/>
              </a:pPr>
              <a:t>4/26/2015</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9825C432-471B-47CD-80BB-EBB45CC15C8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18D3D00-A05B-4BF9-9B14-262D0B72C795}" type="datetimeFigureOut">
              <a:rPr lang="en-US"/>
              <a:pPr>
                <a:defRPr/>
              </a:pPr>
              <a:t>4/26/2015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865DA49-ABC5-43DB-B5E4-0D79CF17EA7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C2429DA-A62D-4D58-B9B0-90A6F3A7C34D}" type="datetimeFigureOut">
              <a:rPr lang="en-US"/>
              <a:pPr>
                <a:defRPr/>
              </a:pPr>
              <a:t>4/26/2015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5691A56-204D-4239-AFF8-A7CF83A2A60C}"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51FB1EB-ACBF-457F-9695-68546EA925A2}" type="datetimeFigureOut">
              <a:rPr lang="en-US"/>
              <a:pPr>
                <a:defRPr/>
              </a:pPr>
              <a:t>4/26/2015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D6587CD-0C63-4D23-A276-8477E2354642}"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8EA315D-25C6-43F5-91E6-13F784613DF1}" type="datetimeFigureOut">
              <a:rPr lang="en-US"/>
              <a:pPr>
                <a:defRPr/>
              </a:pPr>
              <a:t>4/26/2015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ECB512F-D921-4733-B10E-8F29082E4453}"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194B45C-BF40-432E-A3E4-F504A673E40F}" type="datetimeFigureOut">
              <a:rPr lang="en-US"/>
              <a:pPr>
                <a:defRPr/>
              </a:pPr>
              <a:t>4/26/2015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4C2BDE-0AFF-446F-8764-E0DB89B77E2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A809146-0054-4F17-B73C-83DFD0CEA41C}" type="datetimeFigureOut">
              <a:rPr lang="en-US"/>
              <a:pPr>
                <a:defRPr/>
              </a:pPr>
              <a:t>4/26/2015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9BAC395-8E2B-47A8-9E2E-70452A651C37}"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4582379-14FA-4FF5-850A-01997B0BB092}"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BC50289-6119-494B-B615-BC47DD100827}"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E2C64A-0C8E-4D41-9170-B370C5EE49A3}"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83D755-DF3D-4ABD-816D-69382F8259D4}"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174AAAC3-7F29-4476-92FD-FB18BF606B7B}" type="datetimeFigureOut">
              <a:rPr lang="en-US"/>
              <a:pPr>
                <a:defRPr/>
              </a:pPr>
              <a:t>4/26/2015</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733AA3FD-6E0A-4240-9378-B87077FC4058}"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BB584D9F-9D38-4BCB-A382-DC7A3622A540}" type="datetimeFigureOut">
              <a:rPr lang="en-US"/>
              <a:pPr>
                <a:defRPr/>
              </a:pPr>
              <a:t>4/26/2015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F3C7231-EAAB-4523-B769-CB883F2BA5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D659C8D5-0BCC-4842-87A9-D89F3C6C0540}" type="datetimeFigureOut">
              <a:rPr lang="en-US"/>
              <a:pPr>
                <a:defRPr/>
              </a:pPr>
              <a:t>4/26/2015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BF1C4544-5038-4E8D-B912-FE573A7323F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27247-3533-4C68-8EDD-546CE2F8C1B2}" type="datetimeFigureOut">
              <a:rPr lang="en-US"/>
              <a:pPr>
                <a:defRPr/>
              </a:pPr>
              <a:t>4/26/2015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97100-82AF-4A82-B172-D811BE76C8F2}"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4F8ABDB-2302-4644-AF23-76996FA986D3}" type="datetimeFigureOut">
              <a:rPr lang="en-US"/>
              <a:pPr>
                <a:defRPr/>
              </a:pPr>
              <a:t>4/26/2015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97AACE5-4929-4D75-926C-CD857A58163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325E8B9A-B265-49F5-A988-427CB7F6D395}"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58043DE0-BCEB-41C1-A0A2-E506EF5DAAFA}" type="datetimeFigureOut">
              <a:rPr lang="en-US"/>
              <a:pPr>
                <a:defRPr/>
              </a:pPr>
              <a:t>4/26/2015</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E16F2B6-2304-4823-9A50-030541EB3938}" type="datetimeFigureOut">
              <a:rPr lang="en-US"/>
              <a:pPr>
                <a:defRPr/>
              </a:pPr>
              <a:t>4/26/2015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E3172DD-4158-40E2-A58F-F3F5D5EE6E5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38113C65-AC34-4378-BE10-0F388161CDC7}" type="datetimeFigureOut">
              <a:rPr lang="en-US"/>
              <a:pPr>
                <a:defRPr/>
              </a:pPr>
              <a:t>4/26/2015</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26C0FD1B-C5E6-419A-859F-7A29667A65B5}"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175A2FAD-4690-4CCA-9892-04F8B08DA9AC}" type="datetimeFigureOut">
              <a:rPr lang="en-US"/>
              <a:pPr>
                <a:defRPr/>
              </a:pPr>
              <a:t>4/26/2015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79ED5CC-A8D2-429F-AD77-570E3155E37B}"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7A3ED63F-3E75-4F79-BD7E-CE9002BF3FAC}" type="datetimeFigureOut">
              <a:rPr lang="en-US"/>
              <a:pPr>
                <a:defRPr/>
              </a:pPr>
              <a:t>4/26/2015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393D513-793B-4806-8866-A817A687B793}"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08722C3-D7AE-43B0-BD98-DCA38745892D}" type="datetimeFigureOut">
              <a:rPr lang="en-US"/>
              <a:pPr>
                <a:defRPr/>
              </a:pPr>
              <a:t>4/26/2015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2085DA8-73C7-4B62-B3D1-FB49086E0E3B}"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FB97786-2DAE-4F93-9313-0593C070D676}" type="datetimeFigureOut">
              <a:rPr lang="en-US"/>
              <a:pPr>
                <a:defRPr/>
              </a:pPr>
              <a:t>4/26/2015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FE68D92-A680-41F4-B66F-7D3714CD07D1}"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2F602E5B-2F94-433D-BD9C-15EB78EB9071}" type="datetimeFigureOut">
              <a:rPr lang="en-US"/>
              <a:pPr>
                <a:defRPr/>
              </a:pPr>
              <a:t>4/26/2015</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45F07B35-6402-4AFB-9A50-F2B22E63A1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26BB43BA-F683-4983-8221-E74752C90D37}" type="datetimeFigureOut">
              <a:rPr lang="en-US"/>
              <a:pPr>
                <a:defRPr/>
              </a:pPr>
              <a:t>4/26/2015</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94B5200-7871-43B5-8CC2-70F8C5BFB9A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8AF4AE7-865F-4E27-9C04-F7568D203936}"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AAFBF1C-D477-46D4-BBE5-6548D9173AB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72B93F5-22F2-4A34-901E-D5A8360F89E4}" type="datetimeFigureOut">
              <a:rPr lang="en-US"/>
              <a:pPr>
                <a:defRPr/>
              </a:pPr>
              <a:t>4/26/2015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E922806-0EB6-4195-A11C-0888A6EAB8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64F47F9-552E-4A07-BCC3-B50287CC342D}" type="datetimeFigureOut">
              <a:rPr lang="en-US"/>
              <a:pPr>
                <a:defRPr/>
              </a:pPr>
              <a:t>4/26/2015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AE60D6B-4875-48C5-9E17-E6F9B9F8CFF4}"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1A20E94-9E97-4B83-A65E-F8775E7AA7EC}" type="datetimeFigureOut">
              <a:rPr lang="en-US"/>
              <a:pPr>
                <a:defRPr/>
              </a:pPr>
              <a:t>4/26/2015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5D7ABA-4EE1-4772-A2E5-1D78D3EFA8BB}"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DD658EE-D0E4-4B8A-9BC6-5A2ED2A3D4A1}" type="datetimeFigureOut">
              <a:rPr lang="en-US"/>
              <a:pPr>
                <a:defRPr/>
              </a:pPr>
              <a:t>4/26/2015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41ABD8A-C19C-4F47-96CA-FF6F3FFF8DA3}"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229804E-318D-46B3-A5CA-F590563F9EAF}" type="datetimeFigureOut">
              <a:rPr lang="en-US"/>
              <a:pPr>
                <a:defRPr/>
              </a:pPr>
              <a:t>4/26/2015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5C299D6-BA0E-467A-9429-6BCD98749D4E}"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6F3BB4F-0A4C-4CD3-A07C-8D0D5BBF8219}" type="datetimeFigureOut">
              <a:rPr lang="en-US"/>
              <a:pPr>
                <a:defRPr/>
              </a:pPr>
              <a:t>4/26/2015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657EE5D6-31A5-4443-99B0-15FD0EC14123}"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22E371E-A1FE-4558-8915-5DBB95259F74}" type="datetimeFigureOut">
              <a:rPr lang="en-US"/>
              <a:pPr>
                <a:defRPr/>
              </a:pPr>
              <a:t>4/26/2015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65D1656-FC64-43DC-A5A7-CC51100CB8A2}"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8CB361-6913-40EF-88BD-C63DC819AA2A}"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5CE7063-16C6-4BEC-B529-54CBE2FB979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5C974A-BE9A-48ED-8DAB-D8B002A4E22C}" type="datetimeFigureOut">
              <a:rPr lang="en-US"/>
              <a:pPr>
                <a:defRPr/>
              </a:pPr>
              <a:t>4/26/2015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44348AF-753C-4F9E-B462-F3C8BCC03D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780361D3-CF84-402F-AE12-B55CE1271FD0}" type="datetimeFigureOut">
              <a:rPr lang="en-US"/>
              <a:pPr>
                <a:defRPr/>
              </a:pPr>
              <a:t>4/26/2015</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E236A361-402A-4F2D-A4D5-ECA3C2B972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 id="2147483810" r:id="rId2"/>
    <p:sldLayoutId id="2147483869" r:id="rId3"/>
    <p:sldLayoutId id="2147483811" r:id="rId4"/>
    <p:sldLayoutId id="2147483812" r:id="rId5"/>
    <p:sldLayoutId id="2147483813" r:id="rId6"/>
    <p:sldLayoutId id="2147483814" r:id="rId7"/>
    <p:sldLayoutId id="2147483815" r:id="rId8"/>
    <p:sldLayoutId id="2147483870" r:id="rId9"/>
    <p:sldLayoutId id="2147483816" r:id="rId10"/>
    <p:sldLayoutId id="214748387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10CF9B"/>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10CF9B"/>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10CF9B"/>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10CF9B"/>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3318"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E364E974-B922-4299-AE72-F9933CB697BE}" type="datetimeFigureOut">
              <a:rPr lang="en-US"/>
              <a:pPr>
                <a:defRPr/>
              </a:pPr>
              <a:t>4/26/2015</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BB8840DE-3B94-4C18-90C9-2B6F63D834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17" r:id="rId4"/>
    <p:sldLayoutId id="2147483875" r:id="rId5"/>
    <p:sldLayoutId id="2147483818" r:id="rId6"/>
    <p:sldLayoutId id="2147483819" r:id="rId7"/>
    <p:sldLayoutId id="2147483876" r:id="rId8"/>
    <p:sldLayoutId id="2147483877" r:id="rId9"/>
    <p:sldLayoutId id="2147483820" r:id="rId10"/>
    <p:sldLayoutId id="2147483821"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560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2C8C849-0EC2-42AA-ACEC-766E787A6CA8}" type="datetimeFigureOut">
              <a:rPr lang="en-US"/>
              <a:pPr>
                <a:defRPr/>
              </a:pPr>
              <a:t>4/26/2015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1E72AAA-675B-4E75-A848-355029A8E31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22" r:id="rId1"/>
    <p:sldLayoutId id="2147483823" r:id="rId2"/>
    <p:sldLayoutId id="2147483878"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789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B2110715-90AB-4BF0-A2EE-29A301CDB4D1}" type="datetimeFigureOut">
              <a:rPr lang="en-US"/>
              <a:pPr>
                <a:defRPr/>
              </a:pPr>
              <a:t>4/26/2015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E60E9D1-88F3-4E7F-B412-C69FA11DA61B}"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32" r:id="rId4"/>
    <p:sldLayoutId id="2147483882" r:id="rId5"/>
    <p:sldLayoutId id="2147483833" r:id="rId6"/>
    <p:sldLayoutId id="2147483883" r:id="rId7"/>
    <p:sldLayoutId id="2147483884" r:id="rId8"/>
    <p:sldLayoutId id="2147483885" r:id="rId9"/>
    <p:sldLayoutId id="2147483834" r:id="rId10"/>
    <p:sldLayoutId id="2147483886"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018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F85C664-D9A4-4DE3-982B-24A1D6C7D4FC}" type="datetimeFigureOut">
              <a:rPr lang="en-US"/>
              <a:pPr>
                <a:defRPr/>
              </a:pPr>
              <a:t>4/26/2015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705999DF-393F-4908-8DF4-A490ADE5D7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35" r:id="rId2"/>
    <p:sldLayoutId id="2147483888" r:id="rId3"/>
    <p:sldLayoutId id="2147483889" r:id="rId4"/>
    <p:sldLayoutId id="2147483890" r:id="rId5"/>
    <p:sldLayoutId id="2147483891" r:id="rId6"/>
    <p:sldLayoutId id="2147483836" r:id="rId7"/>
    <p:sldLayoutId id="2147483892" r:id="rId8"/>
    <p:sldLayoutId id="2147483893" r:id="rId9"/>
    <p:sldLayoutId id="2147483837" r:id="rId10"/>
    <p:sldLayoutId id="214748383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6246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04E08AE4-49C0-44DE-94C8-4AE7E05746B1}" type="datetimeFigureOut">
              <a:rPr lang="en-US"/>
              <a:pPr>
                <a:defRPr/>
              </a:pPr>
              <a:t>4/26/2015</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7BFEAB8-D82A-4AD2-8EFD-E3BD11517E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39" r:id="rId4"/>
    <p:sldLayoutId id="2147483840" r:id="rId5"/>
    <p:sldLayoutId id="2147483897" r:id="rId6"/>
    <p:sldLayoutId id="2147483841" r:id="rId7"/>
    <p:sldLayoutId id="2147483898" r:id="rId8"/>
    <p:sldLayoutId id="2147483899" r:id="rId9"/>
    <p:sldLayoutId id="2147483842" r:id="rId10"/>
    <p:sldLayoutId id="214748384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475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7475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D5043F7-203F-4C20-B2D7-6CE230C26CBC}" type="datetimeFigureOut">
              <a:rPr lang="en-US"/>
              <a:pPr>
                <a:defRPr/>
              </a:pPr>
              <a:t>4/26/2015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7ECDCD8-C20E-4BE8-AA41-992544423791}" type="slidenum">
              <a:rPr lang="en-US"/>
              <a:pPr>
                <a:defRPr/>
              </a:pPr>
              <a:t>‹#›</a:t>
            </a:fld>
            <a:endParaRPr lang="en-US"/>
          </a:p>
        </p:txBody>
      </p:sp>
      <p:grpSp>
        <p:nvGrpSpPr>
          <p:cNvPr id="7476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900" r:id="rId9"/>
    <p:sldLayoutId id="2147483852" r:id="rId10"/>
    <p:sldLayoutId id="214748385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7042"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7759A0B8-5066-4F96-9EE8-E1BA7634657B}" type="datetimeFigureOut">
              <a:rPr lang="en-US"/>
              <a:pPr>
                <a:defRPr/>
              </a:pPr>
              <a:t>4/26/2015</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AD162331-83C3-4271-B5C9-A0BD026BD36E}"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901" r:id="rId1"/>
    <p:sldLayoutId id="2147483854" r:id="rId2"/>
    <p:sldLayoutId id="2147483902" r:id="rId3"/>
    <p:sldLayoutId id="2147483855" r:id="rId4"/>
    <p:sldLayoutId id="2147483903" r:id="rId5"/>
    <p:sldLayoutId id="2147483856" r:id="rId6"/>
    <p:sldLayoutId id="2147483857" r:id="rId7"/>
    <p:sldLayoutId id="2147483858" r:id="rId8"/>
    <p:sldLayoutId id="2147483859" r:id="rId9"/>
    <p:sldLayoutId id="2147483860" r:id="rId10"/>
    <p:sldLayoutId id="214748386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933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9933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D4F46406-710C-44E4-933A-18741F748A8F}" type="datetimeFigureOut">
              <a:rPr lang="en-US"/>
              <a:pPr>
                <a:defRPr/>
              </a:pPr>
              <a:t>4/26/2015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2F3CD6A5-D49B-4254-A693-5791608B52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862" r:id="rId2"/>
    <p:sldLayoutId id="2147483905" r:id="rId3"/>
    <p:sldLayoutId id="2147483863" r:id="rId4"/>
    <p:sldLayoutId id="2147483906" r:id="rId5"/>
    <p:sldLayoutId id="2147483864" r:id="rId6"/>
    <p:sldLayoutId id="2147483865" r:id="rId7"/>
    <p:sldLayoutId id="2147483907" r:id="rId8"/>
    <p:sldLayoutId id="2147483908" r:id="rId9"/>
    <p:sldLayoutId id="2147483866" r:id="rId10"/>
    <p:sldLayoutId id="2147483867"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hemeOverride" Target="../theme/themeOverride1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9.xml"/><Relationship Id="rId1" Type="http://schemas.openxmlformats.org/officeDocument/2006/relationships/themeOverride" Target="../theme/themeOverr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0.xml"/><Relationship Id="rId1" Type="http://schemas.openxmlformats.org/officeDocument/2006/relationships/themeOverride" Target="../theme/themeOverride1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2.xml"/><Relationship Id="rId1" Type="http://schemas.openxmlformats.org/officeDocument/2006/relationships/themeOverride" Target="../theme/themeOverride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3.xml"/><Relationship Id="rId1" Type="http://schemas.openxmlformats.org/officeDocument/2006/relationships/themeOverride" Target="../theme/themeOverr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Rectangle 5"/>
          <p:cNvSpPr>
            <a:spLocks noChangeArrowheads="1"/>
          </p:cNvSpPr>
          <p:nvPr/>
        </p:nvSpPr>
        <p:spPr bwMode="auto">
          <a:xfrm>
            <a:off x="2286000" y="361950"/>
            <a:ext cx="4572000" cy="5310188"/>
          </a:xfrm>
          <a:prstGeom prst="rect">
            <a:avLst/>
          </a:prstGeom>
          <a:noFill/>
          <a:ln w="9525">
            <a:noFill/>
            <a:miter lim="800000"/>
            <a:headEnd/>
            <a:tailEnd/>
          </a:ln>
          <a:effectLst/>
        </p:spPr>
        <p:txBody>
          <a:bodyPr>
            <a:spAutoFit/>
          </a:bodyPr>
          <a:lstStyle/>
          <a:p>
            <a:r>
              <a:rPr lang="ru-RU"/>
              <a:t>Презентация «</a:t>
            </a:r>
            <a:r>
              <a:rPr lang="en-US" b="1" u="sng">
                <a:effectLst>
                  <a:outerShdw blurRad="38100" dist="38100" dir="2700000" algn="tl">
                    <a:srgbClr val="C0C0C0"/>
                  </a:outerShdw>
                </a:effectLst>
              </a:rPr>
              <a:t>The International Monetary Fund</a:t>
            </a:r>
            <a:r>
              <a:rPr lang="ru-RU"/>
              <a:t>»</a:t>
            </a:r>
            <a:endParaRPr lang="en-US"/>
          </a:p>
          <a:p>
            <a:r>
              <a:rPr lang="ru-RU"/>
              <a:t>подготовлена студентами </a:t>
            </a:r>
          </a:p>
          <a:p>
            <a:r>
              <a:rPr lang="ru-RU"/>
              <a:t>четвертого курса факультета иностранных языков </a:t>
            </a:r>
          </a:p>
          <a:p>
            <a:r>
              <a:rPr lang="ru-RU"/>
              <a:t>специальности «Английский язык» при изучении темы «Европейские и всемирные международные организации» под руководством ст. преподавателя Гуд В.Г. </a:t>
            </a:r>
            <a:endParaRPr lang="en-US"/>
          </a:p>
          <a:p>
            <a:r>
              <a:rPr lang="ru-RU"/>
              <a:t>Данная творческая работа может быть в дальнейшем использована в ходе изучения дисциплины</a:t>
            </a:r>
            <a:endParaRPr lang="en-US"/>
          </a:p>
          <a:p>
            <a:r>
              <a:rPr lang="ru-RU"/>
              <a:t>«</a:t>
            </a:r>
            <a:r>
              <a:rPr lang="ru-RU" b="1"/>
              <a:t>Общественно-политический дискурс</a:t>
            </a:r>
            <a:r>
              <a:rPr lang="ru-RU"/>
              <a:t>» студентами 4 курса ф-та иностранных языков при ознакомлении с</a:t>
            </a:r>
            <a:endParaRPr lang="en-US"/>
          </a:p>
          <a:p>
            <a:r>
              <a:rPr lang="ru-RU"/>
              <a:t>темой «</a:t>
            </a:r>
            <a:r>
              <a:rPr lang="ru-RU" b="1"/>
              <a:t>Международные организации и сообщества</a:t>
            </a:r>
            <a:r>
              <a:rPr lang="ru-RU"/>
              <a:t>».</a:t>
            </a:r>
          </a:p>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481296" cy="707886"/>
          </a:xfrm>
          <a:prstGeom prst="rect">
            <a:avLst/>
          </a:prstGeom>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threePt" dir="t"/>
            </a:scene3d>
            <a:sp3d extrusionH="57150">
              <a:bevelT w="69850" h="38100" prst="cross"/>
            </a:sp3d>
          </a:bodyPr>
          <a:lstStyle/>
          <a:p>
            <a:pPr algn="ctr" fontAlgn="auto">
              <a:spcBef>
                <a:spcPts val="0"/>
              </a:spcBef>
              <a:spcAft>
                <a:spcPts val="0"/>
              </a:spcAft>
              <a:defRPr/>
            </a:pPr>
            <a:r>
              <a:rPr lang="en-US" sz="4000" b="1" i="1" dirty="0">
                <a:ln w="18000">
                  <a:solidFill>
                    <a:schemeClr val="accent2">
                      <a:satMod val="140000"/>
                    </a:schemeClr>
                  </a:solidFill>
                  <a:prstDash val="solid"/>
                  <a:miter lim="800000"/>
                </a:ln>
                <a:noFill/>
                <a:effectLst>
                  <a:innerShdw blurRad="63500" dist="50800" dir="13500000">
                    <a:prstClr val="black">
                      <a:alpha val="50000"/>
                    </a:prstClr>
                  </a:innerShdw>
                </a:effectLst>
              </a:rPr>
              <a:t>MEMBERSHIP AND GOVERNANCE</a:t>
            </a:r>
          </a:p>
        </p:txBody>
      </p:sp>
      <p:sp>
        <p:nvSpPr>
          <p:cNvPr id="120834" name="TextBox 2"/>
          <p:cNvSpPr txBox="1">
            <a:spLocks noChangeArrowheads="1"/>
          </p:cNvSpPr>
          <p:nvPr/>
        </p:nvSpPr>
        <p:spPr bwMode="auto">
          <a:xfrm>
            <a:off x="762000" y="1295400"/>
            <a:ext cx="7315200" cy="5154613"/>
          </a:xfrm>
          <a:prstGeom prst="rect">
            <a:avLst/>
          </a:prstGeom>
          <a:noFill/>
          <a:ln w="9525">
            <a:noFill/>
            <a:miter lim="800000"/>
            <a:headEnd/>
            <a:tailEnd/>
          </a:ln>
        </p:spPr>
        <p:txBody>
          <a:bodyPr>
            <a:spAutoFit/>
          </a:bodyPr>
          <a:lstStyle/>
          <a:p>
            <a:endParaRPr lang="en-US" sz="1100">
              <a:latin typeface="Constantia" pitchFamily="18" charset="0"/>
            </a:endParaRPr>
          </a:p>
          <a:p>
            <a:pPr>
              <a:buClr>
                <a:srgbClr val="CD3FBC"/>
              </a:buClr>
              <a:buFont typeface="Wingdings" pitchFamily="2" charset="2"/>
              <a:buChar char="Ø"/>
            </a:pPr>
            <a:r>
              <a:rPr lang="en-US" i="1">
                <a:latin typeface="Constantia" pitchFamily="18" charset="0"/>
              </a:rPr>
              <a:t>186 Member States</a:t>
            </a:r>
          </a:p>
          <a:p>
            <a:pPr>
              <a:buClr>
                <a:srgbClr val="CD3FBC"/>
              </a:buClr>
              <a:buFont typeface="Wingdings" pitchFamily="2" charset="2"/>
              <a:buChar char="Ø"/>
            </a:pPr>
            <a:endParaRPr lang="en-US" sz="1100">
              <a:latin typeface="Constantia" pitchFamily="18" charset="0"/>
            </a:endParaRPr>
          </a:p>
          <a:p>
            <a:pPr>
              <a:buClr>
                <a:srgbClr val="CD3FBC"/>
              </a:buClr>
              <a:buFont typeface="Wingdings" pitchFamily="2" charset="2"/>
              <a:buChar char="Ø"/>
            </a:pPr>
            <a:r>
              <a:rPr lang="en-US" i="1">
                <a:latin typeface="Constantia" pitchFamily="18" charset="0"/>
              </a:rPr>
              <a:t>Board of Governors (1 from Each State)</a:t>
            </a:r>
          </a:p>
          <a:p>
            <a:pPr>
              <a:buClr>
                <a:srgbClr val="CD3FBC"/>
              </a:buClr>
              <a:buFont typeface="Wingdings" pitchFamily="2" charset="2"/>
              <a:buChar char="Ø"/>
            </a:pPr>
            <a:endParaRPr lang="en-US" sz="1100">
              <a:latin typeface="Constantia" pitchFamily="18" charset="0"/>
            </a:endParaRPr>
          </a:p>
          <a:p>
            <a:pPr>
              <a:buClr>
                <a:srgbClr val="CD3FBC"/>
              </a:buClr>
              <a:buFont typeface="Wingdings" pitchFamily="2" charset="2"/>
              <a:buChar char="Ø"/>
            </a:pPr>
            <a:r>
              <a:rPr lang="en-US" i="1">
                <a:latin typeface="Constantia" pitchFamily="18" charset="0"/>
              </a:rPr>
              <a:t>Managing Director</a:t>
            </a:r>
          </a:p>
          <a:p>
            <a:pPr>
              <a:buClr>
                <a:srgbClr val="CD3FBC"/>
              </a:buClr>
              <a:buFont typeface="Wingdings" pitchFamily="2" charset="2"/>
              <a:buChar char="Ø"/>
            </a:pPr>
            <a:endParaRPr lang="en-US" sz="1100">
              <a:latin typeface="Constantia" pitchFamily="18" charset="0"/>
            </a:endParaRPr>
          </a:p>
          <a:p>
            <a:pPr>
              <a:buClr>
                <a:srgbClr val="CD3FBC"/>
              </a:buClr>
              <a:buFont typeface="Wingdings" pitchFamily="2" charset="2"/>
              <a:buChar char="Ø"/>
            </a:pPr>
            <a:r>
              <a:rPr lang="en-US" i="1">
                <a:latin typeface="Constantia" pitchFamily="18" charset="0"/>
              </a:rPr>
              <a:t>Executive Board (24 Members)</a:t>
            </a:r>
          </a:p>
          <a:p>
            <a:pPr>
              <a:buClr>
                <a:srgbClr val="CD3FBC"/>
              </a:buClr>
              <a:buFont typeface="Wingdings" pitchFamily="2" charset="2"/>
              <a:buChar char="Ø"/>
            </a:pPr>
            <a:endParaRPr lang="en-US" sz="1100">
              <a:latin typeface="Constantia" pitchFamily="18" charset="0"/>
            </a:endParaRPr>
          </a:p>
          <a:p>
            <a:pPr>
              <a:buClr>
                <a:srgbClr val="CD3FBC"/>
              </a:buClr>
              <a:buFont typeface="Wingdings" pitchFamily="2" charset="2"/>
              <a:buChar char="Ø"/>
            </a:pPr>
            <a:r>
              <a:rPr lang="en-US" i="1">
                <a:latin typeface="Constantia" pitchFamily="18" charset="0"/>
              </a:rPr>
              <a:t>Weighted Voting System:</a:t>
            </a:r>
          </a:p>
          <a:p>
            <a:pPr>
              <a:buClr>
                <a:srgbClr val="CD3FBC"/>
              </a:buClr>
              <a:buFont typeface="Wingdings" pitchFamily="2" charset="2"/>
              <a:buChar char="Ø"/>
            </a:pPr>
            <a:endParaRPr lang="en-US" sz="1100">
              <a:latin typeface="Constantia" pitchFamily="18" charset="0"/>
            </a:endParaRPr>
          </a:p>
          <a:p>
            <a:pPr lvl="1">
              <a:buClr>
                <a:srgbClr val="CD3FBC"/>
              </a:buClr>
              <a:buFont typeface="Courier New" pitchFamily="49" charset="0"/>
              <a:buChar char="o"/>
            </a:pPr>
            <a:r>
              <a:rPr lang="en-US" i="1">
                <a:latin typeface="Constantia" pitchFamily="18" charset="0"/>
              </a:rPr>
              <a:t>US Representative holds 17% of total Voting Power</a:t>
            </a:r>
            <a:endParaRPr lang="en-US" sz="1100">
              <a:latin typeface="Constantia" pitchFamily="18" charset="0"/>
            </a:endParaRPr>
          </a:p>
          <a:p>
            <a:pPr lvl="1">
              <a:buClr>
                <a:srgbClr val="CD3FBC"/>
              </a:buClr>
              <a:buFont typeface="Courier New" pitchFamily="49" charset="0"/>
              <a:buChar char="o"/>
            </a:pPr>
            <a:r>
              <a:rPr lang="en-US" i="1">
                <a:latin typeface="Constantia" pitchFamily="18" charset="0"/>
              </a:rPr>
              <a:t>27 Countries together hold 1.4% of total Voting Power</a:t>
            </a:r>
            <a:endParaRPr lang="en-US" sz="1100">
              <a:latin typeface="Constantia" pitchFamily="18" charset="0"/>
            </a:endParaRPr>
          </a:p>
          <a:p>
            <a:pPr lvl="1">
              <a:buClr>
                <a:srgbClr val="CD3FBC"/>
              </a:buClr>
              <a:buFont typeface="Courier New" pitchFamily="49" charset="0"/>
              <a:buChar char="o"/>
            </a:pPr>
            <a:r>
              <a:rPr lang="en-US" i="1">
                <a:latin typeface="Constantia" pitchFamily="18" charset="0"/>
              </a:rPr>
              <a:t>Decisions are most often made by consensus, rather than fractious parliamentary fights.</a:t>
            </a:r>
            <a:endParaRPr lang="en-US" sz="1100">
              <a:latin typeface="Constantia" pitchFamily="18" charset="0"/>
            </a:endParaRPr>
          </a:p>
          <a:p>
            <a:pPr>
              <a:buClr>
                <a:srgbClr val="CD3FBC"/>
              </a:buClr>
              <a:buFont typeface="Wingdings" pitchFamily="2" charset="2"/>
              <a:buChar char="Ø"/>
            </a:pPr>
            <a:r>
              <a:rPr lang="en-US" i="1">
                <a:latin typeface="Constantia" pitchFamily="18" charset="0"/>
              </a:rPr>
              <a:t>Board of Governors: one governor from each member country. Meets once a year.</a:t>
            </a:r>
          </a:p>
          <a:p>
            <a:pPr>
              <a:buClr>
                <a:srgbClr val="CD3FBC"/>
              </a:buClr>
              <a:buFont typeface="Wingdings" pitchFamily="2" charset="2"/>
              <a:buChar char="Ø"/>
            </a:pPr>
            <a:endParaRPr lang="en-US" sz="1100">
              <a:latin typeface="Constantia" pitchFamily="18" charset="0"/>
            </a:endParaRPr>
          </a:p>
          <a:p>
            <a:pPr>
              <a:buClr>
                <a:srgbClr val="CD3FBC"/>
              </a:buClr>
              <a:buFont typeface="Wingdings" pitchFamily="2" charset="2"/>
              <a:buChar char="Ø"/>
            </a:pPr>
            <a:r>
              <a:rPr lang="en-US" i="1">
                <a:latin typeface="Constantia" pitchFamily="18" charset="0"/>
              </a:rPr>
              <a:t>Day to day affairs are guided by the Executive Board &amp; 24 Executive Directors. Managing Director of IMF is Chairman of Executive Board.</a:t>
            </a:r>
            <a:endParaRPr lang="en-US" sz="1100">
              <a:latin typeface="Constantia" pitchFamily="18" charset="0"/>
            </a:endParaRPr>
          </a:p>
          <a:p>
            <a:endParaRPr lang="en-US">
              <a:latin typeface="Constantia" pitchFamily="18"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p:cNvPicPr>
            <a:picLocks noChangeAspect="1" noChangeArrowheads="1"/>
          </p:cNvPicPr>
          <p:nvPr/>
        </p:nvPicPr>
        <p:blipFill>
          <a:blip r:embed="rId2"/>
          <a:srcRect/>
          <a:stretch>
            <a:fillRect/>
          </a:stretch>
        </p:blipFill>
        <p:spPr bwMode="auto">
          <a:xfrm>
            <a:off x="304800" y="228600"/>
            <a:ext cx="8458200" cy="6343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84" y="457200"/>
            <a:ext cx="7434384" cy="923330"/>
          </a:xfrm>
          <a:prstGeom prst="rect">
            <a:avLst/>
          </a:prstGeom>
          <a:noFill/>
        </p:spPr>
        <p:txBody>
          <a:bodyPr>
            <a:spAutoFit/>
            <a:scene3d>
              <a:camera prst="isometricOffAxis1Righ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Fill>
                  <a:solidFill>
                    <a:schemeClr val="accent6">
                      <a:lumMod val="75000"/>
                    </a:schemeClr>
                  </a:solidFill>
                </a:uFill>
                <a:latin typeface="+mn-lt"/>
                <a:cs typeface="+mn-cs"/>
              </a:rPr>
              <a:t>conclusion</a:t>
            </a:r>
          </a:p>
        </p:txBody>
      </p:sp>
      <p:sp>
        <p:nvSpPr>
          <p:cNvPr id="3" name="TextBox 2"/>
          <p:cNvSpPr txBox="1"/>
          <p:nvPr/>
        </p:nvSpPr>
        <p:spPr>
          <a:xfrm>
            <a:off x="1524000" y="1981200"/>
            <a:ext cx="6858000" cy="4032250"/>
          </a:xfrm>
          <a:prstGeom prst="rect">
            <a:avLst/>
          </a:prstGeom>
          <a:noFill/>
        </p:spPr>
        <p:txBody>
          <a:bodyPr>
            <a:spAutoFit/>
          </a:bodyPr>
          <a:lstStyle/>
          <a:p>
            <a:pPr fontAlgn="auto">
              <a:spcBef>
                <a:spcPts val="0"/>
              </a:spcBef>
              <a:spcAft>
                <a:spcPts val="0"/>
              </a:spcAft>
              <a:defRPr/>
            </a:pPr>
            <a:r>
              <a:rPr lang="en-US" sz="3200" dirty="0">
                <a:latin typeface="+mn-lt"/>
                <a:cs typeface="+mn-cs"/>
              </a:rPr>
              <a:t> </a:t>
            </a:r>
            <a:r>
              <a:rPr lang="en-US" sz="3200" dirty="0">
                <a:solidFill>
                  <a:schemeClr val="accent6">
                    <a:lumMod val="90000"/>
                  </a:schemeClr>
                </a:solidFill>
                <a:latin typeface="+mn-lt"/>
                <a:cs typeface="+mn-cs"/>
              </a:rPr>
              <a:t>The IMF works to foster global growth and economic stability. It provides policy advice and financing to members in economic difficulties and also works with developing nations to help them achieve macroeconomic stability and reduce poverty.</a:t>
            </a: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2"/>
          <a:srcRect/>
          <a:stretch>
            <a:fillRect/>
          </a:stretch>
        </p:blipFill>
        <p:spPr bwMode="auto">
          <a:xfrm>
            <a:off x="4457700" y="4343400"/>
            <a:ext cx="4686300" cy="2514600"/>
          </a:xfrm>
          <a:prstGeom prst="rect">
            <a:avLst/>
          </a:prstGeom>
          <a:noFill/>
          <a:ln w="9525">
            <a:noFill/>
            <a:miter lim="800000"/>
            <a:headEnd/>
            <a:tailEnd/>
          </a:ln>
        </p:spPr>
      </p:pic>
      <p:sp>
        <p:nvSpPr>
          <p:cNvPr id="2" name="Rectangle 1"/>
          <p:cNvSpPr/>
          <p:nvPr/>
        </p:nvSpPr>
        <p:spPr>
          <a:xfrm>
            <a:off x="0" y="533400"/>
            <a:ext cx="5301580" cy="5909310"/>
          </a:xfrm>
          <a:prstGeom prst="rect">
            <a:avLst/>
          </a:prstGeom>
        </p:spPr>
        <p:style>
          <a:lnRef idx="0">
            <a:schemeClr val="accent4"/>
          </a:lnRef>
          <a:fillRef idx="3">
            <a:schemeClr val="accent4"/>
          </a:fillRef>
          <a:effectRef idx="3">
            <a:schemeClr val="accent4"/>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a:t>
            </a:r>
          </a:p>
          <a:p>
            <a:pPr algn="ctr" fontAlgn="auto">
              <a:spcBef>
                <a:spcPts val="0"/>
              </a:spcBef>
              <a:spcAft>
                <a:spcPts val="0"/>
              </a:spcAft>
              <a:defRPr/>
            </a:pP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International</a:t>
            </a:r>
          </a:p>
          <a:p>
            <a:pPr algn="ctr" fontAlgn="auto">
              <a:spcBef>
                <a:spcPts val="0"/>
              </a:spcBef>
              <a:spcAft>
                <a:spcPts val="0"/>
              </a:spcAft>
              <a:defRPr/>
            </a:pP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Monetary</a:t>
            </a:r>
          </a:p>
          <a:p>
            <a:pPr algn="ctr" fontAlgn="auto">
              <a:spcBef>
                <a:spcPts val="0"/>
              </a:spcBef>
              <a:spcAft>
                <a:spcPts val="0"/>
              </a:spcAft>
              <a:defRPr/>
            </a:pP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fund</a:t>
            </a:r>
          </a:p>
        </p:txBody>
      </p:sp>
      <p:pic>
        <p:nvPicPr>
          <p:cNvPr id="112643" name="Picture 3"/>
          <p:cNvPicPr>
            <a:picLocks noChangeAspect="1" noChangeArrowheads="1"/>
          </p:cNvPicPr>
          <p:nvPr/>
        </p:nvPicPr>
        <p:blipFill>
          <a:blip r:embed="rId3"/>
          <a:srcRect/>
          <a:stretch>
            <a:fillRect/>
          </a:stretch>
        </p:blipFill>
        <p:spPr bwMode="auto">
          <a:xfrm>
            <a:off x="5334000" y="0"/>
            <a:ext cx="3810000" cy="38862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srcRect/>
          <a:stretch>
            <a:fillRect/>
          </a:stretch>
        </p:blipFill>
        <p:spPr bwMode="auto">
          <a:xfrm>
            <a:off x="0" y="0"/>
            <a:ext cx="3276600" cy="4572000"/>
          </a:xfrm>
          <a:prstGeom prst="rect">
            <a:avLst/>
          </a:prstGeom>
          <a:noFill/>
          <a:ln w="9525">
            <a:noFill/>
            <a:miter lim="800000"/>
            <a:headEnd/>
            <a:tailEnd/>
          </a:ln>
        </p:spPr>
      </p:pic>
      <p:sp>
        <p:nvSpPr>
          <p:cNvPr id="6" name="Rectangle 5"/>
          <p:cNvSpPr/>
          <p:nvPr/>
        </p:nvSpPr>
        <p:spPr>
          <a:xfrm>
            <a:off x="3505201" y="304800"/>
            <a:ext cx="5486400" cy="769441"/>
          </a:xfrm>
          <a:prstGeom prst="rect">
            <a:avLst/>
          </a:prstGeom>
          <a:noFill/>
        </p:spPr>
        <p:txBody>
          <a:bodyPr>
            <a:spAutoFit/>
          </a:bodyPr>
          <a:lstStyle/>
          <a:p>
            <a:pPr algn="ctr" fontAlgn="auto">
              <a:spcBef>
                <a:spcPts val="0"/>
              </a:spcBef>
              <a:spcAft>
                <a:spcPts val="0"/>
              </a:spcAft>
              <a:defRPr/>
            </a:pP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Fill>
                  <a:solidFill>
                    <a:schemeClr val="accent2"/>
                  </a:solidFill>
                </a:uFill>
                <a:latin typeface="Castellar" pitchFamily="18" charset="0"/>
                <a:cs typeface="+mn-cs"/>
              </a:rPr>
              <a:t>INTRODUCTION</a:t>
            </a:r>
          </a:p>
        </p:txBody>
      </p:sp>
      <p:sp>
        <p:nvSpPr>
          <p:cNvPr id="113667" name="TextBox 6"/>
          <p:cNvSpPr txBox="1">
            <a:spLocks noChangeArrowheads="1"/>
          </p:cNvSpPr>
          <p:nvPr/>
        </p:nvSpPr>
        <p:spPr bwMode="auto">
          <a:xfrm>
            <a:off x="3352800" y="1219200"/>
            <a:ext cx="5791200" cy="5570538"/>
          </a:xfrm>
          <a:prstGeom prst="rect">
            <a:avLst/>
          </a:prstGeom>
          <a:noFill/>
          <a:ln w="9525">
            <a:noFill/>
            <a:miter lim="800000"/>
            <a:headEnd/>
            <a:tailEnd/>
          </a:ln>
        </p:spPr>
        <p:txBody>
          <a:bodyPr>
            <a:spAutoFit/>
          </a:bodyPr>
          <a:lstStyle/>
          <a:p>
            <a:pPr>
              <a:buFontTx/>
              <a:buBlip>
                <a:blip r:embed="rId4"/>
              </a:buBlip>
            </a:pPr>
            <a:r>
              <a:rPr lang="en-US" sz="2000">
                <a:latin typeface="Trebuchet MS" pitchFamily="34" charset="0"/>
              </a:rPr>
              <a:t>IMF is a forum of national economic policies,</a:t>
            </a:r>
          </a:p>
          <a:p>
            <a:r>
              <a:rPr lang="en-US" sz="2000">
                <a:latin typeface="Trebuchet MS" pitchFamily="34" charset="0"/>
              </a:rPr>
              <a:t>international monetary and financial systems, </a:t>
            </a:r>
          </a:p>
          <a:p>
            <a:r>
              <a:rPr lang="en-US" sz="2000">
                <a:latin typeface="Trebuchet MS" pitchFamily="34" charset="0"/>
              </a:rPr>
              <a:t>which involves active dialogue with each member country.</a:t>
            </a:r>
            <a:r>
              <a:rPr lang="en-US" sz="2000" i="1">
                <a:latin typeface="Trebuchet MS" pitchFamily="34" charset="0"/>
              </a:rPr>
              <a:t> </a:t>
            </a:r>
          </a:p>
          <a:p>
            <a:pPr>
              <a:buFontTx/>
              <a:buBlip>
                <a:blip r:embed="rId4"/>
              </a:buBlip>
            </a:pPr>
            <a:endParaRPr lang="en-US" sz="2000" i="1">
              <a:latin typeface="Trebuchet MS" pitchFamily="34" charset="0"/>
            </a:endParaRPr>
          </a:p>
          <a:p>
            <a:pPr>
              <a:buFontTx/>
              <a:buBlip>
                <a:blip r:embed="rId4"/>
              </a:buBlip>
            </a:pPr>
            <a:r>
              <a:rPr lang="en-US" sz="2000" i="1">
                <a:latin typeface="Trebuchet MS" pitchFamily="34" charset="0"/>
              </a:rPr>
              <a:t>When there is a country where has a serious finance problem, other countries loan the money for the poor country.IMF is a kind of association among the countries to prepare the situation when the nation bank of country is bankrupted.</a:t>
            </a:r>
          </a:p>
          <a:p>
            <a:endParaRPr lang="en-US" sz="2000" i="1">
              <a:latin typeface="Trebuchet MS" pitchFamily="34" charset="0"/>
            </a:endParaRPr>
          </a:p>
          <a:p>
            <a:pPr>
              <a:buFontTx/>
              <a:buBlip>
                <a:blip r:embed="rId4"/>
              </a:buBlip>
            </a:pPr>
            <a:r>
              <a:rPr lang="en-US" sz="2000" i="1">
                <a:latin typeface="Trebuchet MS" pitchFamily="34" charset="0"/>
              </a:rPr>
              <a:t>IMF is an administrative unit that is international in nature and whose objective is to regulate and administer the financial system of the world.</a:t>
            </a:r>
          </a:p>
          <a:p>
            <a:endParaRPr lang="en-US">
              <a:latin typeface="Trebuchet MS" pitchFamily="34" charset="0"/>
            </a:endParaRPr>
          </a:p>
          <a:p>
            <a:endParaRPr lang="en-US">
              <a:latin typeface="Trebuchet MS" pitchFamily="34" charset="0"/>
            </a:endParaRPr>
          </a:p>
        </p:txBody>
      </p:sp>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0"/>
            <a:ext cx="5365571" cy="92333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HISTORY OF IMF</a:t>
            </a:r>
          </a:p>
        </p:txBody>
      </p:sp>
      <p:sp>
        <p:nvSpPr>
          <p:cNvPr id="3" name="TextBox 2"/>
          <p:cNvSpPr txBox="1"/>
          <p:nvPr/>
        </p:nvSpPr>
        <p:spPr>
          <a:xfrm>
            <a:off x="914400" y="1524000"/>
            <a:ext cx="7315200" cy="4986338"/>
          </a:xfrm>
          <a:prstGeom prst="rect">
            <a:avLst/>
          </a:prstGeom>
          <a:noFill/>
        </p:spPr>
        <p:txBody>
          <a:bodyPr>
            <a:spAutoFit/>
          </a:bodyPr>
          <a:lstStyle/>
          <a:p>
            <a:pPr fontAlgn="auto">
              <a:spcBef>
                <a:spcPts val="0"/>
              </a:spcBef>
              <a:spcAft>
                <a:spcPts val="0"/>
              </a:spcAft>
              <a:buClr>
                <a:schemeClr val="accent6">
                  <a:lumMod val="75000"/>
                </a:schemeClr>
              </a:buClr>
              <a:buFont typeface="Wingdings" pitchFamily="2" charset="2"/>
              <a:buChar char="v"/>
              <a:defRPr/>
            </a:pPr>
            <a:r>
              <a:rPr lang="en-US" sz="2000" dirty="0">
                <a:solidFill>
                  <a:schemeClr val="accent6">
                    <a:lumMod val="50000"/>
                  </a:schemeClr>
                </a:solidFill>
                <a:latin typeface="+mn-lt"/>
                <a:cs typeface="+mn-cs"/>
              </a:rPr>
              <a:t>The International Monetary Fund was created in 1944, at the Bretton Woods conference to prevent the kinds of chain reaction in the economic system that caused world currencies to collapse like in the Great Depression of the 1930s.</a:t>
            </a:r>
          </a:p>
          <a:p>
            <a:pPr fontAlgn="auto">
              <a:spcBef>
                <a:spcPts val="0"/>
              </a:spcBef>
              <a:spcAft>
                <a:spcPts val="0"/>
              </a:spcAft>
              <a:buClr>
                <a:schemeClr val="accent6">
                  <a:lumMod val="75000"/>
                </a:schemeClr>
              </a:buClr>
              <a:buFont typeface="Wingdings" pitchFamily="2" charset="2"/>
              <a:buChar char="v"/>
              <a:defRPr/>
            </a:pPr>
            <a:endParaRPr lang="en-US" sz="2000" dirty="0">
              <a:solidFill>
                <a:schemeClr val="accent6">
                  <a:lumMod val="50000"/>
                </a:schemeClr>
              </a:solidFill>
              <a:latin typeface="+mn-lt"/>
              <a:cs typeface="+mn-cs"/>
            </a:endParaRPr>
          </a:p>
          <a:p>
            <a:pPr fontAlgn="auto">
              <a:spcBef>
                <a:spcPts val="0"/>
              </a:spcBef>
              <a:spcAft>
                <a:spcPts val="0"/>
              </a:spcAft>
              <a:buClr>
                <a:schemeClr val="accent6">
                  <a:lumMod val="75000"/>
                </a:schemeClr>
              </a:buClr>
              <a:buFont typeface="Wingdings" pitchFamily="2" charset="2"/>
              <a:buChar char="v"/>
              <a:defRPr/>
            </a:pPr>
            <a:r>
              <a:rPr lang="en-US" sz="2000" dirty="0">
                <a:solidFill>
                  <a:schemeClr val="accent6">
                    <a:lumMod val="50000"/>
                  </a:schemeClr>
                </a:solidFill>
                <a:latin typeface="+mn-lt"/>
                <a:cs typeface="+mn-cs"/>
              </a:rPr>
              <a:t> Bretton wood agreement was contracted in 1944 and</a:t>
            </a:r>
          </a:p>
          <a:p>
            <a:pPr fontAlgn="auto">
              <a:spcBef>
                <a:spcPts val="0"/>
              </a:spcBef>
              <a:spcAft>
                <a:spcPts val="0"/>
              </a:spcAft>
              <a:buClr>
                <a:schemeClr val="accent6">
                  <a:lumMod val="75000"/>
                </a:schemeClr>
              </a:buClr>
              <a:defRPr/>
            </a:pPr>
            <a:r>
              <a:rPr lang="en-US" sz="2000" dirty="0">
                <a:solidFill>
                  <a:schemeClr val="accent6">
                    <a:lumMod val="50000"/>
                  </a:schemeClr>
                </a:solidFill>
                <a:latin typeface="+mn-lt"/>
                <a:cs typeface="+mn-cs"/>
              </a:rPr>
              <a:t>IMF was created in 1946.</a:t>
            </a:r>
          </a:p>
          <a:p>
            <a:pPr fontAlgn="auto">
              <a:spcBef>
                <a:spcPts val="0"/>
              </a:spcBef>
              <a:spcAft>
                <a:spcPts val="0"/>
              </a:spcAft>
              <a:buClr>
                <a:schemeClr val="accent6">
                  <a:lumMod val="75000"/>
                </a:schemeClr>
              </a:buClr>
              <a:defRPr/>
            </a:pPr>
            <a:endParaRPr lang="en-US" sz="2000" dirty="0">
              <a:solidFill>
                <a:schemeClr val="accent6">
                  <a:lumMod val="50000"/>
                </a:schemeClr>
              </a:solidFill>
              <a:latin typeface="+mn-lt"/>
              <a:cs typeface="+mn-cs"/>
            </a:endParaRPr>
          </a:p>
          <a:p>
            <a:pPr fontAlgn="auto">
              <a:spcBef>
                <a:spcPts val="0"/>
              </a:spcBef>
              <a:spcAft>
                <a:spcPts val="0"/>
              </a:spcAft>
              <a:buClr>
                <a:schemeClr val="accent6">
                  <a:lumMod val="75000"/>
                </a:schemeClr>
              </a:buClr>
              <a:buFont typeface="Wingdings" pitchFamily="2" charset="2"/>
              <a:buChar char="v"/>
              <a:defRPr/>
            </a:pPr>
            <a:r>
              <a:rPr lang="en-US" sz="2000" dirty="0">
                <a:solidFill>
                  <a:schemeClr val="accent6">
                    <a:lumMod val="50000"/>
                  </a:schemeClr>
                </a:solidFill>
                <a:latin typeface="+mn-lt"/>
                <a:cs typeface="+mn-cs"/>
              </a:rPr>
              <a:t> IMF started to make service with IBRD (international bank of reconstruction and development) in 1947.</a:t>
            </a:r>
          </a:p>
          <a:p>
            <a:pPr fontAlgn="auto">
              <a:spcBef>
                <a:spcPts val="0"/>
              </a:spcBef>
              <a:spcAft>
                <a:spcPts val="0"/>
              </a:spcAft>
              <a:buClr>
                <a:schemeClr val="accent6">
                  <a:lumMod val="75000"/>
                </a:schemeClr>
              </a:buClr>
              <a:buFont typeface="Wingdings" pitchFamily="2" charset="2"/>
              <a:buChar char="v"/>
              <a:defRPr/>
            </a:pPr>
            <a:endParaRPr lang="en-US" sz="2000" dirty="0">
              <a:solidFill>
                <a:schemeClr val="accent6">
                  <a:lumMod val="50000"/>
                </a:schemeClr>
              </a:solidFill>
              <a:latin typeface="+mn-lt"/>
              <a:cs typeface="+mn-cs"/>
            </a:endParaRPr>
          </a:p>
          <a:p>
            <a:pPr fontAlgn="auto">
              <a:spcBef>
                <a:spcPts val="0"/>
              </a:spcBef>
              <a:spcAft>
                <a:spcPts val="0"/>
              </a:spcAft>
              <a:buClr>
                <a:schemeClr val="accent6">
                  <a:lumMod val="75000"/>
                </a:schemeClr>
              </a:buClr>
              <a:buFont typeface="Wingdings" pitchFamily="2" charset="2"/>
              <a:buChar char="v"/>
              <a:defRPr/>
            </a:pPr>
            <a:r>
              <a:rPr lang="en-US" sz="2000" dirty="0">
                <a:solidFill>
                  <a:schemeClr val="accent6">
                    <a:lumMod val="50000"/>
                  </a:schemeClr>
                </a:solidFill>
                <a:latin typeface="+mn-lt"/>
                <a:cs typeface="+mn-cs"/>
              </a:rPr>
              <a:t>The IMF was created to support orderly international currency exchanges and to help nations having balance of payment problems through short term loans of cash.</a:t>
            </a:r>
          </a:p>
          <a:p>
            <a:pPr fontAlgn="auto">
              <a:spcBef>
                <a:spcPts val="0"/>
              </a:spcBef>
              <a:spcAft>
                <a:spcPts val="0"/>
              </a:spcAft>
              <a:defRPr/>
            </a:pPr>
            <a:endParaRPr lang="en-US" dirty="0">
              <a:latin typeface="+mn-lt"/>
              <a:cs typeface="+mn-cs"/>
            </a:endParaRP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52400"/>
            <a:ext cx="4281941" cy="92333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ABOUT IMF</a:t>
            </a:r>
          </a:p>
        </p:txBody>
      </p:sp>
      <p:pic>
        <p:nvPicPr>
          <p:cNvPr id="3074" name="Picture 2" descr="F:\images\imf1.bmp"/>
          <p:cNvPicPr>
            <a:picLocks noChangeAspect="1" noChangeArrowheads="1"/>
          </p:cNvPicPr>
          <p:nvPr/>
        </p:nvPicPr>
        <p:blipFill>
          <a:blip r:embed="rId3" cstate="print"/>
          <a:srcRect/>
          <a:stretch>
            <a:fillRect/>
          </a:stretch>
        </p:blipFill>
        <p:spPr bwMode="auto">
          <a:xfrm>
            <a:off x="7239000" y="0"/>
            <a:ext cx="1905000" cy="1371600"/>
          </a:xfrm>
          <a:prstGeom prst="ellipse">
            <a:avLst/>
          </a:prstGeom>
          <a:ln>
            <a:noFill/>
          </a:ln>
          <a:effectLst>
            <a:softEdge rad="112500"/>
          </a:effectLst>
        </p:spPr>
      </p:pic>
      <p:sp>
        <p:nvSpPr>
          <p:cNvPr id="115715" name="TextBox 6"/>
          <p:cNvSpPr txBox="1">
            <a:spLocks noChangeArrowheads="1"/>
          </p:cNvSpPr>
          <p:nvPr/>
        </p:nvSpPr>
        <p:spPr bwMode="auto">
          <a:xfrm>
            <a:off x="457200" y="1524000"/>
            <a:ext cx="7924800" cy="4954588"/>
          </a:xfrm>
          <a:prstGeom prst="rect">
            <a:avLst/>
          </a:prstGeom>
          <a:noFill/>
          <a:ln w="9525">
            <a:noFill/>
            <a:miter lim="800000"/>
            <a:headEnd/>
            <a:tailEnd/>
          </a:ln>
        </p:spPr>
        <p:txBody>
          <a:bodyPr>
            <a:spAutoFit/>
          </a:bodyPr>
          <a:lstStyle/>
          <a:p>
            <a:pPr>
              <a:buClr>
                <a:srgbClr val="F6B4F8"/>
              </a:buClr>
              <a:buFont typeface="Wingdings" pitchFamily="2" charset="2"/>
              <a:buChar char="Ø"/>
            </a:pPr>
            <a:r>
              <a:rPr lang="en-US" sz="2000" i="1">
                <a:latin typeface="Monotype Corsiva" pitchFamily="66" charset="0"/>
              </a:rPr>
              <a:t>IMF headquarters is in Washington D.C , U.S.A</a:t>
            </a:r>
          </a:p>
          <a:p>
            <a:pPr>
              <a:buClr>
                <a:srgbClr val="F6B4F8"/>
              </a:buClr>
              <a:buFont typeface="Wingdings" pitchFamily="2" charset="2"/>
              <a:buChar char="Ø"/>
            </a:pPr>
            <a:endParaRPr lang="en-US" sz="2000" i="1">
              <a:latin typeface="Monotype Corsiva" pitchFamily="66" charset="0"/>
            </a:endParaRPr>
          </a:p>
          <a:p>
            <a:pPr>
              <a:buClr>
                <a:srgbClr val="F6B4F8"/>
              </a:buClr>
              <a:buFont typeface="Wingdings" pitchFamily="2" charset="2"/>
              <a:buChar char="Ø"/>
            </a:pPr>
            <a:r>
              <a:rPr lang="en-US" sz="2000" i="1">
                <a:latin typeface="Monotype Corsiva" pitchFamily="66" charset="0"/>
              </a:rPr>
              <a:t>Five largest shareholders are United States, Japan, Germany, France, United Kingdom.</a:t>
            </a:r>
          </a:p>
          <a:p>
            <a:pPr>
              <a:buClr>
                <a:srgbClr val="F6B4F8"/>
              </a:buClr>
              <a:buFont typeface="Wingdings" pitchFamily="2" charset="2"/>
              <a:buChar char="Ø"/>
            </a:pPr>
            <a:endParaRPr lang="en-US" sz="2000" i="1">
              <a:latin typeface="Monotype Corsiva" pitchFamily="66" charset="0"/>
            </a:endParaRPr>
          </a:p>
          <a:p>
            <a:pPr>
              <a:buClr>
                <a:srgbClr val="F6B4F8"/>
              </a:buClr>
              <a:buFont typeface="Wingdings" pitchFamily="2" charset="2"/>
              <a:buChar char="Ø"/>
            </a:pPr>
            <a:r>
              <a:rPr lang="en-US" sz="2000" i="1">
                <a:latin typeface="Monotype Corsiva" pitchFamily="66" charset="0"/>
              </a:rPr>
              <a:t>China, Russia, and Saudi Arabia have their own seats on the Board. </a:t>
            </a:r>
          </a:p>
          <a:p>
            <a:pPr>
              <a:buClr>
                <a:srgbClr val="F6B4F8"/>
              </a:buClr>
              <a:buFont typeface="Wingdings" pitchFamily="2" charset="2"/>
              <a:buChar char="Ø"/>
            </a:pPr>
            <a:endParaRPr lang="en-US" sz="2000" i="1">
              <a:latin typeface="Monotype Corsiva" pitchFamily="66" charset="0"/>
            </a:endParaRPr>
          </a:p>
          <a:p>
            <a:pPr>
              <a:buClr>
                <a:srgbClr val="F6B4F8"/>
              </a:buClr>
              <a:buFont typeface="Wingdings" pitchFamily="2" charset="2"/>
              <a:buChar char="Ø"/>
            </a:pPr>
            <a:r>
              <a:rPr lang="en-US" sz="2000" i="1">
                <a:latin typeface="Monotype Corsiva" pitchFamily="66" charset="0"/>
              </a:rPr>
              <a:t>16 other Executive Directors are elected for two year terms by groups of countries, known as “Constituencies”.</a:t>
            </a:r>
          </a:p>
          <a:p>
            <a:pPr>
              <a:buClr>
                <a:srgbClr val="F6B4F8"/>
              </a:buClr>
              <a:buFont typeface="Wingdings" pitchFamily="2" charset="2"/>
              <a:buChar char="Ø"/>
            </a:pPr>
            <a:endParaRPr lang="en-US" sz="2000" i="1">
              <a:latin typeface="Monotype Corsiva" pitchFamily="66" charset="0"/>
            </a:endParaRPr>
          </a:p>
          <a:p>
            <a:pPr>
              <a:buClr>
                <a:srgbClr val="F6B4F8"/>
              </a:buClr>
              <a:buFont typeface="Wingdings" pitchFamily="2" charset="2"/>
              <a:buChar char="Ø"/>
            </a:pPr>
            <a:r>
              <a:rPr lang="en-US" sz="2000" i="1">
                <a:latin typeface="Monotype Corsiva" pitchFamily="66" charset="0"/>
              </a:rPr>
              <a:t> Total quotas of $312 billion; outstanding loans of $71 billion to 82 countries (According to the report of August 31, 2005).</a:t>
            </a:r>
          </a:p>
          <a:p>
            <a:pPr>
              <a:buClr>
                <a:srgbClr val="F6B4F8"/>
              </a:buClr>
              <a:buFont typeface="Wingdings" pitchFamily="2" charset="2"/>
              <a:buChar char="Ø"/>
            </a:pPr>
            <a:endParaRPr lang="en-US" sz="2000" i="1">
              <a:latin typeface="Monotype Corsiva" pitchFamily="66" charset="0"/>
            </a:endParaRPr>
          </a:p>
          <a:p>
            <a:pPr>
              <a:buClr>
                <a:srgbClr val="F6B4F8"/>
              </a:buClr>
              <a:buFont typeface="Wingdings" pitchFamily="2" charset="2"/>
              <a:buChar char="Ø"/>
            </a:pPr>
            <a:r>
              <a:rPr lang="en-US" sz="2000" i="1">
                <a:latin typeface="Monotype Corsiva" pitchFamily="66" charset="0"/>
              </a:rPr>
              <a:t> The International Monetary Fund (IMF) is an organization of 186 countries.</a:t>
            </a:r>
          </a:p>
          <a:p>
            <a:endParaRPr lang="en-US">
              <a:latin typeface="Book Antiqua" pitchFamily="18" charset="0"/>
            </a:endParaRPr>
          </a:p>
          <a:p>
            <a:endParaRPr lang="en-US">
              <a:latin typeface="Book Antiqua" pitchFamily="18" charset="0"/>
            </a:endParaRPr>
          </a:p>
        </p:txBody>
      </p:sp>
    </p:spTree>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800600" y="1371600"/>
            <a:ext cx="4343400" cy="5132388"/>
          </a:xfrm>
          <a:prstGeom prst="rect">
            <a:avLst/>
          </a:prstGeom>
          <a:noFill/>
          <a:ln>
            <a:solidFill>
              <a:schemeClr val="tx1">
                <a:lumMod val="50000"/>
                <a:lumOff val="50000"/>
              </a:schemeClr>
            </a:solidFill>
          </a:ln>
          <a:effectLst>
            <a:glow rad="228600">
              <a:schemeClr val="accent2">
                <a:satMod val="175000"/>
                <a:alpha val="40000"/>
              </a:schemeClr>
            </a:glow>
          </a:effectLst>
        </p:spPr>
      </p:pic>
      <p:sp>
        <p:nvSpPr>
          <p:cNvPr id="3" name="Rectangle 2"/>
          <p:cNvSpPr/>
          <p:nvPr/>
        </p:nvSpPr>
        <p:spPr>
          <a:xfrm>
            <a:off x="0" y="228600"/>
            <a:ext cx="91440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GROWTH IN IMF MEMBERSHIP (1945-2003)</a:t>
            </a:r>
          </a:p>
        </p:txBody>
      </p:sp>
      <p:sp>
        <p:nvSpPr>
          <p:cNvPr id="4" name="TextBox 3"/>
          <p:cNvSpPr txBox="1"/>
          <p:nvPr/>
        </p:nvSpPr>
        <p:spPr>
          <a:xfrm>
            <a:off x="304800" y="1295400"/>
            <a:ext cx="4421188" cy="4432300"/>
          </a:xfrm>
          <a:prstGeom prst="rect">
            <a:avLst/>
          </a:prstGeom>
          <a:noFill/>
        </p:spPr>
        <p:txBody>
          <a:bodyPr wrap="none">
            <a:spAutoFit/>
          </a:bodyPr>
          <a:lstStyle/>
          <a:p>
            <a:pPr fontAlgn="auto">
              <a:spcBef>
                <a:spcPts val="0"/>
              </a:spcBef>
              <a:spcAft>
                <a:spcPts val="0"/>
              </a:spcAft>
              <a:buClr>
                <a:schemeClr val="accent2">
                  <a:lumMod val="75000"/>
                </a:schemeClr>
              </a:buClr>
              <a:buFont typeface="Wingdings" pitchFamily="2" charset="2"/>
              <a:buChar char="v"/>
              <a:defRPr/>
            </a:pPr>
            <a:r>
              <a:rPr lang="en-US" sz="2400" i="1" dirty="0">
                <a:solidFill>
                  <a:srgbClr val="7030A0"/>
                </a:solidFill>
                <a:latin typeface="+mn-lt"/>
                <a:cs typeface="+mn-cs"/>
              </a:rPr>
              <a:t>At the beginning 29</a:t>
            </a:r>
          </a:p>
          <a:p>
            <a:pPr fontAlgn="auto">
              <a:spcBef>
                <a:spcPts val="0"/>
              </a:spcBef>
              <a:spcAft>
                <a:spcPts val="0"/>
              </a:spcAft>
              <a:buClr>
                <a:schemeClr val="accent2">
                  <a:lumMod val="75000"/>
                </a:schemeClr>
              </a:buClr>
              <a:defRPr/>
            </a:pPr>
            <a:r>
              <a:rPr lang="en-US" sz="2400" i="1" dirty="0">
                <a:solidFill>
                  <a:srgbClr val="7030A0"/>
                </a:solidFill>
                <a:latin typeface="+mn-lt"/>
                <a:cs typeface="+mn-cs"/>
              </a:rPr>
              <a:t>member countries</a:t>
            </a:r>
          </a:p>
          <a:p>
            <a:pPr fontAlgn="auto">
              <a:spcBef>
                <a:spcPts val="0"/>
              </a:spcBef>
              <a:spcAft>
                <a:spcPts val="0"/>
              </a:spcAft>
              <a:buClr>
                <a:schemeClr val="accent2">
                  <a:lumMod val="75000"/>
                </a:schemeClr>
              </a:buClr>
              <a:buFont typeface="Wingdings" pitchFamily="2" charset="2"/>
              <a:buChar char="v"/>
              <a:defRPr/>
            </a:pPr>
            <a:endParaRPr lang="en-US" sz="2400" i="1" dirty="0">
              <a:solidFill>
                <a:srgbClr val="7030A0"/>
              </a:solidFill>
              <a:latin typeface="+mn-lt"/>
              <a:cs typeface="+mn-cs"/>
            </a:endParaRPr>
          </a:p>
          <a:p>
            <a:pPr fontAlgn="auto">
              <a:spcBef>
                <a:spcPts val="0"/>
              </a:spcBef>
              <a:spcAft>
                <a:spcPts val="0"/>
              </a:spcAft>
              <a:buClr>
                <a:schemeClr val="accent2">
                  <a:lumMod val="75000"/>
                </a:schemeClr>
              </a:buClr>
              <a:buFont typeface="Wingdings" pitchFamily="2" charset="2"/>
              <a:buChar char="v"/>
              <a:defRPr/>
            </a:pPr>
            <a:r>
              <a:rPr lang="en-US" sz="2400" i="1" dirty="0">
                <a:solidFill>
                  <a:srgbClr val="7030A0"/>
                </a:solidFill>
                <a:latin typeface="+mn-lt"/>
                <a:cs typeface="+mn-cs"/>
              </a:rPr>
              <a:t>Today, 186 member countries.</a:t>
            </a:r>
          </a:p>
          <a:p>
            <a:pPr fontAlgn="auto">
              <a:spcBef>
                <a:spcPts val="0"/>
              </a:spcBef>
              <a:spcAft>
                <a:spcPts val="0"/>
              </a:spcAft>
              <a:buClr>
                <a:schemeClr val="accent2">
                  <a:lumMod val="75000"/>
                </a:schemeClr>
              </a:buClr>
              <a:defRPr/>
            </a:pPr>
            <a:r>
              <a:rPr lang="en-US" sz="2400" i="1" dirty="0">
                <a:solidFill>
                  <a:srgbClr val="7030A0"/>
                </a:solidFill>
                <a:latin typeface="+mn-lt"/>
                <a:cs typeface="+mn-cs"/>
              </a:rPr>
              <a:t> </a:t>
            </a:r>
          </a:p>
          <a:p>
            <a:pPr fontAlgn="auto">
              <a:spcBef>
                <a:spcPts val="0"/>
              </a:spcBef>
              <a:spcAft>
                <a:spcPts val="0"/>
              </a:spcAft>
              <a:buClr>
                <a:schemeClr val="accent2">
                  <a:lumMod val="75000"/>
                </a:schemeClr>
              </a:buClr>
              <a:buFont typeface="Wingdings" pitchFamily="2" charset="2"/>
              <a:buChar char="v"/>
              <a:defRPr/>
            </a:pPr>
            <a:r>
              <a:rPr lang="en-US" sz="2400" i="1" dirty="0">
                <a:solidFill>
                  <a:srgbClr val="7030A0"/>
                </a:solidFill>
                <a:latin typeface="+mn-lt"/>
                <a:cs typeface="+mn-cs"/>
              </a:rPr>
              <a:t>Staff of about 2680</a:t>
            </a:r>
          </a:p>
          <a:p>
            <a:pPr fontAlgn="auto">
              <a:spcBef>
                <a:spcPts val="0"/>
              </a:spcBef>
              <a:spcAft>
                <a:spcPts val="0"/>
              </a:spcAft>
              <a:buClr>
                <a:schemeClr val="accent2">
                  <a:lumMod val="75000"/>
                </a:schemeClr>
              </a:buClr>
              <a:defRPr/>
            </a:pPr>
            <a:r>
              <a:rPr lang="en-US" sz="2400" i="1" dirty="0">
                <a:solidFill>
                  <a:srgbClr val="7030A0"/>
                </a:solidFill>
                <a:latin typeface="+mn-lt"/>
                <a:cs typeface="+mn-cs"/>
              </a:rPr>
              <a:t>persons.</a:t>
            </a:r>
          </a:p>
          <a:p>
            <a:pPr fontAlgn="auto">
              <a:spcBef>
                <a:spcPts val="0"/>
              </a:spcBef>
              <a:spcAft>
                <a:spcPts val="0"/>
              </a:spcAft>
              <a:buClr>
                <a:schemeClr val="accent2">
                  <a:lumMod val="75000"/>
                </a:schemeClr>
              </a:buClr>
              <a:defRPr/>
            </a:pPr>
            <a:r>
              <a:rPr lang="en-US" sz="2400" i="1" dirty="0">
                <a:solidFill>
                  <a:srgbClr val="7030A0"/>
                </a:solidFill>
                <a:latin typeface="+mn-lt"/>
                <a:cs typeface="+mn-cs"/>
              </a:rPr>
              <a:t> </a:t>
            </a:r>
          </a:p>
          <a:p>
            <a:pPr fontAlgn="auto">
              <a:spcBef>
                <a:spcPts val="0"/>
              </a:spcBef>
              <a:spcAft>
                <a:spcPts val="0"/>
              </a:spcAft>
              <a:buClr>
                <a:schemeClr val="accent2">
                  <a:lumMod val="75000"/>
                </a:schemeClr>
              </a:buClr>
              <a:buFont typeface="Wingdings" pitchFamily="2" charset="2"/>
              <a:buChar char="v"/>
              <a:defRPr/>
            </a:pPr>
            <a:r>
              <a:rPr lang="en-US" sz="2400" i="1" dirty="0">
                <a:solidFill>
                  <a:srgbClr val="7030A0"/>
                </a:solidFill>
                <a:latin typeface="+mn-lt"/>
                <a:cs typeface="+mn-cs"/>
              </a:rPr>
              <a:t>Two-thirds are</a:t>
            </a:r>
          </a:p>
          <a:p>
            <a:pPr fontAlgn="auto">
              <a:spcBef>
                <a:spcPts val="0"/>
              </a:spcBef>
              <a:spcAft>
                <a:spcPts val="0"/>
              </a:spcAft>
              <a:buClr>
                <a:schemeClr val="accent2">
                  <a:lumMod val="75000"/>
                </a:schemeClr>
              </a:buClr>
              <a:defRPr/>
            </a:pPr>
            <a:r>
              <a:rPr lang="en-US" sz="2400" i="1" dirty="0">
                <a:solidFill>
                  <a:srgbClr val="7030A0"/>
                </a:solidFill>
                <a:latin typeface="+mn-lt"/>
                <a:cs typeface="+mn-cs"/>
              </a:rPr>
              <a:t>economists in 139 countries.</a:t>
            </a:r>
          </a:p>
          <a:p>
            <a:pPr fontAlgn="auto">
              <a:spcBef>
                <a:spcPts val="0"/>
              </a:spcBef>
              <a:spcAft>
                <a:spcPts val="0"/>
              </a:spcAft>
              <a:buClr>
                <a:schemeClr val="accent2">
                  <a:lumMod val="75000"/>
                </a:schemeClr>
              </a:buClr>
              <a:buFont typeface="Wingdings" pitchFamily="2" charset="2"/>
              <a:buChar char="v"/>
              <a:defRPr/>
            </a:pPr>
            <a:endParaRPr lang="en-US" sz="2400" i="1" dirty="0">
              <a:solidFill>
                <a:srgbClr val="7030A0"/>
              </a:solidFill>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p:cNvSpPr/>
          <p:nvPr/>
        </p:nvSpPr>
        <p:spPr>
          <a:xfrm>
            <a:off x="0" y="152400"/>
            <a:ext cx="9144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PURPOSES OF IMF</a:t>
            </a:r>
          </a:p>
        </p:txBody>
      </p:sp>
      <p:sp>
        <p:nvSpPr>
          <p:cNvPr id="117763" name="TextBox 2"/>
          <p:cNvSpPr txBox="1">
            <a:spLocks noChangeArrowheads="1"/>
          </p:cNvSpPr>
          <p:nvPr/>
        </p:nvSpPr>
        <p:spPr bwMode="auto">
          <a:xfrm>
            <a:off x="228600" y="1371600"/>
            <a:ext cx="8610600" cy="5632450"/>
          </a:xfrm>
          <a:prstGeom prst="rect">
            <a:avLst/>
          </a:prstGeom>
          <a:noFill/>
          <a:ln w="9525">
            <a:noFill/>
            <a:miter lim="800000"/>
            <a:headEnd/>
            <a:tailEnd/>
          </a:ln>
        </p:spPr>
        <p:txBody>
          <a:bodyPr>
            <a:spAutoFit/>
          </a:bodyPr>
          <a:lstStyle/>
          <a:p>
            <a:pPr>
              <a:buFontTx/>
              <a:buBlip>
                <a:blip r:embed="rId2"/>
              </a:buBlip>
            </a:pPr>
            <a:r>
              <a:rPr lang="en-US" i="1">
                <a:latin typeface="Lucida Sans Unicode" pitchFamily="34" charset="0"/>
              </a:rPr>
              <a:t> IMF promote international monetary cooperation .</a:t>
            </a:r>
          </a:p>
          <a:p>
            <a:endParaRPr lang="en-US">
              <a:latin typeface="Lucida Sans Unicode" pitchFamily="34" charset="0"/>
            </a:endParaRPr>
          </a:p>
          <a:p>
            <a:pPr>
              <a:buFontTx/>
              <a:buBlip>
                <a:blip r:embed="rId2"/>
              </a:buBlip>
            </a:pPr>
            <a:r>
              <a:rPr lang="en-US" i="1">
                <a:latin typeface="Lucida Sans Unicode" pitchFamily="34" charset="0"/>
              </a:rPr>
              <a:t> expansion and balanced growth of  international trade.</a:t>
            </a:r>
          </a:p>
          <a:p>
            <a:endParaRPr lang="en-US">
              <a:latin typeface="Lucida Sans Unicode" pitchFamily="34" charset="0"/>
            </a:endParaRPr>
          </a:p>
          <a:p>
            <a:pPr>
              <a:buFontTx/>
              <a:buBlip>
                <a:blip r:embed="rId2"/>
              </a:buBlip>
            </a:pPr>
            <a:r>
              <a:rPr lang="en-US" i="1">
                <a:latin typeface="Lucida Sans Unicode" pitchFamily="34" charset="0"/>
              </a:rPr>
              <a:t> IMF promote exchange rate stability .</a:t>
            </a:r>
          </a:p>
          <a:p>
            <a:endParaRPr lang="en-US">
              <a:latin typeface="Lucida Sans Unicode" pitchFamily="34" charset="0"/>
            </a:endParaRPr>
          </a:p>
          <a:p>
            <a:pPr>
              <a:buFontTx/>
              <a:buBlip>
                <a:blip r:embed="rId2"/>
              </a:buBlip>
            </a:pPr>
            <a:r>
              <a:rPr lang="en-US" i="1">
                <a:latin typeface="Lucida Sans Unicode" pitchFamily="34" charset="0"/>
              </a:rPr>
              <a:t>help establish multilateral system of payments and eliminate foreign exchange restrictions.</a:t>
            </a:r>
          </a:p>
          <a:p>
            <a:endParaRPr lang="en-US">
              <a:latin typeface="Lucida Sans Unicode" pitchFamily="34" charset="0"/>
            </a:endParaRPr>
          </a:p>
          <a:p>
            <a:pPr>
              <a:buFontTx/>
              <a:buBlip>
                <a:blip r:embed="rId2"/>
              </a:buBlip>
            </a:pPr>
            <a:r>
              <a:rPr lang="en-US" i="1">
                <a:latin typeface="Lucida Sans Unicode" pitchFamily="34" charset="0"/>
              </a:rPr>
              <a:t> IMF make resources of the Fund available to members.</a:t>
            </a:r>
          </a:p>
          <a:p>
            <a:pPr>
              <a:buFontTx/>
              <a:buBlip>
                <a:blip r:embed="rId2"/>
              </a:buBlip>
            </a:pPr>
            <a:endParaRPr lang="en-US">
              <a:latin typeface="Lucida Sans Unicode" pitchFamily="34" charset="0"/>
            </a:endParaRPr>
          </a:p>
          <a:p>
            <a:pPr>
              <a:buFontTx/>
              <a:buBlip>
                <a:blip r:embed="rId2"/>
              </a:buBlip>
            </a:pPr>
            <a:r>
              <a:rPr lang="en-US" i="1">
                <a:latin typeface="Lucida Sans Unicode" pitchFamily="34" charset="0"/>
              </a:rPr>
              <a:t>Foster economic growth and high levels of employment.</a:t>
            </a:r>
          </a:p>
          <a:p>
            <a:endParaRPr lang="en-US" i="1">
              <a:latin typeface="Lucida Sans Unicode" pitchFamily="34" charset="0"/>
            </a:endParaRPr>
          </a:p>
          <a:p>
            <a:pPr>
              <a:buFontTx/>
              <a:buBlip>
                <a:blip r:embed="rId2"/>
              </a:buBlip>
            </a:pPr>
            <a:r>
              <a:rPr lang="en-US" i="1">
                <a:latin typeface="Lucida Sans Unicode" pitchFamily="34" charset="0"/>
              </a:rPr>
              <a:t>IMF can make the price of foreign money to be safe.</a:t>
            </a:r>
          </a:p>
          <a:p>
            <a:endParaRPr lang="en-US">
              <a:latin typeface="Lucida Sans Unicode" pitchFamily="34" charset="0"/>
            </a:endParaRPr>
          </a:p>
          <a:p>
            <a:pPr>
              <a:buFontTx/>
              <a:buBlip>
                <a:blip r:embed="rId2"/>
              </a:buBlip>
            </a:pPr>
            <a:r>
              <a:rPr lang="en-US" i="1">
                <a:latin typeface="Lucida Sans Unicode" pitchFamily="34" charset="0"/>
              </a:rPr>
              <a:t>IMF can solve the problem of countries that doesn’t want to allow the        </a:t>
            </a:r>
          </a:p>
          <a:p>
            <a:r>
              <a:rPr lang="en-US" i="1">
                <a:latin typeface="Lucida Sans Unicode" pitchFamily="34" charset="0"/>
              </a:rPr>
              <a:t>          foreign money to make their currency’s value higher.</a:t>
            </a:r>
          </a:p>
          <a:p>
            <a:endParaRPr lang="en-US">
              <a:latin typeface="Lucida Sans Unicode" pitchFamily="34" charset="0"/>
            </a:endParaRPr>
          </a:p>
          <a:p>
            <a:endParaRPr lang="en-US">
              <a:latin typeface="Lucida Sans Unicode" pitchFamily="34" charset="0"/>
            </a:endParaRPr>
          </a:p>
          <a:p>
            <a:endParaRPr lang="en-US">
              <a:latin typeface="Lucida Sans Unicode" pitchFamily="34" charset="0"/>
            </a:endParaRPr>
          </a:p>
        </p:txBody>
      </p:sp>
    </p:spTree>
  </p:cSld>
  <p:clrMapOvr>
    <a:overrideClrMapping bg1="lt1" tx1="dk1" bg2="lt2" tx2="dk2" accent1="accent1" accent2="accent2" accent3="accent3" accent4="accent4" accent5="accent5" accent6="accent6" hlink="hlink" folHlink="folHlink"/>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33400" y="228600"/>
            <a:ext cx="5455341"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ROLE OF IMF</a:t>
            </a:r>
          </a:p>
        </p:txBody>
      </p:sp>
      <p:pic>
        <p:nvPicPr>
          <p:cNvPr id="5122" name="Picture 2" descr="F:\images\imf.bmp"/>
          <p:cNvPicPr>
            <a:picLocks noChangeAspect="1" noChangeArrowheads="1"/>
          </p:cNvPicPr>
          <p:nvPr/>
        </p:nvPicPr>
        <p:blipFill>
          <a:blip r:embed="rId4" cstate="print">
            <a:clrChange>
              <a:clrFrom>
                <a:srgbClr val="E6FFF4"/>
              </a:clrFrom>
              <a:clrTo>
                <a:srgbClr val="E6FFF4">
                  <a:alpha val="0"/>
                </a:srgbClr>
              </a:clrTo>
            </a:clrChange>
          </a:blip>
          <a:srcRect/>
          <a:stretch>
            <a:fillRect/>
          </a:stretch>
        </p:blipFill>
        <p:spPr bwMode="auto">
          <a:xfrm>
            <a:off x="6934200" y="0"/>
            <a:ext cx="1828800" cy="1905000"/>
          </a:xfrm>
          <a:prstGeom prst="rect">
            <a:avLst/>
          </a:prstGeom>
          <a:noFill/>
          <a:ln>
            <a:noFill/>
          </a:ln>
          <a:effectLst>
            <a:glow rad="101600">
              <a:schemeClr val="accent6">
                <a:lumMod val="75000"/>
                <a:alpha val="6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TextBox 4"/>
          <p:cNvSpPr txBox="1"/>
          <p:nvPr/>
        </p:nvSpPr>
        <p:spPr>
          <a:xfrm>
            <a:off x="304800" y="1524000"/>
            <a:ext cx="7315200" cy="5908675"/>
          </a:xfrm>
          <a:prstGeom prst="rect">
            <a:avLst/>
          </a:prstGeom>
          <a:noFill/>
        </p:spPr>
        <p:txBody>
          <a:bodyPr>
            <a:spAutoFit/>
          </a:bodyPr>
          <a:lstStyle/>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 Focusing on its core macroeconomic and financial areas of responsibility.</a:t>
            </a:r>
          </a:p>
          <a:p>
            <a:pPr fontAlgn="auto">
              <a:spcBef>
                <a:spcPts val="0"/>
              </a:spcBef>
              <a:spcAft>
                <a:spcPts val="0"/>
              </a:spcAft>
              <a:buClr>
                <a:schemeClr val="accent1">
                  <a:lumMod val="75000"/>
                </a:schemeClr>
              </a:buClr>
              <a:buFont typeface="Wingdings" pitchFamily="2" charset="2"/>
              <a:buChar char="§"/>
              <a:defRPr/>
            </a:pPr>
            <a:endParaRPr lang="en-US" dirty="0">
              <a:latin typeface="+mn-lt"/>
              <a:cs typeface="+mn-cs"/>
            </a:endParaRPr>
          </a:p>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Working in a complementary fashion with other institutions established.</a:t>
            </a:r>
          </a:p>
          <a:p>
            <a:pPr fontAlgn="auto">
              <a:spcBef>
                <a:spcPts val="0"/>
              </a:spcBef>
              <a:spcAft>
                <a:spcPts val="0"/>
              </a:spcAft>
              <a:buClr>
                <a:schemeClr val="accent1">
                  <a:lumMod val="75000"/>
                </a:schemeClr>
              </a:buClr>
              <a:defRPr/>
            </a:pPr>
            <a:endParaRPr lang="en-US" dirty="0">
              <a:latin typeface="+mn-lt"/>
              <a:cs typeface="+mn-cs"/>
            </a:endParaRPr>
          </a:p>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 Collection and allocation of reserves.</a:t>
            </a:r>
          </a:p>
          <a:p>
            <a:pPr fontAlgn="auto">
              <a:spcBef>
                <a:spcPts val="0"/>
              </a:spcBef>
              <a:spcAft>
                <a:spcPts val="0"/>
              </a:spcAft>
              <a:buClr>
                <a:schemeClr val="accent1">
                  <a:lumMod val="75000"/>
                </a:schemeClr>
              </a:buClr>
              <a:defRPr/>
            </a:pPr>
            <a:endParaRPr lang="en-US" dirty="0">
              <a:latin typeface="+mn-lt"/>
              <a:cs typeface="+mn-cs"/>
            </a:endParaRPr>
          </a:p>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Rendering advice to member countries on their international monetary affairs.</a:t>
            </a:r>
          </a:p>
          <a:p>
            <a:pPr fontAlgn="auto">
              <a:spcBef>
                <a:spcPts val="0"/>
              </a:spcBef>
              <a:spcAft>
                <a:spcPts val="0"/>
              </a:spcAft>
              <a:buClr>
                <a:schemeClr val="accent1">
                  <a:lumMod val="75000"/>
                </a:schemeClr>
              </a:buClr>
              <a:buFont typeface="Wingdings" pitchFamily="2" charset="2"/>
              <a:buChar char="§"/>
              <a:defRPr/>
            </a:pPr>
            <a:endParaRPr lang="en-US" dirty="0">
              <a:latin typeface="+mn-lt"/>
              <a:cs typeface="+mn-cs"/>
            </a:endParaRPr>
          </a:p>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Promoting research in various areas of international economics and monetary economics.</a:t>
            </a:r>
          </a:p>
          <a:p>
            <a:pPr fontAlgn="auto">
              <a:spcBef>
                <a:spcPts val="0"/>
              </a:spcBef>
              <a:spcAft>
                <a:spcPts val="0"/>
              </a:spcAft>
              <a:buClr>
                <a:schemeClr val="accent1">
                  <a:lumMod val="75000"/>
                </a:schemeClr>
              </a:buClr>
              <a:defRPr/>
            </a:pPr>
            <a:endParaRPr lang="en-US" dirty="0">
              <a:latin typeface="+mn-lt"/>
              <a:cs typeface="+mn-cs"/>
            </a:endParaRPr>
          </a:p>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 Providing a forum for discussion and consultation among member countries. </a:t>
            </a:r>
          </a:p>
          <a:p>
            <a:pPr fontAlgn="auto">
              <a:spcBef>
                <a:spcPts val="0"/>
              </a:spcBef>
              <a:spcAft>
                <a:spcPts val="0"/>
              </a:spcAft>
              <a:buClr>
                <a:schemeClr val="accent1">
                  <a:lumMod val="75000"/>
                </a:schemeClr>
              </a:buClr>
              <a:buFont typeface="Wingdings" pitchFamily="2" charset="2"/>
              <a:buChar char="§"/>
              <a:defRPr/>
            </a:pPr>
            <a:endParaRPr lang="en-US" dirty="0">
              <a:latin typeface="+mn-lt"/>
              <a:cs typeface="+mn-cs"/>
            </a:endParaRPr>
          </a:p>
          <a:p>
            <a:pPr fontAlgn="auto">
              <a:spcBef>
                <a:spcPts val="0"/>
              </a:spcBef>
              <a:spcAft>
                <a:spcPts val="0"/>
              </a:spcAft>
              <a:buClr>
                <a:schemeClr val="accent1">
                  <a:lumMod val="75000"/>
                </a:schemeClr>
              </a:buClr>
              <a:buFont typeface="Wingdings" pitchFamily="2" charset="2"/>
              <a:buChar char="§"/>
              <a:defRPr/>
            </a:pPr>
            <a:r>
              <a:rPr lang="en-US" dirty="0">
                <a:latin typeface="+mn-lt"/>
                <a:cs typeface="+mn-cs"/>
              </a:rPr>
              <a:t>Being in the center of competence.</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295400" y="685800"/>
            <a:ext cx="7261924" cy="923330"/>
          </a:xfrm>
          <a:prstGeom prst="rect">
            <a:avLst/>
          </a:prstGeom>
          <a:noFill/>
        </p:spPr>
        <p:txBody>
          <a:bodyPr wrap="none">
            <a:prstTxWarp prst="textWave1">
              <a:avLst/>
            </a:prstTxWarp>
            <a:spAutoFit/>
            <a:scene3d>
              <a:camera prst="orthographicFront"/>
              <a:lightRig rig="threePt" dir="t"/>
            </a:scene3d>
            <a:sp3d extrusionH="57150">
              <a:bevelT w="38100" h="38100" prst="angle"/>
            </a:sp3d>
          </a:bodyPr>
          <a:lstStyle/>
          <a:p>
            <a:pPr algn="ctr" fontAlgn="auto">
              <a:spcBef>
                <a:spcPts val="0"/>
              </a:spcBef>
              <a:spcAft>
                <a:spcPts val="0"/>
              </a:spcAft>
              <a:defRPr/>
            </a:pPr>
            <a:r>
              <a:rPr lang="en-US" sz="5400" b="1" spc="200" dirty="0">
                <a:ln w="29210">
                  <a:solidFill>
                    <a:schemeClr val="accent3">
                      <a:tint val="10000"/>
                    </a:schemeClr>
                  </a:solidFill>
                </a:ln>
                <a:solidFill>
                  <a:schemeClr val="accent3">
                    <a:satMod val="200000"/>
                    <a:alpha val="50000"/>
                  </a:schemeClr>
                </a:solidFill>
                <a:effectLst>
                  <a:glow rad="139700">
                    <a:schemeClr val="accent2">
                      <a:satMod val="175000"/>
                      <a:alpha val="40000"/>
                    </a:schemeClr>
                  </a:glow>
                  <a:innerShdw blurRad="50800" dist="50800" dir="8100000">
                    <a:srgbClr val="7D7D7D">
                      <a:alpha val="73000"/>
                    </a:srgbClr>
                  </a:innerShdw>
                </a:effectLst>
                <a:latin typeface="+mn-lt"/>
                <a:cs typeface="+mn-cs"/>
              </a:rPr>
              <a:t>FUNCTIONS OF IMF</a:t>
            </a:r>
          </a:p>
        </p:txBody>
      </p:sp>
      <p:sp>
        <p:nvSpPr>
          <p:cNvPr id="119811" name="TextBox 7"/>
          <p:cNvSpPr txBox="1">
            <a:spLocks noChangeArrowheads="1"/>
          </p:cNvSpPr>
          <p:nvPr/>
        </p:nvSpPr>
        <p:spPr bwMode="auto">
          <a:xfrm>
            <a:off x="457200" y="2209800"/>
            <a:ext cx="8328025" cy="3694113"/>
          </a:xfrm>
          <a:prstGeom prst="rect">
            <a:avLst/>
          </a:prstGeom>
          <a:noFill/>
          <a:ln w="9525">
            <a:noFill/>
            <a:miter lim="800000"/>
            <a:headEnd/>
            <a:tailEnd/>
          </a:ln>
        </p:spPr>
        <p:txBody>
          <a:bodyPr>
            <a:spAutoFit/>
          </a:bodyPr>
          <a:lstStyle/>
          <a:p>
            <a:pPr>
              <a:buFont typeface="Arial" charset="0"/>
              <a:buChar char="•"/>
            </a:pPr>
            <a:r>
              <a:rPr lang="en-US" sz="2400" i="1">
                <a:latin typeface="Constantia" pitchFamily="18" charset="0"/>
              </a:rPr>
              <a:t>Surveillance (like a doctor)</a:t>
            </a:r>
            <a:endParaRPr lang="en-US" sz="2400">
              <a:latin typeface="Constantia" pitchFamily="18" charset="0"/>
            </a:endParaRPr>
          </a:p>
          <a:p>
            <a:r>
              <a:rPr lang="en-US" sz="2400" i="1">
                <a:latin typeface="Constantia" pitchFamily="18" charset="0"/>
              </a:rPr>
              <a:t>Gathering data and assessing economic policies of countries.</a:t>
            </a:r>
          </a:p>
          <a:p>
            <a:pPr>
              <a:buFont typeface="Arial" charset="0"/>
              <a:buChar char="•"/>
            </a:pPr>
            <a:endParaRPr lang="en-US" sz="2400">
              <a:latin typeface="Constantia" pitchFamily="18" charset="0"/>
            </a:endParaRPr>
          </a:p>
          <a:p>
            <a:pPr>
              <a:buFont typeface="Arial" charset="0"/>
              <a:buChar char="•"/>
            </a:pPr>
            <a:r>
              <a:rPr lang="en-US" sz="2400" i="1">
                <a:latin typeface="Constantia" pitchFamily="18" charset="0"/>
              </a:rPr>
              <a:t>Technical Assistance (like a teacher)</a:t>
            </a:r>
            <a:endParaRPr lang="en-US" sz="2400">
              <a:latin typeface="Constantia" pitchFamily="18" charset="0"/>
            </a:endParaRPr>
          </a:p>
          <a:p>
            <a:r>
              <a:rPr lang="en-US" sz="2400" i="1">
                <a:latin typeface="Constantia" pitchFamily="18" charset="0"/>
              </a:rPr>
              <a:t>Strengthening human skills and institutional capacity of countries.</a:t>
            </a:r>
          </a:p>
          <a:p>
            <a:pPr>
              <a:buFont typeface="Arial" charset="0"/>
              <a:buChar char="•"/>
            </a:pPr>
            <a:endParaRPr lang="en-US" sz="2400">
              <a:latin typeface="Constantia" pitchFamily="18" charset="0"/>
            </a:endParaRPr>
          </a:p>
          <a:p>
            <a:pPr>
              <a:buFont typeface="Arial" charset="0"/>
              <a:buChar char="•"/>
            </a:pPr>
            <a:r>
              <a:rPr lang="en-US" sz="2400" i="1">
                <a:latin typeface="Constantia" pitchFamily="18" charset="0"/>
              </a:rPr>
              <a:t>Financial Assistance (like a banker)</a:t>
            </a:r>
            <a:endParaRPr lang="en-US" sz="2400">
              <a:latin typeface="Constantia" pitchFamily="18" charset="0"/>
            </a:endParaRPr>
          </a:p>
          <a:p>
            <a:r>
              <a:rPr lang="en-US" sz="2400" i="1">
                <a:latin typeface="Constantia" pitchFamily="18" charset="0"/>
              </a:rPr>
              <a:t>Lending to countries to support reforms</a:t>
            </a:r>
            <a:endParaRPr lang="en-US" sz="2400">
              <a:latin typeface="Constantia" pitchFamily="18" charset="0"/>
            </a:endParaRPr>
          </a:p>
          <a:p>
            <a:endParaRPr lang="en-US">
              <a:latin typeface="Constantia" pitchFamily="18" charset="0"/>
            </a:endParaRPr>
          </a:p>
        </p:txBody>
      </p:sp>
    </p:spTree>
  </p:cSld>
  <p:clrMapOvr>
    <a:masterClrMapping/>
  </p:clrMapOvr>
  <p:transition spd="med">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8.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212</TotalTime>
  <Words>626</Words>
  <Application>Microsoft Office PowerPoint</Application>
  <PresentationFormat>Экран (4:3)</PresentationFormat>
  <Paragraphs>100</Paragraphs>
  <Slides>12</Slides>
  <Notes>0</Notes>
  <HiddenSlides>0</HiddenSlides>
  <MMClips>0</MMClips>
  <ScaleCrop>false</ScaleCrop>
  <HeadingPairs>
    <vt:vector size="6" baseType="variant">
      <vt:variant>
        <vt:lpstr>Использованные шрифты</vt:lpstr>
      </vt:variant>
      <vt:variant>
        <vt:i4>17</vt:i4>
      </vt:variant>
      <vt:variant>
        <vt:lpstr>Шаблон оформления</vt:lpstr>
      </vt:variant>
      <vt:variant>
        <vt:i4>50</vt:i4>
      </vt:variant>
      <vt:variant>
        <vt:lpstr>Заголовки слайдов</vt:lpstr>
      </vt:variant>
      <vt:variant>
        <vt:i4>12</vt:i4>
      </vt:variant>
    </vt:vector>
  </HeadingPairs>
  <TitlesOfParts>
    <vt:vector size="79" baseType="lpstr">
      <vt:lpstr>Arial</vt:lpstr>
      <vt:lpstr>Trebuchet MS</vt:lpstr>
      <vt:lpstr>Wingdings 2</vt:lpstr>
      <vt:lpstr>Wingdings</vt:lpstr>
      <vt:lpstr>Calibri</vt:lpstr>
      <vt:lpstr>Century Gothic</vt:lpstr>
      <vt:lpstr>Verdana</vt:lpstr>
      <vt:lpstr>Lucida Sans</vt:lpstr>
      <vt:lpstr>Book Antiqua</vt:lpstr>
      <vt:lpstr>Wingdings 3</vt:lpstr>
      <vt:lpstr>Franklin Gothic Medium</vt:lpstr>
      <vt:lpstr>Franklin Gothic Book</vt:lpstr>
      <vt:lpstr>Lucida Sans Unicode</vt:lpstr>
      <vt:lpstr>Century Schoolbook</vt:lpstr>
      <vt:lpstr>Constantia</vt:lpstr>
      <vt:lpstr>Monotype Corsiva</vt:lpstr>
      <vt:lpstr>Courier New</vt:lpstr>
      <vt:lpstr>Opulent</vt:lpstr>
      <vt:lpstr>Verve</vt:lpstr>
      <vt:lpstr>Apex</vt:lpstr>
      <vt:lpstr>Trek</vt:lpstr>
      <vt:lpstr>Concourse</vt:lpstr>
      <vt:lpstr>Oriel</vt:lpstr>
      <vt:lpstr>Flow</vt:lpstr>
      <vt:lpstr>Paper</vt:lpstr>
      <vt:lpstr>Technic</vt:lpstr>
      <vt:lpstr>Opulent</vt:lpstr>
      <vt:lpstr>Opulent</vt:lpstr>
      <vt:lpstr>Opulent</vt:lpstr>
      <vt:lpstr>Opulent</vt:lpstr>
      <vt:lpstr>Verve</vt:lpstr>
      <vt:lpstr>Verve</vt:lpstr>
      <vt:lpstr>Verve</vt:lpstr>
      <vt:lpstr>Verve</vt:lpstr>
      <vt:lpstr>Verve</vt:lpstr>
      <vt:lpstr>Verve</vt:lpstr>
      <vt:lpstr>Apex</vt:lpstr>
      <vt:lpstr>Trek</vt:lpstr>
      <vt:lpstr>Trek</vt:lpstr>
      <vt:lpstr>Trek</vt:lpstr>
      <vt:lpstr>Trek</vt:lpstr>
      <vt:lpstr>Trek</vt:lpstr>
      <vt:lpstr>Trek</vt:lpstr>
      <vt:lpstr>Trek</vt:lpstr>
      <vt:lpstr>Trek</vt:lpstr>
      <vt:lpstr>Concourse</vt:lpstr>
      <vt:lpstr>Concourse</vt:lpstr>
      <vt:lpstr>Concourse</vt:lpstr>
      <vt:lpstr>Concourse</vt:lpstr>
      <vt:lpstr>Concourse</vt:lpstr>
      <vt:lpstr>Concourse</vt:lpstr>
      <vt:lpstr>Concourse</vt:lpstr>
      <vt:lpstr>Oriel</vt:lpstr>
      <vt:lpstr>Oriel</vt:lpstr>
      <vt:lpstr>Oriel</vt:lpstr>
      <vt:lpstr>Oriel</vt:lpstr>
      <vt:lpstr>Oriel</vt:lpstr>
      <vt:lpstr>Oriel</vt:lpstr>
      <vt:lpstr>Flow</vt:lpstr>
      <vt:lpstr>Paper</vt:lpstr>
      <vt:lpstr>Paper</vt:lpstr>
      <vt:lpstr>Paper</vt:lpstr>
      <vt:lpstr>Technic</vt:lpstr>
      <vt:lpstr>Technic</vt:lpstr>
      <vt:lpstr>Technic</vt:lpstr>
      <vt:lpstr>Technic</vt:lpstr>
      <vt:lpstr>Technic</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iipm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shams tabraiz</dc:creator>
  <cp:lastModifiedBy>vitalij</cp:lastModifiedBy>
  <cp:revision>34</cp:revision>
  <dcterms:created xsi:type="dcterms:W3CDTF">2009-08-14T07:43:46Z</dcterms:created>
  <dcterms:modified xsi:type="dcterms:W3CDTF">2015-04-26T14:25:49Z</dcterms:modified>
</cp:coreProperties>
</file>