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E5CAB3AB-6A97-451F-9FEE-5BEFF16F10D2}" type="datetimeFigureOut">
              <a:rPr lang="ru-RU"/>
              <a:pPr>
                <a:defRPr/>
              </a:pPr>
              <a:t>26.04.2015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015FAFD2-62DC-45E6-B3BA-E516FAA63D3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D47BC70-501A-4532-A158-9DC005C96A3D}" type="datetimeFigureOut">
              <a:rPr lang="ru-RU"/>
              <a:pPr>
                <a:defRPr/>
              </a:pPr>
              <a:t>26.04.2015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18DFEF9-C43E-46CD-8C7B-29859542C2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70E4870-57CA-4E8A-9DBE-4461E69F0B81}" type="datetimeFigureOut">
              <a:rPr lang="ru-RU"/>
              <a:pPr>
                <a:defRPr/>
              </a:pPr>
              <a:t>26.04.2015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6BC2A80-F085-4752-83B6-1A7E1087BA8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9610ACA-D7E0-43B9-9164-B4064643DD57}" type="datetimeFigureOut">
              <a:rPr lang="ru-RU"/>
              <a:pPr>
                <a:defRPr/>
              </a:pPr>
              <a:t>26.04.2015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676BB99-9DCD-4EFC-BED2-2561D5BA6A4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03B79DDA-BE28-409D-A2E0-963AE9EA6229}" type="datetimeFigureOut">
              <a:rPr lang="ru-RU"/>
              <a:pPr>
                <a:defRPr/>
              </a:pPr>
              <a:t>26.04.2015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6099888A-0D54-4214-89FF-0AED78E257A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3A682EA6-0577-4AC3-9380-D99E01A62CAE}" type="datetimeFigureOut">
              <a:rPr lang="ru-RU"/>
              <a:pPr>
                <a:defRPr/>
              </a:pPr>
              <a:t>26.04.2015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17FCA4E-C921-486E-89DD-D292F8EF9AE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6"/>
          <p:cNvSpPr>
            <a:spLocks noGrp="1"/>
          </p:cNvSpPr>
          <p:nvPr>
            <p:ph type="dt" sz="half" idx="10"/>
          </p:nvPr>
        </p:nvSpPr>
        <p:spPr/>
        <p:txBody>
          <a:bodyPr/>
          <a:lstStyle>
            <a:lvl1pPr>
              <a:defRPr/>
            </a:lvl1pPr>
          </a:lstStyle>
          <a:p>
            <a:pPr>
              <a:defRPr/>
            </a:pPr>
            <a:fld id="{61C1793E-0114-47F0-AC55-1A2D455DE8DE}" type="datetimeFigureOut">
              <a:rPr lang="ru-RU"/>
              <a:pPr>
                <a:defRPr/>
              </a:pPr>
              <a:t>26.04.2015</a:t>
            </a:fld>
            <a:endParaRPr lang="ru-RU"/>
          </a:p>
        </p:txBody>
      </p:sp>
      <p:sp>
        <p:nvSpPr>
          <p:cNvPr id="10"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CD12498A-59D9-4DAB-81E9-01110F131DF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2E8DED2-71C2-4221-8DEC-681080A04C55}" type="datetimeFigureOut">
              <a:rPr lang="ru-RU"/>
              <a:pPr>
                <a:defRPr/>
              </a:pPr>
              <a:t>26.04.2015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7FBB437-585E-4DC1-A556-B2AED3DDB7F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F7A09E-26D5-417F-84F1-0A217B8A8C60}" type="datetimeFigureOut">
              <a:rPr lang="ru-RU"/>
              <a:pPr>
                <a:defRPr/>
              </a:pPr>
              <a:t>26.04.2015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8A2AC87-F049-4DB5-88D8-8906B9434ED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DAF28089-9A03-424C-BB89-4BC2D3B727CE}" type="datetimeFigureOut">
              <a:rPr lang="ru-RU"/>
              <a:pPr>
                <a:defRPr/>
              </a:pPr>
              <a:t>26.04.2015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FD9C6C10-C351-4361-A193-E93B65469E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631F0FB-E202-4922-B00A-ADC40FC58165}" type="datetimeFigureOut">
              <a:rPr lang="ru-RU"/>
              <a:pPr>
                <a:defRPr/>
              </a:pPr>
              <a:t>26.04.2015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30814AD-4A50-4E88-96C6-50759C80EB2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cs typeface="+mn-cs"/>
              </a:defRPr>
            </a:lvl1pPr>
          </a:lstStyle>
          <a:p>
            <a:pPr>
              <a:defRPr/>
            </a:pPr>
            <a:fld id="{3D8F5729-17D2-4ED3-8C79-B50C2D0B7CBA}" type="datetimeFigureOut">
              <a:rPr lang="ru-RU"/>
              <a:pPr>
                <a:defRPr/>
              </a:pPr>
              <a:t>26.04.2015</a:t>
            </a:fld>
            <a:endParaRPr lang="ru-RU"/>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cs typeface="+mn-cs"/>
              </a:defRPr>
            </a:lvl1pPr>
          </a:lstStyle>
          <a:p>
            <a:pPr>
              <a:defRPr/>
            </a:pPr>
            <a:fld id="{74DC6162-AFB9-4982-83A8-9EC02CFE5AC2}" type="slidenum">
              <a:rPr lang="ru-RU"/>
              <a:pPr>
                <a:defRPr/>
              </a:pPr>
              <a:t>‹#›</a:t>
            </a:fld>
            <a:endParaRPr lang="ru-RU"/>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67" r:id="rId9"/>
    <p:sldLayoutId id="2147483666" r:id="rId10"/>
    <p:sldLayoutId id="2147483665" r:id="rId11"/>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endParaRPr lang="ru-RU" smtClean="0"/>
          </a:p>
        </p:txBody>
      </p:sp>
      <p:sp>
        <p:nvSpPr>
          <p:cNvPr id="32771" name="Rectangle 3"/>
          <p:cNvSpPr>
            <a:spLocks noGrp="1"/>
          </p:cNvSpPr>
          <p:nvPr>
            <p:ph type="body" idx="4294967295"/>
          </p:nvPr>
        </p:nvSpPr>
        <p:spPr/>
        <p:txBody>
          <a:bodyPr/>
          <a:lstStyle/>
          <a:p>
            <a:pPr>
              <a:lnSpc>
                <a:spcPct val="90000"/>
              </a:lnSpc>
            </a:pPr>
            <a:r>
              <a:rPr lang="ru-RU" sz="2200" smtClean="0"/>
              <a:t>Презентация «</a:t>
            </a:r>
            <a:r>
              <a:rPr lang="en-US" sz="2200" b="1" smtClean="0"/>
              <a:t>INTERNATIONAL RED CROSS ORGANISATION</a:t>
            </a:r>
            <a:r>
              <a:rPr lang="ru-RU" sz="2200" smtClean="0"/>
              <a:t>» подготовлена студентами четвертого курса факультета иностранных языков специальности «Английский язык» при изучении темы «Прогрессивные движения и общественно-политические события современности» под руководством  ст. преподавателя Гуд В.Г. Данная творческая работа может быть в дальнейшем использована в ходе изучения дисциплины «Общественно-политический дискурс» студентами 4 курса ф-та иностранных языков при ознакомлении с  темой «</a:t>
            </a:r>
            <a:r>
              <a:rPr lang="ru-RU" sz="2200" b="1" smtClean="0"/>
              <a:t>ОБЩЕСТВЕННО-ПОЛИТИЧЕСКИЕ АКЦИИ И СОБЫТИЯ</a:t>
            </a:r>
            <a:r>
              <a:rPr lang="ru-RU" sz="2200" smtClean="0"/>
              <a:t>».</a:t>
            </a:r>
          </a:p>
          <a:p>
            <a:pPr>
              <a:lnSpc>
                <a:spcPct val="90000"/>
              </a:lnSpc>
            </a:pPr>
            <a:endParaRPr lang="ru-RU"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0" y="4572000"/>
            <a:ext cx="9144000" cy="1600200"/>
          </a:xfrm>
        </p:spPr>
        <p:txBody>
          <a:bodyPr/>
          <a:lstStyle/>
          <a:p>
            <a:pPr algn="ctr"/>
            <a:r>
              <a:rPr lang="en-US" smtClean="0"/>
              <a:t>Legal Basis</a:t>
            </a:r>
            <a:endParaRPr lang="ru-RU" smtClean="0"/>
          </a:p>
        </p:txBody>
      </p:sp>
      <p:sp>
        <p:nvSpPr>
          <p:cNvPr id="3" name="Объект 2"/>
          <p:cNvSpPr>
            <a:spLocks noGrp="1"/>
          </p:cNvSpPr>
          <p:nvPr>
            <p:ph idx="1"/>
          </p:nvPr>
        </p:nvSpPr>
        <p:spPr>
          <a:xfrm>
            <a:off x="323850" y="1052513"/>
            <a:ext cx="8486775" cy="3886200"/>
          </a:xfrm>
        </p:spPr>
        <p:txBody>
          <a:bodyPr rtlCol="0">
            <a:normAutofit fontScale="92500" lnSpcReduction="10000"/>
          </a:bodyPr>
          <a:lstStyle/>
          <a:p>
            <a:pPr marL="274320" indent="-274320" fontAlgn="auto">
              <a:spcAft>
                <a:spcPts val="0"/>
              </a:spcAft>
              <a:buFont typeface="Arial" pitchFamily="34" charset="0"/>
              <a:buChar char="•"/>
              <a:defRPr/>
            </a:pPr>
            <a:r>
              <a:rPr lang="en-US" dirty="0"/>
              <a:t>ICRC operations are generally based on International Humanitarian Law (IHL), the four Geneva Conventions of 1949, their two Additional Protocols of 1977 and Additional Protocol III of 2005, the Statutes of the International Red Cross and Red Crescent Movement, and the resolutions of the International Conferences of the Red Cross and Red Crescent</a:t>
            </a:r>
            <a:r>
              <a:rPr lang="en-US" dirty="0" smtClean="0"/>
              <a:t>.</a:t>
            </a:r>
            <a:endParaRPr lang="en-US" dirty="0"/>
          </a:p>
          <a:p>
            <a:pPr marL="274320" indent="-274320" fontAlgn="auto">
              <a:spcAft>
                <a:spcPts val="0"/>
              </a:spcAft>
              <a:buFont typeface="Arial" pitchFamily="34" charset="0"/>
              <a:buChar char="•"/>
              <a:defRPr/>
            </a:pPr>
            <a:endParaRPr lang="en-US" dirty="0"/>
          </a:p>
          <a:p>
            <a:pPr marL="274320" indent="-274320" fontAlgn="auto">
              <a:spcAft>
                <a:spcPts val="0"/>
              </a:spcAft>
              <a:buFont typeface="Arial" pitchFamily="34" charset="0"/>
              <a:buChar char="•"/>
              <a:defRPr/>
            </a:pPr>
            <a:r>
              <a:rPr lang="en-US" dirty="0"/>
              <a:t>International Humanitarian Law (IHL), Treaties and Customary Law International Humanitarian Law is a set of rules that come into effect in armed conflicts. It aims to minimize the harms of an armed conflict by imposing obligations and duties to those who participate in armed conflicts.</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6350" y="4652963"/>
            <a:ext cx="9144000" cy="1600200"/>
          </a:xfrm>
        </p:spPr>
        <p:txBody>
          <a:bodyPr/>
          <a:lstStyle/>
          <a:p>
            <a:pPr algn="ctr"/>
            <a:r>
              <a:rPr lang="en-US" smtClean="0"/>
              <a:t>Funding and financial matters</a:t>
            </a:r>
            <a:endParaRPr lang="ru-RU" smtClean="0"/>
          </a:p>
        </p:txBody>
      </p:sp>
      <p:sp>
        <p:nvSpPr>
          <p:cNvPr id="3" name="Объект 2"/>
          <p:cNvSpPr>
            <a:spLocks noGrp="1"/>
          </p:cNvSpPr>
          <p:nvPr>
            <p:ph idx="1"/>
          </p:nvPr>
        </p:nvSpPr>
        <p:spPr>
          <a:xfrm>
            <a:off x="0" y="2060575"/>
            <a:ext cx="9150350" cy="3455988"/>
          </a:xfrm>
        </p:spPr>
        <p:txBody>
          <a:bodyPr rtlCol="0">
            <a:normAutofit fontScale="92500" lnSpcReduction="10000"/>
          </a:bodyPr>
          <a:lstStyle/>
          <a:p>
            <a:pPr marL="274320" indent="-274320" fontAlgn="auto">
              <a:spcAft>
                <a:spcPts val="0"/>
              </a:spcAft>
              <a:buFont typeface="Arial" pitchFamily="34" charset="0"/>
              <a:buChar char="•"/>
              <a:defRPr/>
            </a:pPr>
            <a:r>
              <a:rPr lang="en-US" dirty="0"/>
              <a:t>The 2010 budget of the ICRC amounts to about 1156 million Swiss francs</a:t>
            </a:r>
            <a:r>
              <a:rPr lang="en-US" dirty="0" smtClean="0"/>
              <a:t>. </a:t>
            </a:r>
            <a:r>
              <a:rPr lang="en-US" dirty="0"/>
              <a:t>All payments to the ICRC are voluntary and are received as donations based on two types of appeals issued by the Committee: an annual Headquarters Appeal to cover its internal costs and Emergency Appeals for its individual missions. </a:t>
            </a:r>
          </a:p>
          <a:p>
            <a:pPr marL="274320" indent="-274320" fontAlgn="auto">
              <a:spcAft>
                <a:spcPts val="0"/>
              </a:spcAft>
              <a:buFont typeface="Arial" pitchFamily="34" charset="0"/>
              <a:buChar char="•"/>
              <a:defRPr/>
            </a:pPr>
            <a:r>
              <a:rPr lang="en-US" dirty="0"/>
              <a:t>Most of the ICRC's funding comes from Switzerland and the United States, with the other European states and the EU close behind. Together with Australia, Canada, Japan, and New Zealand, they contribute about 80–85% of the ICRC's budget. About 3% comes from private gifts, and the rest comes from national Red Cross societies.</a:t>
            </a:r>
            <a:endParaRPr lang="ru-RU" dirty="0"/>
          </a:p>
        </p:txBody>
      </p:sp>
      <p:pic>
        <p:nvPicPr>
          <p:cNvPr id="22531" name="Рисунок 3"/>
          <p:cNvPicPr>
            <a:picLocks noChangeAspect="1"/>
          </p:cNvPicPr>
          <p:nvPr/>
        </p:nvPicPr>
        <p:blipFill>
          <a:blip r:embed="rId2"/>
          <a:srcRect/>
          <a:stretch>
            <a:fillRect/>
          </a:stretch>
        </p:blipFill>
        <p:spPr bwMode="auto">
          <a:xfrm>
            <a:off x="2424113" y="-69850"/>
            <a:ext cx="4248150" cy="229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0" y="4572000"/>
            <a:ext cx="9144000" cy="1600200"/>
          </a:xfrm>
        </p:spPr>
        <p:txBody>
          <a:bodyPr/>
          <a:lstStyle/>
          <a:p>
            <a:pPr algn="ctr"/>
            <a:r>
              <a:rPr lang="en-US" smtClean="0"/>
              <a:t>Organization</a:t>
            </a:r>
            <a:endParaRPr lang="ru-RU" smtClean="0"/>
          </a:p>
        </p:txBody>
      </p:sp>
      <p:sp>
        <p:nvSpPr>
          <p:cNvPr id="23554" name="Объект 2"/>
          <p:cNvSpPr>
            <a:spLocks noGrp="1"/>
          </p:cNvSpPr>
          <p:nvPr>
            <p:ph idx="1"/>
          </p:nvPr>
        </p:nvSpPr>
        <p:spPr>
          <a:xfrm>
            <a:off x="755650" y="981075"/>
            <a:ext cx="7543800" cy="3886200"/>
          </a:xfrm>
        </p:spPr>
        <p:txBody>
          <a:bodyPr/>
          <a:lstStyle/>
          <a:p>
            <a:r>
              <a:rPr lang="en-US" smtClean="0"/>
              <a:t>The ICRC is headquartered in the Swiss city of Geneva and has external offices called Delegations in about eighty countries. Each delegation is under the responsibility of a Head of delegation who is the official representative of the ICRC in the country.</a:t>
            </a:r>
          </a:p>
          <a:p>
            <a:r>
              <a:rPr lang="en-US" smtClean="0">
                <a:solidFill>
                  <a:srgbClr val="C00000"/>
                </a:solidFill>
              </a:rPr>
              <a:t>The Assembly and Presidency are two long-standing institutions. Decisions are often made in a collective way, so authority and power relationships are not set in stone. Today, the leading organs are the Directorate and the Assembly.</a:t>
            </a:r>
            <a:endParaRPr lang="ru-RU" smtClean="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0" y="4572000"/>
            <a:ext cx="9144000" cy="1600200"/>
          </a:xfrm>
        </p:spPr>
        <p:txBody>
          <a:bodyPr/>
          <a:lstStyle/>
          <a:p>
            <a:pPr algn="ctr"/>
            <a:r>
              <a:rPr lang="en-US" smtClean="0"/>
              <a:t>Organization</a:t>
            </a:r>
            <a:endParaRPr lang="ru-RU" smtClean="0"/>
          </a:p>
        </p:txBody>
      </p:sp>
      <p:sp>
        <p:nvSpPr>
          <p:cNvPr id="3" name="Объект 2"/>
          <p:cNvSpPr>
            <a:spLocks noGrp="1"/>
          </p:cNvSpPr>
          <p:nvPr>
            <p:ph idx="1"/>
          </p:nvPr>
        </p:nvSpPr>
        <p:spPr>
          <a:xfrm>
            <a:off x="0" y="685800"/>
            <a:ext cx="9144000" cy="4471988"/>
          </a:xfrm>
        </p:spPr>
        <p:txBody>
          <a:bodyPr rtlCol="0">
            <a:normAutofit fontScale="92500" lnSpcReduction="10000"/>
          </a:bodyPr>
          <a:lstStyle/>
          <a:p>
            <a:pPr marL="274320" indent="-274320" fontAlgn="auto">
              <a:spcAft>
                <a:spcPts val="0"/>
              </a:spcAft>
              <a:buFont typeface="Arial" pitchFamily="34" charset="0"/>
              <a:buChar char="•"/>
              <a:defRPr/>
            </a:pPr>
            <a:r>
              <a:rPr lang="en-US" dirty="0"/>
              <a:t>The Directorate is the executive body of the Committee. It attends to the daily management of the ICRC, whereas the Assembly sets policy. The Directorate consists of a Director-General and five directors in the areas of "Operations", "Human Resources", "Financial Resources and Logistics ", "Communication and Information Management", and "International Law and Cooperation within the Movement". The members of the Directorate are appointed by the Assembly to serve for four years</a:t>
            </a:r>
            <a:r>
              <a:rPr lang="en-US" dirty="0" smtClean="0"/>
              <a:t>.</a:t>
            </a:r>
          </a:p>
          <a:p>
            <a:pPr marL="274320" indent="-274320" fontAlgn="auto">
              <a:spcAft>
                <a:spcPts val="0"/>
              </a:spcAft>
              <a:buFont typeface="Arial" pitchFamily="34" charset="0"/>
              <a:buChar char="•"/>
              <a:defRPr/>
            </a:pPr>
            <a:r>
              <a:rPr lang="en-US" dirty="0">
                <a:solidFill>
                  <a:srgbClr val="C00000"/>
                </a:solidFill>
              </a:rPr>
              <a:t>The Assembly (also called the Committee) convenes on a regular basis and is responsible for defining aims, guidelines, and strategies and for supervising the financial matters of the Committee. The Assembly has a membership of a maximum of twenty-five Swiss citizens. Members must speak the house language of French, but many also speak English and German as well. These Assembly members are co-opted for a period of four years, and there is no limit to the number of terms an individual member can serve.</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95250" y="4678363"/>
            <a:ext cx="9144000" cy="1600200"/>
          </a:xfrm>
        </p:spPr>
        <p:txBody>
          <a:bodyPr/>
          <a:lstStyle/>
          <a:p>
            <a:pPr algn="ctr"/>
            <a:r>
              <a:rPr lang="en-US" smtClean="0"/>
              <a:t>The President</a:t>
            </a:r>
            <a:endParaRPr lang="ru-RU" smtClean="0"/>
          </a:p>
        </p:txBody>
      </p:sp>
      <p:sp>
        <p:nvSpPr>
          <p:cNvPr id="25602" name="Объект 2"/>
          <p:cNvSpPr>
            <a:spLocks noGrp="1"/>
          </p:cNvSpPr>
          <p:nvPr>
            <p:ph idx="1"/>
          </p:nvPr>
        </p:nvSpPr>
        <p:spPr>
          <a:xfrm>
            <a:off x="-149225" y="866775"/>
            <a:ext cx="6805613" cy="4167188"/>
          </a:xfrm>
        </p:spPr>
        <p:txBody>
          <a:bodyPr/>
          <a:lstStyle/>
          <a:p>
            <a:pPr marL="0" indent="0" algn="ctr">
              <a:buFont typeface="Arial" charset="0"/>
              <a:buNone/>
            </a:pPr>
            <a:r>
              <a:rPr lang="en-US" smtClean="0"/>
              <a:t>The Assembly also selects, for a term of four years, one individual to act as President of the ICRC. The president is both a member of the Assembly and leader of the ICRC, and he has always been included on the Council since its formation. The President automatically becomes a member of the aforementioned groups once he is appointed, but he does not necessarily come from within the ICRC organization.</a:t>
            </a:r>
            <a:endParaRPr lang="ru-RU" smtClean="0"/>
          </a:p>
        </p:txBody>
      </p:sp>
      <p:sp>
        <p:nvSpPr>
          <p:cNvPr id="25603" name="TextBox 3"/>
          <p:cNvSpPr txBox="1">
            <a:spLocks noChangeArrowheads="1"/>
          </p:cNvSpPr>
          <p:nvPr/>
        </p:nvSpPr>
        <p:spPr bwMode="auto">
          <a:xfrm>
            <a:off x="6550025" y="4678363"/>
            <a:ext cx="2689225" cy="369887"/>
          </a:xfrm>
          <a:prstGeom prst="rect">
            <a:avLst/>
          </a:prstGeom>
          <a:noFill/>
          <a:ln w="9525">
            <a:noFill/>
            <a:miter lim="800000"/>
            <a:headEnd/>
            <a:tailEnd/>
          </a:ln>
        </p:spPr>
        <p:txBody>
          <a:bodyPr>
            <a:spAutoFit/>
          </a:bodyPr>
          <a:lstStyle/>
          <a:p>
            <a:pPr algn="ctr"/>
            <a:r>
              <a:rPr lang="en-US" b="1">
                <a:latin typeface="Times New Roman" pitchFamily="18" charset="0"/>
              </a:rPr>
              <a:t>Since 2012: Peter Maurer</a:t>
            </a:r>
            <a:endParaRPr lang="ru-RU" b="1">
              <a:latin typeface="Times New Roman" pitchFamily="18" charset="0"/>
            </a:endParaRPr>
          </a:p>
        </p:txBody>
      </p:sp>
      <p:pic>
        <p:nvPicPr>
          <p:cNvPr id="25604" name="Рисунок 4"/>
          <p:cNvPicPr>
            <a:picLocks noChangeAspect="1"/>
          </p:cNvPicPr>
          <p:nvPr/>
        </p:nvPicPr>
        <p:blipFill>
          <a:blip r:embed="rId2"/>
          <a:srcRect/>
          <a:stretch>
            <a:fillRect/>
          </a:stretch>
        </p:blipFill>
        <p:spPr bwMode="auto">
          <a:xfrm>
            <a:off x="6656388" y="792163"/>
            <a:ext cx="2478087" cy="37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0" y="4572000"/>
            <a:ext cx="9144000" cy="1600200"/>
          </a:xfrm>
        </p:spPr>
        <p:txBody>
          <a:bodyPr/>
          <a:lstStyle/>
          <a:p>
            <a:pPr algn="ctr"/>
            <a:r>
              <a:rPr lang="en-US" smtClean="0"/>
              <a:t>Thanks for your attention!</a:t>
            </a:r>
            <a:endParaRPr lang="ru-RU" smtClean="0"/>
          </a:p>
        </p:txBody>
      </p:sp>
      <p:pic>
        <p:nvPicPr>
          <p:cNvPr id="26626" name="Объект 3"/>
          <p:cNvPicPr>
            <a:picLocks noGrp="1" noChangeAspect="1"/>
          </p:cNvPicPr>
          <p:nvPr>
            <p:ph idx="1"/>
          </p:nvPr>
        </p:nvPicPr>
        <p:blipFill>
          <a:blip r:embed="rId2"/>
          <a:srcRect/>
          <a:stretch>
            <a:fillRect/>
          </a:stretch>
        </p:blipFill>
        <p:spPr>
          <a:xfrm>
            <a:off x="539750" y="620713"/>
            <a:ext cx="7910513" cy="444976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ctrTitle" idx="4294967295"/>
          </p:nvPr>
        </p:nvSpPr>
        <p:spPr>
          <a:xfrm>
            <a:off x="755650" y="836613"/>
            <a:ext cx="7543800" cy="1524000"/>
          </a:xfrm>
        </p:spPr>
        <p:txBody>
          <a:bodyPr/>
          <a:lstStyle/>
          <a:p>
            <a:pPr algn="ctr"/>
            <a:r>
              <a:rPr lang="en-US" smtClean="0"/>
              <a:t>International Committee of the Red Cross</a:t>
            </a:r>
            <a:endParaRPr lang="ru-RU" smtClean="0"/>
          </a:p>
        </p:txBody>
      </p:sp>
      <p:pic>
        <p:nvPicPr>
          <p:cNvPr id="33795" name="Picture 2" descr="C:\Users\SS User\Desktop\jelveh20110612070243640.jpg"/>
          <p:cNvPicPr>
            <a:picLocks noChangeAspect="1" noChangeArrowheads="1"/>
          </p:cNvPicPr>
          <p:nvPr/>
        </p:nvPicPr>
        <p:blipFill>
          <a:blip r:embed="rId2"/>
          <a:srcRect/>
          <a:stretch>
            <a:fillRect/>
          </a:stretch>
        </p:blipFill>
        <p:spPr bwMode="auto">
          <a:xfrm>
            <a:off x="2233613" y="3063875"/>
            <a:ext cx="464502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2"/>
          <p:cNvSpPr>
            <a:spLocks noGrp="1"/>
          </p:cNvSpPr>
          <p:nvPr>
            <p:ph idx="1"/>
          </p:nvPr>
        </p:nvSpPr>
        <p:spPr>
          <a:xfrm>
            <a:off x="755650" y="2781300"/>
            <a:ext cx="7632700" cy="3886200"/>
          </a:xfrm>
        </p:spPr>
        <p:txBody>
          <a:bodyPr/>
          <a:lstStyle/>
          <a:p>
            <a:pPr marL="0" indent="0" algn="ctr">
              <a:buFont typeface="Arial" charset="0"/>
              <a:buNone/>
            </a:pPr>
            <a:r>
              <a:rPr lang="en-US" smtClean="0"/>
              <a:t>The International Committee of the Red Cross (ICRC) is a  humanitarian nongovernmental institution with approximately 97 million volunteers worldwide which was founded to protect human life and health, to ensure respect for all human beings, and to prevent and alleviate human suffering, without any discrimination based on nationality, race, sex, religious beliefs, class or political opinions.</a:t>
            </a:r>
            <a:endParaRPr lang="ru-RU" smtClean="0"/>
          </a:p>
        </p:txBody>
      </p:sp>
      <p:pic>
        <p:nvPicPr>
          <p:cNvPr id="14338" name="Рисунок 5"/>
          <p:cNvPicPr>
            <a:picLocks noChangeAspect="1"/>
          </p:cNvPicPr>
          <p:nvPr/>
        </p:nvPicPr>
        <p:blipFill>
          <a:blip r:embed="rId2"/>
          <a:srcRect/>
          <a:stretch>
            <a:fillRect/>
          </a:stretch>
        </p:blipFill>
        <p:spPr bwMode="auto">
          <a:xfrm>
            <a:off x="1042988" y="877888"/>
            <a:ext cx="2420937" cy="2420937"/>
          </a:xfrm>
          <a:prstGeom prst="rect">
            <a:avLst/>
          </a:prstGeom>
          <a:noFill/>
          <a:ln w="9525">
            <a:noFill/>
            <a:miter lim="800000"/>
            <a:headEnd/>
            <a:tailEnd/>
          </a:ln>
        </p:spPr>
      </p:pic>
      <p:pic>
        <p:nvPicPr>
          <p:cNvPr id="14339" name="Рисунок 6"/>
          <p:cNvPicPr>
            <a:picLocks noChangeAspect="1"/>
          </p:cNvPicPr>
          <p:nvPr/>
        </p:nvPicPr>
        <p:blipFill>
          <a:blip r:embed="rId3"/>
          <a:srcRect/>
          <a:stretch>
            <a:fillRect/>
          </a:stretch>
        </p:blipFill>
        <p:spPr bwMode="auto">
          <a:xfrm>
            <a:off x="3779838" y="812800"/>
            <a:ext cx="447675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endParaRPr lang="ru-RU" smtClean="0"/>
          </a:p>
        </p:txBody>
      </p:sp>
      <p:pic>
        <p:nvPicPr>
          <p:cNvPr id="15362" name="Объект 3"/>
          <p:cNvPicPr>
            <a:picLocks noGrp="1" noChangeAspect="1"/>
          </p:cNvPicPr>
          <p:nvPr>
            <p:ph idx="1"/>
          </p:nvPr>
        </p:nvPicPr>
        <p:blipFill>
          <a:blip r:embed="rId2"/>
          <a:srcRect/>
          <a:stretch>
            <a:fillRect/>
          </a:stretch>
        </p:blipFill>
        <p:spPr>
          <a:xfrm>
            <a:off x="0" y="1171575"/>
            <a:ext cx="9144000" cy="5686425"/>
          </a:xfrm>
        </p:spPr>
      </p:pic>
      <p:sp>
        <p:nvSpPr>
          <p:cNvPr id="15363" name="TextBox 4"/>
          <p:cNvSpPr txBox="1">
            <a:spLocks noChangeArrowheads="1"/>
          </p:cNvSpPr>
          <p:nvPr/>
        </p:nvSpPr>
        <p:spPr bwMode="auto">
          <a:xfrm>
            <a:off x="900113" y="476250"/>
            <a:ext cx="7343775" cy="646113"/>
          </a:xfrm>
          <a:prstGeom prst="rect">
            <a:avLst/>
          </a:prstGeom>
          <a:noFill/>
          <a:ln w="9525">
            <a:noFill/>
            <a:miter lim="800000"/>
            <a:headEnd/>
            <a:tailEnd/>
          </a:ln>
        </p:spPr>
        <p:txBody>
          <a:bodyPr>
            <a:spAutoFit/>
          </a:bodyPr>
          <a:lstStyle/>
          <a:p>
            <a:pPr algn="ctr"/>
            <a:r>
              <a:rPr lang="en-US">
                <a:latin typeface="Times New Roman" pitchFamily="18" charset="0"/>
              </a:rPr>
              <a:t>The </a:t>
            </a:r>
            <a:r>
              <a:rPr lang="en-US" b="1">
                <a:latin typeface="Times New Roman" pitchFamily="18" charset="0"/>
              </a:rPr>
              <a:t>International Committee of the Red Cross  </a:t>
            </a:r>
            <a:r>
              <a:rPr lang="en-US">
                <a:latin typeface="Times New Roman" pitchFamily="18" charset="0"/>
              </a:rPr>
              <a:t>headquartered in Geneva, Switzerland.</a:t>
            </a:r>
            <a:endParaRPr lang="ru-RU">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1763713" y="4581525"/>
            <a:ext cx="6781800" cy="1600200"/>
          </a:xfrm>
        </p:spPr>
        <p:txBody>
          <a:bodyPr/>
          <a:lstStyle/>
          <a:p>
            <a:r>
              <a:rPr lang="en-US" smtClean="0"/>
              <a:t>General information</a:t>
            </a:r>
            <a:endParaRPr lang="ru-RU" smtClean="0"/>
          </a:p>
        </p:txBody>
      </p:sp>
      <p:sp>
        <p:nvSpPr>
          <p:cNvPr id="16386" name="Объект 2"/>
          <p:cNvSpPr>
            <a:spLocks noGrp="1"/>
          </p:cNvSpPr>
          <p:nvPr>
            <p:ph idx="1"/>
          </p:nvPr>
        </p:nvSpPr>
        <p:spPr>
          <a:xfrm>
            <a:off x="0" y="333375"/>
            <a:ext cx="9144000" cy="5111750"/>
          </a:xfrm>
        </p:spPr>
        <p:txBody>
          <a:bodyPr/>
          <a:lstStyle/>
          <a:p>
            <a:r>
              <a:rPr lang="en-US" smtClean="0"/>
              <a:t>The International Committee of the Red Cross </a:t>
            </a:r>
            <a:r>
              <a:rPr lang="en-US" b="1" smtClean="0"/>
              <a:t>was founded on 24 June 1863</a:t>
            </a:r>
            <a:r>
              <a:rPr lang="en-US" smtClean="0"/>
              <a:t> (151 years ago).</a:t>
            </a:r>
          </a:p>
          <a:p>
            <a:r>
              <a:rPr lang="en-US" smtClean="0"/>
              <a:t>The ICRC is part of the International Red Cross and Red Crescent Movement along with the International Federation of Red Cross and Red Crescent Societies (IFRC) and 189 National Societies. It is the oldest and most honoured organization within the Movement and one of the most widely recognized organizations in the world, having won three Nobel Peace Prizes in 1917, 1944, and 1963.</a:t>
            </a:r>
          </a:p>
          <a:p>
            <a:r>
              <a:rPr lang="en-US" smtClean="0"/>
              <a:t>State parties (signatories) to the four Geneva Conventions of 1949 and their Additional Protocols of 1977 (Protocol I, Protocol II) and 2005 have given the ICRC a mandate to protect victims of international and internal armed conflicts. Such victims include war wounded, prisoners, refugees, civilians, and other non-combatants.</a:t>
            </a:r>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idx="1"/>
          </p:nvPr>
        </p:nvSpPr>
        <p:spPr>
          <a:xfrm>
            <a:off x="0" y="2349500"/>
            <a:ext cx="9144000" cy="4094163"/>
          </a:xfrm>
        </p:spPr>
        <p:txBody>
          <a:bodyPr/>
          <a:lstStyle/>
          <a:p>
            <a:pPr marL="0" indent="0" algn="ctr">
              <a:buFont typeface="Arial" charset="0"/>
              <a:buNone/>
            </a:pPr>
            <a:r>
              <a:rPr lang="en-US" smtClean="0"/>
              <a:t>The original motto of the International Committee of the Red Cross was Inter Arma Caritas ("Amidst War, Charity"). It has preserved this motto while other Red Cross organizations have adopted others. Due to Geneva's location in the French-speaking part of Switzerland, the ICRC is also known under its initial French name Comité international de la Croix-Rouge (CICR). However, </a:t>
            </a:r>
            <a:r>
              <a:rPr lang="en-US" b="1" smtClean="0"/>
              <a:t>the ICRC has four official languages (</a:t>
            </a:r>
            <a:r>
              <a:rPr lang="en-US" b="1" u="sng" smtClean="0"/>
              <a:t>Arabic, English, French and Spanish</a:t>
            </a:r>
            <a:r>
              <a:rPr lang="en-US" b="1" smtClean="0"/>
              <a:t>). </a:t>
            </a:r>
            <a:r>
              <a:rPr lang="en-US" smtClean="0"/>
              <a:t>The official symbol of the ICRC is the Red Cross on white background (the inverse of the Swiss flag) with the words "COMITE INTERNATIONAL GENEVE" circling the cross.</a:t>
            </a:r>
            <a:endParaRPr lang="ru-RU" smtClean="0"/>
          </a:p>
        </p:txBody>
      </p:sp>
      <p:pic>
        <p:nvPicPr>
          <p:cNvPr id="17410" name="Рисунок 3"/>
          <p:cNvPicPr>
            <a:picLocks noChangeAspect="1"/>
          </p:cNvPicPr>
          <p:nvPr/>
        </p:nvPicPr>
        <p:blipFill>
          <a:blip r:embed="rId2"/>
          <a:srcRect/>
          <a:stretch>
            <a:fillRect/>
          </a:stretch>
        </p:blipFill>
        <p:spPr bwMode="auto">
          <a:xfrm>
            <a:off x="792163" y="338138"/>
            <a:ext cx="3924300" cy="2078037"/>
          </a:xfrm>
          <a:prstGeom prst="rect">
            <a:avLst/>
          </a:prstGeom>
          <a:noFill/>
          <a:ln w="9525">
            <a:noFill/>
            <a:miter lim="800000"/>
            <a:headEnd/>
            <a:tailEnd/>
          </a:ln>
        </p:spPr>
      </p:pic>
      <p:pic>
        <p:nvPicPr>
          <p:cNvPr id="17411" name="Рисунок 4"/>
          <p:cNvPicPr>
            <a:picLocks noChangeAspect="1"/>
          </p:cNvPicPr>
          <p:nvPr/>
        </p:nvPicPr>
        <p:blipFill>
          <a:blip r:embed="rId3"/>
          <a:srcRect/>
          <a:stretch>
            <a:fillRect/>
          </a:stretch>
        </p:blipFill>
        <p:spPr bwMode="auto">
          <a:xfrm>
            <a:off x="4716463" y="344488"/>
            <a:ext cx="3600450" cy="207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2"/>
          <p:cNvSpPr>
            <a:spLocks noGrp="1"/>
          </p:cNvSpPr>
          <p:nvPr>
            <p:ph idx="1"/>
          </p:nvPr>
        </p:nvSpPr>
        <p:spPr>
          <a:xfrm>
            <a:off x="468313" y="-100013"/>
            <a:ext cx="8424862" cy="4167188"/>
          </a:xfrm>
        </p:spPr>
        <p:txBody>
          <a:bodyPr/>
          <a:lstStyle/>
          <a:p>
            <a:pPr marL="0" indent="0" algn="ctr">
              <a:buFont typeface="Arial" charset="0"/>
              <a:buNone/>
            </a:pPr>
            <a:r>
              <a:rPr lang="en-US" smtClean="0"/>
              <a:t>The official mission statement says that: "The International Committee of the Red Cross (ICRC) is an impartial, neutral, and independent organization whose exclusively humanitarian mission is to protect the lives and dignity of victims of war and internal violence and to provide them with assistance." It also directs and coordinates international relief and works to promote and strengthen humanitarian law and universal humanitarian principles.</a:t>
            </a:r>
            <a:endParaRPr lang="ru-RU" smtClean="0"/>
          </a:p>
        </p:txBody>
      </p:sp>
      <p:sp>
        <p:nvSpPr>
          <p:cNvPr id="18434" name="Заголовок 3"/>
          <p:cNvSpPr>
            <a:spLocks noGrp="1"/>
          </p:cNvSpPr>
          <p:nvPr>
            <p:ph type="title"/>
          </p:nvPr>
        </p:nvSpPr>
        <p:spPr>
          <a:xfrm>
            <a:off x="-25400" y="4652963"/>
            <a:ext cx="9144000" cy="1600200"/>
          </a:xfrm>
        </p:spPr>
        <p:txBody>
          <a:bodyPr/>
          <a:lstStyle/>
          <a:p>
            <a:pPr algn="ctr"/>
            <a:r>
              <a:rPr lang="en-US" smtClean="0"/>
              <a:t>Mission</a:t>
            </a:r>
            <a:endParaRPr lang="ru-RU" smtClean="0"/>
          </a:p>
        </p:txBody>
      </p:sp>
      <p:pic>
        <p:nvPicPr>
          <p:cNvPr id="18435" name="Рисунок 4"/>
          <p:cNvPicPr>
            <a:picLocks noChangeAspect="1"/>
          </p:cNvPicPr>
          <p:nvPr/>
        </p:nvPicPr>
        <p:blipFill>
          <a:blip r:embed="rId2"/>
          <a:srcRect/>
          <a:stretch>
            <a:fillRect/>
          </a:stretch>
        </p:blipFill>
        <p:spPr bwMode="auto">
          <a:xfrm>
            <a:off x="3702050" y="3500438"/>
            <a:ext cx="1766888" cy="189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22225" y="0"/>
            <a:ext cx="9144000" cy="1600200"/>
          </a:xfrm>
        </p:spPr>
        <p:txBody>
          <a:bodyPr/>
          <a:lstStyle/>
          <a:p>
            <a:pPr algn="ctr"/>
            <a:r>
              <a:rPr lang="en-US" sz="2800" smtClean="0"/>
              <a:t>The core tasks of the Committee, which are derived from the Geneva Conventions and its own statutes are:</a:t>
            </a:r>
            <a:endParaRPr lang="ru-RU" sz="2800" smtClean="0"/>
          </a:p>
        </p:txBody>
      </p:sp>
      <p:sp>
        <p:nvSpPr>
          <p:cNvPr id="3" name="Объект 2"/>
          <p:cNvSpPr>
            <a:spLocks noGrp="1"/>
          </p:cNvSpPr>
          <p:nvPr>
            <p:ph idx="1"/>
          </p:nvPr>
        </p:nvSpPr>
        <p:spPr>
          <a:xfrm>
            <a:off x="755650" y="1989138"/>
            <a:ext cx="7848600" cy="3957637"/>
          </a:xfrm>
        </p:spPr>
        <p:txBody>
          <a:bodyPr rtlCol="0">
            <a:normAutofit lnSpcReduction="10000"/>
          </a:bodyPr>
          <a:lstStyle/>
          <a:p>
            <a:pPr marL="274320" indent="-274320" fontAlgn="auto">
              <a:spcAft>
                <a:spcPts val="0"/>
              </a:spcAft>
              <a:buFont typeface="Wingdings" panose="05000000000000000000" pitchFamily="2" charset="2"/>
              <a:buChar char="ü"/>
              <a:defRPr/>
            </a:pPr>
            <a:r>
              <a:rPr lang="en-US" dirty="0"/>
              <a:t>to monitor compliance of warring parties with the Geneva </a:t>
            </a:r>
            <a:r>
              <a:rPr lang="en-US" dirty="0" smtClean="0"/>
              <a:t>Conventions;</a:t>
            </a:r>
            <a:endParaRPr lang="en-US" dirty="0"/>
          </a:p>
          <a:p>
            <a:pPr marL="274320" indent="-274320" fontAlgn="auto">
              <a:spcAft>
                <a:spcPts val="0"/>
              </a:spcAft>
              <a:buFont typeface="Wingdings" panose="05000000000000000000" pitchFamily="2" charset="2"/>
              <a:buChar char="ü"/>
              <a:defRPr/>
            </a:pPr>
            <a:r>
              <a:rPr lang="en-US" dirty="0"/>
              <a:t>to organize nursing and care for those who are wounded on the </a:t>
            </a:r>
            <a:r>
              <a:rPr lang="en-US" dirty="0" smtClean="0"/>
              <a:t>battlefield;</a:t>
            </a:r>
            <a:endParaRPr lang="en-US" dirty="0"/>
          </a:p>
          <a:p>
            <a:pPr marL="274320" indent="-274320" fontAlgn="auto">
              <a:spcAft>
                <a:spcPts val="0"/>
              </a:spcAft>
              <a:buFont typeface="Wingdings" panose="05000000000000000000" pitchFamily="2" charset="2"/>
              <a:buChar char="ü"/>
              <a:defRPr/>
            </a:pPr>
            <a:r>
              <a:rPr lang="en-US" dirty="0"/>
              <a:t>to supervise the treatment of prisoners of war and make confidential interventions with detaining </a:t>
            </a:r>
            <a:r>
              <a:rPr lang="en-US" dirty="0" smtClean="0"/>
              <a:t>authorities;</a:t>
            </a:r>
            <a:endParaRPr lang="en-US" dirty="0"/>
          </a:p>
          <a:p>
            <a:pPr marL="274320" indent="-274320" fontAlgn="auto">
              <a:spcAft>
                <a:spcPts val="0"/>
              </a:spcAft>
              <a:buFont typeface="Wingdings" panose="05000000000000000000" pitchFamily="2" charset="2"/>
              <a:buChar char="ü"/>
              <a:defRPr/>
            </a:pPr>
            <a:r>
              <a:rPr lang="en-US" dirty="0"/>
              <a:t>to help with the search for missing persons in an armed conflict (tracing </a:t>
            </a:r>
            <a:r>
              <a:rPr lang="en-US" dirty="0" smtClean="0"/>
              <a:t>service);</a:t>
            </a:r>
            <a:endParaRPr lang="en-US" dirty="0"/>
          </a:p>
          <a:p>
            <a:pPr marL="274320" indent="-274320" fontAlgn="auto">
              <a:spcAft>
                <a:spcPts val="0"/>
              </a:spcAft>
              <a:buFont typeface="Wingdings" panose="05000000000000000000" pitchFamily="2" charset="2"/>
              <a:buChar char="ü"/>
              <a:defRPr/>
            </a:pPr>
            <a:r>
              <a:rPr lang="en-US" dirty="0"/>
              <a:t>to organize protection and care for civil </a:t>
            </a:r>
            <a:r>
              <a:rPr lang="en-US" dirty="0" smtClean="0"/>
              <a:t>populations;</a:t>
            </a:r>
            <a:endParaRPr lang="en-US" dirty="0"/>
          </a:p>
          <a:p>
            <a:pPr marL="274320" indent="-274320" fontAlgn="auto">
              <a:spcAft>
                <a:spcPts val="0"/>
              </a:spcAft>
              <a:buFont typeface="Wingdings" panose="05000000000000000000" pitchFamily="2" charset="2"/>
              <a:buChar char="ü"/>
              <a:defRPr/>
            </a:pPr>
            <a:r>
              <a:rPr lang="en-US" dirty="0"/>
              <a:t>to act as a neutral intermediary between warring </a:t>
            </a:r>
            <a:r>
              <a:rPr lang="en-US" dirty="0" smtClean="0"/>
              <a:t>parties.</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827088" y="3933825"/>
            <a:ext cx="7993062" cy="2805113"/>
          </a:xfrm>
        </p:spPr>
        <p:txBody>
          <a:bodyPr/>
          <a:lstStyle/>
          <a:p>
            <a:pPr marL="0" indent="0" algn="ctr">
              <a:buFont typeface="Arial" charset="0"/>
              <a:buNone/>
            </a:pPr>
            <a:r>
              <a:rPr lang="en-US" smtClean="0"/>
              <a:t>The ICRC drew up seven fundamental principles in 1965 that were adopted by the entire Red Cross Movement. They are </a:t>
            </a:r>
            <a:r>
              <a:rPr lang="en-US" b="1" smtClean="0"/>
              <a:t>humanity, impartiality, neutrality, independence, volunteerism, unity, and universality.</a:t>
            </a:r>
            <a:endParaRPr lang="ru-RU" b="1" smtClean="0"/>
          </a:p>
        </p:txBody>
      </p:sp>
      <p:pic>
        <p:nvPicPr>
          <p:cNvPr id="20482" name="Рисунок 3"/>
          <p:cNvPicPr>
            <a:picLocks noChangeAspect="1"/>
          </p:cNvPicPr>
          <p:nvPr/>
        </p:nvPicPr>
        <p:blipFill>
          <a:blip r:embed="rId2"/>
          <a:srcRect/>
          <a:stretch>
            <a:fillRect/>
          </a:stretch>
        </p:blipFill>
        <p:spPr bwMode="auto">
          <a:xfrm>
            <a:off x="1579563" y="404813"/>
            <a:ext cx="6096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95</TotalTime>
  <Words>1059</Words>
  <Application>Microsoft Office PowerPoint</Application>
  <PresentationFormat>Экран (4:3)</PresentationFormat>
  <Paragraphs>36</Paragraphs>
  <Slides>15</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5</vt:i4>
      </vt:variant>
      <vt:variant>
        <vt:lpstr>Заголовки слайдов</vt:lpstr>
      </vt:variant>
      <vt:variant>
        <vt:i4>15</vt:i4>
      </vt:variant>
    </vt:vector>
  </HeadingPairs>
  <TitlesOfParts>
    <vt:vector size="25" baseType="lpstr">
      <vt:lpstr>Times New Roman</vt:lpstr>
      <vt:lpstr>Arial</vt:lpstr>
      <vt:lpstr>Impact</vt:lpstr>
      <vt:lpstr>Calibri</vt:lpstr>
      <vt:lpstr>Wingdings</vt:lpstr>
      <vt:lpstr>NewsPrint</vt:lpstr>
      <vt:lpstr>NewsPrint</vt:lpstr>
      <vt:lpstr>NewsPrint</vt:lpstr>
      <vt:lpstr>NewsPrint</vt:lpstr>
      <vt:lpstr>NewsPrint</vt:lpstr>
      <vt:lpstr>Слайд 1</vt:lpstr>
      <vt:lpstr>International Committee of the Red Cross</vt:lpstr>
      <vt:lpstr>Слайд 3</vt:lpstr>
      <vt:lpstr>Слайд 4</vt:lpstr>
      <vt:lpstr>General information</vt:lpstr>
      <vt:lpstr>Слайд 6</vt:lpstr>
      <vt:lpstr>Mission</vt:lpstr>
      <vt:lpstr>The core tasks of the Committee, which are derived from the Geneva Conventions and its own statutes are:</vt:lpstr>
      <vt:lpstr>Слайд 9</vt:lpstr>
      <vt:lpstr>Legal Basis</vt:lpstr>
      <vt:lpstr>Funding and financial matters</vt:lpstr>
      <vt:lpstr>Organization</vt:lpstr>
      <vt:lpstr>Organization</vt:lpstr>
      <vt:lpstr>The President</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Committee of the Red Cross</dc:title>
  <dc:creator>SS User</dc:creator>
  <cp:lastModifiedBy>vitalij</cp:lastModifiedBy>
  <cp:revision>18</cp:revision>
  <dcterms:created xsi:type="dcterms:W3CDTF">2014-12-14T11:14:47Z</dcterms:created>
  <dcterms:modified xsi:type="dcterms:W3CDTF">2015-04-26T13:52:37Z</dcterms:modified>
</cp:coreProperties>
</file>