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0" r:id="rId3"/>
    <p:sldId id="256" r:id="rId4"/>
    <p:sldId id="264" r:id="rId5"/>
    <p:sldId id="265" r:id="rId6"/>
    <p:sldId id="258" r:id="rId7"/>
    <p:sldId id="259" r:id="rId8"/>
    <p:sldId id="257" r:id="rId9"/>
    <p:sldId id="262" r:id="rId10"/>
    <p:sldId id="261" r:id="rId11"/>
    <p:sldId id="266" r:id="rId12"/>
    <p:sldId id="263"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7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4" name="Прямоугольник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lang="ru-RU" smtClean="0"/>
              <a:t>Образец заголовка</a:t>
            </a:r>
            <a:endParaRPr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7" name="Дата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CDB1898C-576B-469E-A22C-F614E80A5A9D}" type="datetimeFigureOut">
              <a:rPr lang="ru-RU"/>
              <a:pPr>
                <a:defRPr/>
              </a:pPr>
              <a:t>26.04.2015</a:t>
            </a:fld>
            <a:endParaRPr lang="ru-RU"/>
          </a:p>
        </p:txBody>
      </p:sp>
      <p:sp>
        <p:nvSpPr>
          <p:cNvPr id="10" name="Нижний колонтитул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ru-RU"/>
          </a:p>
        </p:txBody>
      </p:sp>
      <p:sp>
        <p:nvSpPr>
          <p:cNvPr id="11" name="Номер слайда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68EF29B1-2965-48BB-BB68-83DDFEBC27E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80EFE80F-BB96-4F32-AB6E-2D8EEF0AB26D}" type="datetimeFigureOut">
              <a:rPr lang="ru-RU"/>
              <a:pPr>
                <a:defRPr/>
              </a:pPr>
              <a:t>26.04.2015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0232496-B8DB-4AF4-A567-3E520599110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Вертикальный заголовок 1"/>
          <p:cNvSpPr>
            <a:spLocks noGrp="1"/>
          </p:cNvSpPr>
          <p:nvPr>
            <p:ph type="title" orient="vert"/>
          </p:nvPr>
        </p:nvSpPr>
        <p:spPr>
          <a:xfrm>
            <a:off x="6553200" y="609600"/>
            <a:ext cx="2057400" cy="55165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a:xfrm>
            <a:off x="6553200" y="6248400"/>
            <a:ext cx="2209800" cy="365125"/>
          </a:xfrm>
        </p:spPr>
        <p:txBody>
          <a:bodyPr/>
          <a:lstStyle>
            <a:lvl1pPr>
              <a:defRPr/>
            </a:lvl1pPr>
          </a:lstStyle>
          <a:p>
            <a:pPr>
              <a:defRPr/>
            </a:pPr>
            <a:fld id="{A14E0E6A-FE69-4F20-9560-A04E0A28CB2A}" type="datetimeFigureOut">
              <a:rPr lang="ru-RU"/>
              <a:pPr>
                <a:defRPr/>
              </a:pPr>
              <a:t>26.04.2015</a:t>
            </a:fld>
            <a:endParaRPr lang="ru-RU"/>
          </a:p>
        </p:txBody>
      </p:sp>
      <p:sp>
        <p:nvSpPr>
          <p:cNvPr id="8" name="Нижний колонтитул 4"/>
          <p:cNvSpPr>
            <a:spLocks noGrp="1"/>
          </p:cNvSpPr>
          <p:nvPr>
            <p:ph type="ftr" sz="quarter" idx="11"/>
          </p:nvPr>
        </p:nvSpPr>
        <p:spPr>
          <a:xfrm>
            <a:off x="457200" y="6248400"/>
            <a:ext cx="5573713" cy="365125"/>
          </a:xfrm>
        </p:spPr>
        <p:txBody>
          <a:bodyPr/>
          <a:lstStyle>
            <a:lvl1pPr>
              <a:defRPr/>
            </a:lvl1pPr>
          </a:lstStyle>
          <a:p>
            <a:pPr>
              <a:defRPr/>
            </a:pPr>
            <a:endParaRPr lang="ru-RU"/>
          </a:p>
        </p:txBody>
      </p:sp>
      <p:sp>
        <p:nvSpPr>
          <p:cNvPr id="9" name="Номер слайда 5"/>
          <p:cNvSpPr>
            <a:spLocks noGrp="1"/>
          </p:cNvSpPr>
          <p:nvPr>
            <p:ph type="sldNum" sz="quarter" idx="12"/>
          </p:nvPr>
        </p:nvSpPr>
        <p:spPr>
          <a:xfrm rot="5400000">
            <a:off x="5989638" y="144462"/>
            <a:ext cx="533400" cy="244475"/>
          </a:xfrm>
        </p:spPr>
        <p:txBody>
          <a:bodyPr/>
          <a:lstStyle>
            <a:lvl1pPr>
              <a:defRPr/>
            </a:lvl1pPr>
          </a:lstStyle>
          <a:p>
            <a:pPr>
              <a:defRPr/>
            </a:pPr>
            <a:fld id="{B4E176C7-FE56-411B-842D-922AE2210DA6}"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612648" y="1600200"/>
            <a:ext cx="81534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CB7607B-85D1-45DD-AE09-2AEB32CBB9CF}" type="datetimeFigureOut">
              <a:rPr lang="ru-RU"/>
              <a:pPr>
                <a:defRPr/>
              </a:pPr>
              <a:t>26.04.2015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31B805B-865A-47DE-BDFA-9173E9D5F30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4"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Текст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ru-RU" smtClean="0"/>
              <a:t>Образец заголовка</a:t>
            </a:r>
            <a:endParaRPr lang="en-US"/>
          </a:p>
        </p:txBody>
      </p:sp>
      <p:sp>
        <p:nvSpPr>
          <p:cNvPr id="7" name="Дата 11"/>
          <p:cNvSpPr>
            <a:spLocks noGrp="1"/>
          </p:cNvSpPr>
          <p:nvPr>
            <p:ph type="dt" sz="half" idx="10"/>
          </p:nvPr>
        </p:nvSpPr>
        <p:spPr/>
        <p:txBody>
          <a:bodyPr/>
          <a:lstStyle>
            <a:lvl1pPr>
              <a:defRPr/>
            </a:lvl1pPr>
          </a:lstStyle>
          <a:p>
            <a:pPr>
              <a:defRPr/>
            </a:pPr>
            <a:fld id="{54E1E4CD-5563-42C1-9314-2A0BDAD98B99}" type="datetimeFigureOut">
              <a:rPr lang="ru-RU"/>
              <a:pPr>
                <a:defRPr/>
              </a:pPr>
              <a:t>26.04.2015</a:t>
            </a:fld>
            <a:endParaRPr lang="ru-RU"/>
          </a:p>
        </p:txBody>
      </p:sp>
      <p:sp>
        <p:nvSpPr>
          <p:cNvPr id="8" name="Номер слайда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13FD71DD-935D-4AA2-BA1B-FB1C07561AFB}" type="slidenum">
              <a:rPr lang="ru-RU"/>
              <a:pPr>
                <a:defRPr/>
              </a:pPr>
              <a:t>‹#›</a:t>
            </a:fld>
            <a:endParaRPr lang="ru-RU"/>
          </a:p>
        </p:txBody>
      </p:sp>
      <p:sp>
        <p:nvSpPr>
          <p:cNvPr id="9" name="Нижний колонтитул 13"/>
          <p:cNvSpPr>
            <a:spLocks noGrp="1"/>
          </p:cNvSpPr>
          <p:nvPr>
            <p:ph type="ftr" sz="quarter" idx="12"/>
          </p:nvPr>
        </p:nvSpPr>
        <p:spPr/>
        <p:txBody>
          <a:bodyPr/>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609600"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844901"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7"/>
          <p:cNvSpPr>
            <a:spLocks noGrp="1"/>
          </p:cNvSpPr>
          <p:nvPr>
            <p:ph type="dt" sz="half" idx="10"/>
          </p:nvPr>
        </p:nvSpPr>
        <p:spPr/>
        <p:txBody>
          <a:bodyPr rtlCol="0"/>
          <a:lstStyle>
            <a:lvl1pPr>
              <a:defRPr/>
            </a:lvl1pPr>
          </a:lstStyle>
          <a:p>
            <a:pPr>
              <a:defRPr/>
            </a:pPr>
            <a:fld id="{27D41BF7-A2AB-4A59-A041-40280EA2B51B}" type="datetimeFigureOut">
              <a:rPr lang="ru-RU"/>
              <a:pPr>
                <a:defRPr/>
              </a:pPr>
              <a:t>26.04.2015</a:t>
            </a:fld>
            <a:endParaRPr lang="ru-RU"/>
          </a:p>
        </p:txBody>
      </p:sp>
      <p:sp>
        <p:nvSpPr>
          <p:cNvPr id="6" name="Номер слайда 9"/>
          <p:cNvSpPr>
            <a:spLocks noGrp="1"/>
          </p:cNvSpPr>
          <p:nvPr>
            <p:ph type="sldNum" sz="quarter" idx="11"/>
          </p:nvPr>
        </p:nvSpPr>
        <p:spPr/>
        <p:txBody>
          <a:bodyPr rtlCol="0"/>
          <a:lstStyle>
            <a:lvl1pPr>
              <a:defRPr/>
            </a:lvl1pPr>
          </a:lstStyle>
          <a:p>
            <a:pPr>
              <a:defRPr/>
            </a:pPr>
            <a:fld id="{8AA903E8-3D8D-449F-8F03-79D671CDA362}" type="slidenum">
              <a:rPr lang="ru-RU"/>
              <a:pPr>
                <a:defRPr/>
              </a:pPr>
              <a:t>‹#›</a:t>
            </a:fld>
            <a:endParaRPr lang="ru-RU"/>
          </a:p>
        </p:txBody>
      </p:sp>
      <p:sp>
        <p:nvSpPr>
          <p:cNvPr id="7" name="Нижний колонтитул 11"/>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609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800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7" name="Дата 9"/>
          <p:cNvSpPr>
            <a:spLocks noGrp="1"/>
          </p:cNvSpPr>
          <p:nvPr>
            <p:ph type="dt" sz="half" idx="10"/>
          </p:nvPr>
        </p:nvSpPr>
        <p:spPr/>
        <p:txBody>
          <a:bodyPr rtlCol="0"/>
          <a:lstStyle>
            <a:lvl1pPr>
              <a:defRPr/>
            </a:lvl1pPr>
          </a:lstStyle>
          <a:p>
            <a:pPr>
              <a:defRPr/>
            </a:pPr>
            <a:fld id="{B5C1986C-79A2-4B6D-8015-478629031FD4}" type="datetimeFigureOut">
              <a:rPr lang="ru-RU"/>
              <a:pPr>
                <a:defRPr/>
              </a:pPr>
              <a:t>26.04.2015</a:t>
            </a:fld>
            <a:endParaRPr lang="ru-RU"/>
          </a:p>
        </p:txBody>
      </p:sp>
      <p:sp>
        <p:nvSpPr>
          <p:cNvPr id="8" name="Номер слайда 11"/>
          <p:cNvSpPr>
            <a:spLocks noGrp="1"/>
          </p:cNvSpPr>
          <p:nvPr>
            <p:ph type="sldNum" sz="quarter" idx="11"/>
          </p:nvPr>
        </p:nvSpPr>
        <p:spPr/>
        <p:txBody>
          <a:bodyPr rtlCol="0"/>
          <a:lstStyle>
            <a:lvl1pPr>
              <a:defRPr/>
            </a:lvl1pPr>
          </a:lstStyle>
          <a:p>
            <a:pPr>
              <a:defRPr/>
            </a:pPr>
            <a:fld id="{C1BFCB30-1B9B-448D-B802-E41FAE5AFB3C}" type="slidenum">
              <a:rPr lang="ru-RU"/>
              <a:pPr>
                <a:defRPr/>
              </a:pPr>
              <a:t>‹#›</a:t>
            </a:fld>
            <a:endParaRPr lang="ru-RU"/>
          </a:p>
        </p:txBody>
      </p:sp>
      <p:sp>
        <p:nvSpPr>
          <p:cNvPr id="9" name="Нижний колонтитул 13"/>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5B22CB8-4C54-4C45-A796-1439EADA60C6}" type="datetimeFigureOut">
              <a:rPr lang="ru-RU"/>
              <a:pPr>
                <a:defRPr/>
              </a:pPr>
              <a:t>26.04.2015</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C41DA818-1371-4A6F-B5D4-013272D722F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6BCFF9A1-01A3-4BC8-9B7A-66AEF766E1C6}" type="datetimeFigureOut">
              <a:rPr lang="ru-RU"/>
              <a:pPr>
                <a:defRPr/>
              </a:pPr>
              <a:t>26.04.2015</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519C88D3-EE01-4227-8FB3-8F0B8F16660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lstStyle>
            <a:lvl1pPr algn="l">
              <a:buNone/>
              <a:defRPr sz="4400" b="0"/>
            </a:lvl1pPr>
          </a:lstStyle>
          <a:p>
            <a:r>
              <a:rPr lang="ru-RU" smtClean="0"/>
              <a:t>Образец заголовка</a:t>
            </a:r>
            <a:endParaRPr lang="en-US"/>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A289EBD-EFDA-4C50-BF9F-40D888E8A24C}" type="datetimeFigureOut">
              <a:rPr lang="ru-RU"/>
              <a:pPr>
                <a:defRPr/>
              </a:pPr>
              <a:t>26.04.2015</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CE1806C5-6050-44A3-9944-A9FE199E7C7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5" name="Прямоугольник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оугольник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2" name="Заголовок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11"/>
          <p:cNvSpPr>
            <a:spLocks noGrp="1"/>
          </p:cNvSpPr>
          <p:nvPr>
            <p:ph type="dt" sz="half" idx="10"/>
          </p:nvPr>
        </p:nvSpPr>
        <p:spPr>
          <a:xfrm>
            <a:off x="6248400" y="6248400"/>
            <a:ext cx="2667000" cy="365125"/>
          </a:xfrm>
        </p:spPr>
        <p:txBody>
          <a:bodyPr rtlCol="0"/>
          <a:lstStyle>
            <a:lvl1pPr>
              <a:defRPr/>
            </a:lvl1pPr>
          </a:lstStyle>
          <a:p>
            <a:pPr>
              <a:defRPr/>
            </a:pPr>
            <a:fld id="{015E7A62-63C3-418B-86E4-8BE4834D8AA0}" type="datetimeFigureOut">
              <a:rPr lang="ru-RU"/>
              <a:pPr>
                <a:defRPr/>
              </a:pPr>
              <a:t>26.04.2015</a:t>
            </a:fld>
            <a:endParaRPr lang="ru-RU"/>
          </a:p>
        </p:txBody>
      </p:sp>
      <p:sp>
        <p:nvSpPr>
          <p:cNvPr id="10" name="Номер слайда 12"/>
          <p:cNvSpPr>
            <a:spLocks noGrp="1"/>
          </p:cNvSpPr>
          <p:nvPr>
            <p:ph type="sldNum" sz="quarter" idx="11"/>
          </p:nvPr>
        </p:nvSpPr>
        <p:spPr>
          <a:xfrm>
            <a:off x="0" y="4667250"/>
            <a:ext cx="1447800" cy="663575"/>
          </a:xfrm>
        </p:spPr>
        <p:txBody>
          <a:bodyPr rtlCol="0"/>
          <a:lstStyle>
            <a:lvl1pPr>
              <a:defRPr sz="2800" smtClean="0"/>
            </a:lvl1pPr>
          </a:lstStyle>
          <a:p>
            <a:pPr>
              <a:defRPr/>
            </a:pPr>
            <a:fld id="{BE2B2635-9EDF-4F06-B780-0E62F6B1C74A}" type="slidenum">
              <a:rPr lang="ru-RU"/>
              <a:pPr>
                <a:defRPr/>
              </a:pPr>
              <a:t>‹#›</a:t>
            </a:fld>
            <a:endParaRPr lang="ru-RU"/>
          </a:p>
        </p:txBody>
      </p:sp>
      <p:sp>
        <p:nvSpPr>
          <p:cNvPr id="11" name="Нижний колонтитул 13"/>
          <p:cNvSpPr>
            <a:spLocks noGrp="1"/>
          </p:cNvSpPr>
          <p:nvPr>
            <p:ph type="ftr" sz="quarter" idx="12"/>
          </p:nvPr>
        </p:nvSpPr>
        <p:spPr>
          <a:xfrm>
            <a:off x="1600200" y="6248400"/>
            <a:ext cx="4572000" cy="365125"/>
          </a:xfrm>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Текст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611AA99-6DEC-47B2-B801-8C7CE9A1D40C}" type="datetimeFigureOut">
              <a:rPr lang="ru-RU"/>
              <a:pPr>
                <a:defRPr/>
              </a:pPr>
              <a:t>26.04.2015</a:t>
            </a:fld>
            <a:endParaRPr lang="ru-RU"/>
          </a:p>
        </p:txBody>
      </p:sp>
      <p:sp>
        <p:nvSpPr>
          <p:cNvPr id="3" name="Нижний колонтитул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ru-RU"/>
          </a:p>
        </p:txBody>
      </p:sp>
      <p:sp>
        <p:nvSpPr>
          <p:cNvPr id="7" name="Прямоугольник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оугольник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рямоугольник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Номер слайда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B3538FBD-6B7A-407E-8BD0-DB3737A17E3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68" r:id="rId2"/>
    <p:sldLayoutId id="2147483673" r:id="rId3"/>
    <p:sldLayoutId id="2147483674" r:id="rId4"/>
    <p:sldLayoutId id="2147483675" r:id="rId5"/>
    <p:sldLayoutId id="2147483669" r:id="rId6"/>
    <p:sldLayoutId id="2147483676" r:id="rId7"/>
    <p:sldLayoutId id="2147483670" r:id="rId8"/>
    <p:sldLayoutId id="2147483677" r:id="rId9"/>
    <p:sldLayoutId id="2147483671" r:id="rId10"/>
    <p:sldLayoutId id="2147483678"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Calibri" pitchFamily="34" charset="0"/>
        </a:defRPr>
      </a:lvl2pPr>
      <a:lvl3pPr algn="l" rtl="0" fontAlgn="base">
        <a:spcBef>
          <a:spcPct val="0"/>
        </a:spcBef>
        <a:spcAft>
          <a:spcPct val="0"/>
        </a:spcAft>
        <a:defRPr sz="4400">
          <a:solidFill>
            <a:schemeClr val="tx2"/>
          </a:solidFill>
          <a:latin typeface="Calibri" pitchFamily="34" charset="0"/>
        </a:defRPr>
      </a:lvl3pPr>
      <a:lvl4pPr algn="l" rtl="0" fontAlgn="base">
        <a:spcBef>
          <a:spcPct val="0"/>
        </a:spcBef>
        <a:spcAft>
          <a:spcPct val="0"/>
        </a:spcAft>
        <a:defRPr sz="4400">
          <a:solidFill>
            <a:schemeClr val="tx2"/>
          </a:solidFill>
          <a:latin typeface="Calibri" pitchFamily="34" charset="0"/>
        </a:defRPr>
      </a:lvl4pPr>
      <a:lvl5pPr algn="l" rtl="0" fontAlgn="base">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B32C16"/>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F5CD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19050" y="1725613"/>
            <a:ext cx="9107488" cy="3414712"/>
          </a:xfrm>
          <a:prstGeom prst="rect">
            <a:avLst/>
          </a:prstGeom>
          <a:noFill/>
          <a:ln w="9525">
            <a:noFill/>
            <a:miter lim="800000"/>
            <a:headEnd/>
            <a:tailEnd/>
          </a:ln>
          <a:effectLst/>
        </p:spPr>
        <p:txBody>
          <a:bodyPr wrap="none" anchor="ctr">
            <a:spAutoFit/>
          </a:bodyPr>
          <a:lstStyle/>
          <a:p>
            <a:pPr algn="ctr"/>
            <a:r>
              <a:rPr lang="ru-RU" sz="2000"/>
              <a:t>Презентация «</a:t>
            </a:r>
            <a:r>
              <a:rPr lang="en-US" sz="2000"/>
              <a:t>North Atlantic Treaty Organization</a:t>
            </a:r>
            <a:r>
              <a:rPr lang="ru-RU" sz="2000"/>
              <a:t>» подготовлена студентами </a:t>
            </a:r>
          </a:p>
          <a:p>
            <a:pPr algn="ctr"/>
            <a:r>
              <a:rPr lang="ru-RU" sz="2000"/>
              <a:t>четвертого курса факультета иностранных языков </a:t>
            </a:r>
          </a:p>
          <a:p>
            <a:pPr algn="ctr"/>
            <a:r>
              <a:rPr lang="ru-RU" sz="2000"/>
              <a:t>специальности «Английский язык» при изучении темы </a:t>
            </a:r>
          </a:p>
          <a:p>
            <a:pPr algn="ctr"/>
            <a:r>
              <a:rPr lang="ru-RU" sz="2000"/>
              <a:t>«Европейские и всемирные международные организации» </a:t>
            </a:r>
            <a:endParaRPr lang="en-US" sz="2000"/>
          </a:p>
          <a:p>
            <a:pPr algn="ctr"/>
            <a:r>
              <a:rPr lang="ru-RU" sz="2000"/>
              <a:t>под руководством  ст. преподавателя Гуд В.Г. .</a:t>
            </a:r>
            <a:endParaRPr lang="en-US" sz="2000"/>
          </a:p>
          <a:p>
            <a:pPr algn="ctr"/>
            <a:r>
              <a:rPr lang="ru-RU" sz="2000"/>
              <a:t> Данная творческая работа может быть в дальнейшем </a:t>
            </a:r>
            <a:endParaRPr lang="en-US" sz="2000"/>
          </a:p>
          <a:p>
            <a:pPr algn="ctr"/>
            <a:r>
              <a:rPr lang="ru-RU" sz="2000"/>
              <a:t>использована в ходе изучения дисциплины </a:t>
            </a:r>
            <a:endParaRPr lang="en-US" sz="2000"/>
          </a:p>
          <a:p>
            <a:pPr algn="ctr"/>
            <a:r>
              <a:rPr lang="ru-RU" sz="2000"/>
              <a:t>«</a:t>
            </a:r>
            <a:r>
              <a:rPr lang="ru-RU" sz="2000" b="1"/>
              <a:t>Общественно-политический дискурс</a:t>
            </a:r>
            <a:r>
              <a:rPr lang="ru-RU" sz="2000"/>
              <a:t>» студентами</a:t>
            </a:r>
            <a:endParaRPr lang="en-US" sz="2000"/>
          </a:p>
          <a:p>
            <a:pPr algn="ctr"/>
            <a:r>
              <a:rPr lang="ru-RU" sz="2000"/>
              <a:t> 4 курса ф-та иностранных языков при ознакомлении </a:t>
            </a:r>
            <a:endParaRPr lang="en-US" sz="2000"/>
          </a:p>
          <a:p>
            <a:pPr algn="ctr"/>
            <a:r>
              <a:rPr lang="ru-RU" sz="2000"/>
              <a:t>с  темой «</a:t>
            </a:r>
            <a:r>
              <a:rPr lang="ru-RU" sz="2000" b="1"/>
              <a:t>Международные организации и сообщества</a:t>
            </a:r>
            <a:r>
              <a:rPr lang="ru-RU" sz="2000"/>
              <a:t>».</a:t>
            </a:r>
          </a:p>
          <a:p>
            <a:pPr algn="ctr" eaLnBrk="0" hangingPunct="0"/>
            <a:endParaRPr lang="ru-RU">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62200" y="6049963"/>
            <a:ext cx="6705600" cy="685800"/>
          </a:xfrm>
        </p:spPr>
        <p:txBody>
          <a:bodyPr>
            <a:noAutofit/>
          </a:bodyPr>
          <a:lstStyle/>
          <a:p>
            <a:pPr algn="ctr" fontAlgn="auto">
              <a:spcAft>
                <a:spcPts val="0"/>
              </a:spcAft>
              <a:buFont typeface="Wingdings"/>
              <a:buNone/>
              <a:defRPr/>
            </a:pP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Decisions and consultations</a:t>
            </a:r>
            <a:endParaRPr lang="ru-RU"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1506" name="Рисунок 4" descr="decisions_and_consultations.png"/>
          <p:cNvPicPr>
            <a:picLocks noChangeAspect="1"/>
          </p:cNvPicPr>
          <p:nvPr/>
        </p:nvPicPr>
        <p:blipFill>
          <a:blip r:embed="rId2"/>
          <a:srcRect/>
          <a:stretch>
            <a:fillRect/>
          </a:stretch>
        </p:blipFill>
        <p:spPr bwMode="auto">
          <a:xfrm>
            <a:off x="0" y="0"/>
            <a:ext cx="9144000" cy="2659063"/>
          </a:xfrm>
          <a:prstGeom prst="rect">
            <a:avLst/>
          </a:prstGeom>
          <a:noFill/>
          <a:ln w="9525">
            <a:noFill/>
            <a:miter lim="800000"/>
            <a:headEnd/>
            <a:tailEnd/>
          </a:ln>
        </p:spPr>
      </p:pic>
      <p:sp>
        <p:nvSpPr>
          <p:cNvPr id="21507" name="TextBox 5"/>
          <p:cNvSpPr txBox="1">
            <a:spLocks noChangeArrowheads="1"/>
          </p:cNvSpPr>
          <p:nvPr/>
        </p:nvSpPr>
        <p:spPr bwMode="auto">
          <a:xfrm>
            <a:off x="571500" y="2928938"/>
            <a:ext cx="8001000" cy="2586037"/>
          </a:xfrm>
          <a:prstGeom prst="rect">
            <a:avLst/>
          </a:prstGeom>
          <a:noFill/>
          <a:ln w="9525">
            <a:noFill/>
            <a:miter lim="800000"/>
            <a:headEnd/>
            <a:tailEnd/>
          </a:ln>
        </p:spPr>
        <p:txBody>
          <a:bodyPr>
            <a:spAutoFit/>
          </a:bodyPr>
          <a:lstStyle/>
          <a:p>
            <a:pPr algn="ctr"/>
            <a:r>
              <a:rPr lang="en-US" sz="2400">
                <a:latin typeface="Times New Roman" pitchFamily="18" charset="0"/>
                <a:cs typeface="Times New Roman" pitchFamily="18" charset="0"/>
              </a:rPr>
              <a:t>NATO provides a unique opportunity for member countries to consult and take decisions on security issues at all levels and in a variety of fields.</a:t>
            </a:r>
            <a:endParaRPr lang="ru-RU" sz="2400">
              <a:latin typeface="Times New Roman" pitchFamily="18" charset="0"/>
              <a:cs typeface="Times New Roman" pitchFamily="18" charset="0"/>
            </a:endParaRPr>
          </a:p>
          <a:p>
            <a:pPr algn="ctr"/>
            <a:r>
              <a:rPr lang="en-US" sz="2400">
                <a:latin typeface="Times New Roman" pitchFamily="18" charset="0"/>
                <a:cs typeface="Times New Roman" pitchFamily="18" charset="0"/>
              </a:rPr>
              <a:t>A “NATO decision” is the expression of the collective will of all 28 member countries since all decisions are taken by consensus.</a:t>
            </a:r>
            <a:endParaRPr lang="ru-RU" sz="2400">
              <a:latin typeface="Times New Roman" pitchFamily="18" charset="0"/>
              <a:cs typeface="Times New Roman" pitchFamily="18" charset="0"/>
            </a:endParaRP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62200" y="6049963"/>
            <a:ext cx="6705600" cy="685800"/>
          </a:xfrm>
        </p:spPr>
        <p:txBody>
          <a:bodyPr>
            <a:noAutofit/>
          </a:bodyPr>
          <a:lstStyle/>
          <a:p>
            <a:pPr algn="ctr" fontAlgn="auto">
              <a:spcAft>
                <a:spcPts val="0"/>
              </a:spcAft>
              <a:buFont typeface="Wingdings"/>
              <a:buNone/>
              <a:defRPr/>
            </a:pP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Operations and missions </a:t>
            </a:r>
            <a:endParaRPr lang="ru-RU"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Рисунок 4" descr="illu-operation-03.png"/>
          <p:cNvPicPr>
            <a:picLocks noChangeAspect="1"/>
          </p:cNvPicPr>
          <p:nvPr/>
        </p:nvPicPr>
        <p:blipFill>
          <a:blip r:embed="rId2"/>
          <a:stretch>
            <a:fillRect/>
          </a:stretch>
        </p:blipFill>
        <p:spPr>
          <a:xfrm>
            <a:off x="5643570" y="2311091"/>
            <a:ext cx="3000384" cy="2189479"/>
          </a:xfrm>
          <a:prstGeom prst="rect">
            <a:avLst/>
          </a:prstGeom>
          <a:ln>
            <a:noFill/>
          </a:ln>
          <a:effectLst>
            <a:softEdge rad="112500"/>
          </a:effectLst>
        </p:spPr>
      </p:pic>
      <p:pic>
        <p:nvPicPr>
          <p:cNvPr id="6" name="Рисунок 5" descr="illu-operation-02.png"/>
          <p:cNvPicPr>
            <a:picLocks noChangeAspect="1"/>
          </p:cNvPicPr>
          <p:nvPr/>
        </p:nvPicPr>
        <p:blipFill>
          <a:blip r:embed="rId3"/>
          <a:stretch>
            <a:fillRect/>
          </a:stretch>
        </p:blipFill>
        <p:spPr>
          <a:xfrm>
            <a:off x="4000496" y="4572008"/>
            <a:ext cx="2500330" cy="1421248"/>
          </a:xfrm>
          <a:prstGeom prst="rect">
            <a:avLst/>
          </a:prstGeom>
          <a:ln>
            <a:noFill/>
          </a:ln>
          <a:effectLst>
            <a:softEdge rad="112500"/>
          </a:effectLst>
        </p:spPr>
      </p:pic>
      <p:pic>
        <p:nvPicPr>
          <p:cNvPr id="7" name="Рисунок 6" descr="illu-operation-01.png"/>
          <p:cNvPicPr>
            <a:picLocks noChangeAspect="1"/>
          </p:cNvPicPr>
          <p:nvPr/>
        </p:nvPicPr>
        <p:blipFill>
          <a:blip r:embed="rId4"/>
          <a:stretch>
            <a:fillRect/>
          </a:stretch>
        </p:blipFill>
        <p:spPr>
          <a:xfrm>
            <a:off x="285720" y="4857760"/>
            <a:ext cx="2428892" cy="1857388"/>
          </a:xfrm>
          <a:prstGeom prst="rect">
            <a:avLst/>
          </a:prstGeom>
          <a:ln>
            <a:noFill/>
          </a:ln>
          <a:effectLst>
            <a:softEdge rad="112500"/>
          </a:effectLst>
        </p:spPr>
      </p:pic>
      <p:sp>
        <p:nvSpPr>
          <p:cNvPr id="8" name="TextBox 7"/>
          <p:cNvSpPr txBox="1"/>
          <p:nvPr/>
        </p:nvSpPr>
        <p:spPr>
          <a:xfrm>
            <a:off x="142875" y="0"/>
            <a:ext cx="9001125" cy="4400550"/>
          </a:xfrm>
          <a:prstGeom prst="rect">
            <a:avLst/>
          </a:prstGeom>
          <a:noFill/>
        </p:spPr>
        <p:txBody>
          <a:bodyPr>
            <a:spAutoFit/>
          </a:bodyPr>
          <a:lstStyle/>
          <a:p>
            <a:pPr fontAlgn="auto">
              <a:spcBef>
                <a:spcPts val="0"/>
              </a:spcBef>
              <a:spcAft>
                <a:spcPts val="0"/>
              </a:spcAft>
              <a:defRPr/>
            </a:pPr>
            <a:r>
              <a:rPr lang="en-US" sz="2800" b="1" dirty="0">
                <a:effectLst>
                  <a:outerShdw blurRad="38100" dist="38100" dir="2700000" algn="tl">
                    <a:srgbClr val="000000">
                      <a:alpha val="43137"/>
                    </a:srgbClr>
                  </a:outerShdw>
                </a:effectLst>
                <a:latin typeface="Times New Roman" pitchFamily="18" charset="0"/>
                <a:cs typeface="Times New Roman" pitchFamily="18" charset="0"/>
              </a:rPr>
              <a:t>  NATO </a:t>
            </a:r>
            <a:r>
              <a:rPr lang="en-US" sz="2800" dirty="0">
                <a:latin typeface="Times New Roman" pitchFamily="18" charset="0"/>
                <a:cs typeface="Times New Roman" pitchFamily="18" charset="0"/>
              </a:rPr>
              <a:t>takes an active role in a broad range of crisis-management operations and missions, including civil emergency operations.</a:t>
            </a:r>
          </a:p>
          <a:p>
            <a:pPr fontAlgn="auto">
              <a:spcBef>
                <a:spcPts val="0"/>
              </a:spcBef>
              <a:spcAft>
                <a:spcPts val="0"/>
              </a:spcAft>
              <a:defRPr/>
            </a:pPr>
            <a:r>
              <a:rPr lang="en-US" sz="2800" dirty="0">
                <a:latin typeface="Times New Roman" pitchFamily="18" charset="0"/>
                <a:cs typeface="Times New Roman" pitchFamily="18" charset="0"/>
              </a:rPr>
              <a:t>NATO’s crisis-management operations are carried out under Article 5 of the Washington Treaty or under a UN mandate.</a:t>
            </a:r>
          </a:p>
          <a:p>
            <a:pPr fontAlgn="auto">
              <a:spcBef>
                <a:spcPts val="0"/>
              </a:spcBef>
              <a:spcAft>
                <a:spcPts val="0"/>
              </a:spcAft>
              <a:buFont typeface="Arial" pitchFamily="34" charset="0"/>
              <a:buChar char="•"/>
              <a:defRPr/>
            </a:pPr>
            <a:r>
              <a:rPr lang="en-US" sz="2800" b="1" dirty="0">
                <a:solidFill>
                  <a:schemeClr val="bg2">
                    <a:lumMod val="40000"/>
                    <a:lumOff val="60000"/>
                  </a:schemeClr>
                </a:solidFill>
                <a:latin typeface="Times New Roman" pitchFamily="18" charset="0"/>
                <a:cs typeface="Times New Roman" pitchFamily="18" charset="0"/>
              </a:rPr>
              <a:t>Afghanistan </a:t>
            </a:r>
          </a:p>
          <a:p>
            <a:pPr fontAlgn="auto">
              <a:spcBef>
                <a:spcPts val="0"/>
              </a:spcBef>
              <a:spcAft>
                <a:spcPts val="0"/>
              </a:spcAft>
              <a:buFont typeface="Arial" pitchFamily="34" charset="0"/>
              <a:buChar char="•"/>
              <a:defRPr/>
            </a:pPr>
            <a:r>
              <a:rPr lang="en-US" sz="2800" b="1" dirty="0">
                <a:solidFill>
                  <a:schemeClr val="bg2">
                    <a:lumMod val="40000"/>
                    <a:lumOff val="60000"/>
                  </a:schemeClr>
                </a:solidFill>
                <a:latin typeface="Times New Roman" pitchFamily="18" charset="0"/>
                <a:cs typeface="Times New Roman" pitchFamily="18" charset="0"/>
              </a:rPr>
              <a:t> Kosovo</a:t>
            </a:r>
          </a:p>
          <a:p>
            <a:pPr fontAlgn="auto">
              <a:spcBef>
                <a:spcPts val="0"/>
              </a:spcBef>
              <a:spcAft>
                <a:spcPts val="0"/>
              </a:spcAft>
              <a:buFont typeface="Arial" pitchFamily="34" charset="0"/>
              <a:buChar char="•"/>
              <a:defRPr/>
            </a:pPr>
            <a:r>
              <a:rPr lang="en-US" sz="2800" b="1" dirty="0">
                <a:solidFill>
                  <a:schemeClr val="bg2">
                    <a:lumMod val="40000"/>
                    <a:lumOff val="60000"/>
                  </a:schemeClr>
                </a:solidFill>
                <a:latin typeface="Times New Roman" pitchFamily="18" charset="0"/>
                <a:cs typeface="Times New Roman" pitchFamily="18" charset="0"/>
              </a:rPr>
              <a:t>Counter-piracy   </a:t>
            </a:r>
          </a:p>
          <a:p>
            <a:pPr fontAlgn="auto">
              <a:spcBef>
                <a:spcPts val="0"/>
              </a:spcBef>
              <a:spcAft>
                <a:spcPts val="0"/>
              </a:spcAft>
              <a:buFont typeface="Arial" pitchFamily="34" charset="0"/>
              <a:buChar char="•"/>
              <a:defRPr/>
            </a:pPr>
            <a:r>
              <a:rPr lang="en-US" sz="2800" b="1" dirty="0">
                <a:solidFill>
                  <a:schemeClr val="bg2">
                    <a:lumMod val="40000"/>
                    <a:lumOff val="60000"/>
                  </a:schemeClr>
                </a:solidFill>
                <a:latin typeface="Times New Roman" pitchFamily="18" charset="0"/>
                <a:cs typeface="Times New Roman" pitchFamily="18" charset="0"/>
              </a:rPr>
              <a:t>Monitoring the Mediterranean</a:t>
            </a:r>
          </a:p>
          <a:p>
            <a:pPr fontAlgn="auto">
              <a:spcBef>
                <a:spcPts val="0"/>
              </a:spcBef>
              <a:spcAft>
                <a:spcPts val="0"/>
              </a:spcAft>
              <a:buFont typeface="Arial" pitchFamily="34" charset="0"/>
              <a:buChar char="•"/>
              <a:defRPr/>
            </a:pPr>
            <a:r>
              <a:rPr lang="en-US" sz="2800" b="1" dirty="0">
                <a:solidFill>
                  <a:schemeClr val="bg2">
                    <a:lumMod val="40000"/>
                    <a:lumOff val="60000"/>
                  </a:schemeClr>
                </a:solidFill>
                <a:latin typeface="Times New Roman" pitchFamily="18" charset="0"/>
                <a:cs typeface="Times New Roman" pitchFamily="18" charset="0"/>
              </a:rPr>
              <a:t>Supporting the African Union</a:t>
            </a:r>
            <a:endParaRPr lang="ru-RU" sz="2800" b="1" dirty="0">
              <a:solidFill>
                <a:schemeClr val="bg2">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nato-otan-logo.png"/>
          <p:cNvPicPr>
            <a:picLocks noChangeAspect="1"/>
          </p:cNvPicPr>
          <p:nvPr/>
        </p:nvPicPr>
        <p:blipFill>
          <a:blip r:embed="rId2"/>
          <a:stretch>
            <a:fillRect/>
          </a:stretch>
        </p:blipFill>
        <p:spPr>
          <a:xfrm>
            <a:off x="5643570" y="3786190"/>
            <a:ext cx="3500430" cy="23574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Подзаголовок 2"/>
          <p:cNvSpPr>
            <a:spLocks noGrp="1"/>
          </p:cNvSpPr>
          <p:nvPr>
            <p:ph type="subTitle" idx="1"/>
          </p:nvPr>
        </p:nvSpPr>
        <p:spPr>
          <a:xfrm>
            <a:off x="2438400" y="6172200"/>
            <a:ext cx="6705600" cy="685800"/>
          </a:xfrm>
        </p:spPr>
        <p:txBody>
          <a:bodyPr>
            <a:noAutofit/>
          </a:bodyPr>
          <a:lstStyle/>
          <a:p>
            <a:pPr algn="ctr" fontAlgn="auto">
              <a:spcAft>
                <a:spcPts val="0"/>
              </a:spcAft>
              <a:buFont typeface="Wingdings"/>
              <a:buNone/>
              <a:defRPr/>
            </a:pP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Objectives and Structure</a:t>
            </a:r>
            <a:endParaRPr lang="ru-RU"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285750" y="0"/>
            <a:ext cx="8643938" cy="5602288"/>
          </a:xfrm>
          <a:prstGeom prst="rect">
            <a:avLst/>
          </a:prstGeom>
          <a:noFill/>
        </p:spPr>
        <p:txBody>
          <a:bodyPr>
            <a:spAutoFit/>
          </a:bodyPr>
          <a:lstStyle/>
          <a:p>
            <a:pPr algn="ctr" fontAlgn="auto">
              <a:spcBef>
                <a:spcPts val="0"/>
              </a:spcBef>
              <a:spcAft>
                <a:spcPts val="0"/>
              </a:spcAft>
              <a:defRPr/>
            </a:pPr>
            <a:r>
              <a:rPr lang="en-US" sz="2800" b="1" dirty="0">
                <a:latin typeface="Times New Roman" pitchFamily="18" charset="0"/>
                <a:cs typeface="Times New Roman" pitchFamily="18" charset="0"/>
              </a:rPr>
              <a:t>Civil Structure</a:t>
            </a:r>
          </a:p>
          <a:p>
            <a:pPr fontAlgn="auto">
              <a:spcBef>
                <a:spcPts val="0"/>
              </a:spcBef>
              <a:spcAft>
                <a:spcPts val="0"/>
              </a:spcAft>
              <a:defRPr/>
            </a:pP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Main Bodies</a:t>
            </a:r>
            <a:r>
              <a:rPr lang="ru-RU" sz="20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a:latin typeface="Times New Roman" pitchFamily="18" charset="0"/>
                <a:cs typeface="Times New Roman" pitchFamily="18" charset="0"/>
              </a:rPr>
              <a:t>Headquarters (HQ), the Permanent Representatives and National Delegations, The Secretary General, and the International Staff (IS)</a:t>
            </a:r>
          </a:p>
          <a:p>
            <a:pPr fontAlgn="auto">
              <a:spcBef>
                <a:spcPts val="0"/>
              </a:spcBef>
              <a:spcAft>
                <a:spcPts val="0"/>
              </a:spcAft>
              <a:defRPr/>
            </a:pPr>
            <a:endParaRPr lang="en-US" dirty="0">
              <a:latin typeface="+mn-lt"/>
              <a:cs typeface="+mn-cs"/>
            </a:endParaRPr>
          </a:p>
          <a:p>
            <a:pPr algn="ctr" fontAlgn="auto">
              <a:spcBef>
                <a:spcPts val="0"/>
              </a:spcBef>
              <a:spcAft>
                <a:spcPts val="0"/>
              </a:spcAft>
              <a:defRPr/>
            </a:pPr>
            <a:r>
              <a:rPr lang="en-US" sz="2800" b="1" dirty="0">
                <a:effectLst>
                  <a:outerShdw blurRad="38100" dist="38100" dir="2700000" algn="tl">
                    <a:srgbClr val="000000">
                      <a:alpha val="43137"/>
                    </a:srgbClr>
                  </a:outerShdw>
                </a:effectLst>
                <a:latin typeface="Times New Roman" pitchFamily="18" charset="0"/>
                <a:cs typeface="Times New Roman" pitchFamily="18" charset="0"/>
              </a:rPr>
              <a:t>Military structure</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Main Bodies</a:t>
            </a:r>
            <a:r>
              <a:rPr lang="ru-RU" sz="20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a:latin typeface="Times New Roman" pitchFamily="18" charset="0"/>
                <a:cs typeface="Times New Roman" pitchFamily="18" charset="0"/>
              </a:rPr>
              <a:t>Military Committee, the Chairman of the Military Committee, Strategic NATO Commanders, International Military Staff, Allied Command Europe (ACE), and Allied Command Atlantic (ACLANT)</a:t>
            </a:r>
          </a:p>
          <a:p>
            <a:pPr fontAlgn="auto">
              <a:spcBef>
                <a:spcPts val="0"/>
              </a:spcBef>
              <a:spcAft>
                <a:spcPts val="0"/>
              </a:spcAft>
              <a:defRPr/>
            </a:pPr>
            <a:endParaRPr lang="en-US" sz="2000" dirty="0">
              <a:latin typeface="Times New Roman" pitchFamily="18" charset="0"/>
              <a:cs typeface="Times New Roman" pitchFamily="18" charset="0"/>
            </a:endParaRPr>
          </a:p>
          <a:p>
            <a:pPr algn="ctr" fontAlgn="auto">
              <a:spcBef>
                <a:spcPts val="0"/>
              </a:spcBef>
              <a:spcAft>
                <a:spcPts val="0"/>
              </a:spcAft>
              <a:defRPr/>
            </a:pP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Organisations</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and agencies</a:t>
            </a:r>
          </a:p>
          <a:p>
            <a:pPr fontAlgn="auto">
              <a:spcBef>
                <a:spcPts val="0"/>
              </a:spcBef>
              <a:spcAft>
                <a:spcPts val="0"/>
              </a:spcAft>
              <a:buFont typeface="Wingdings" pitchFamily="2" charset="2"/>
              <a:buChar char="§"/>
              <a:defRPr/>
            </a:pPr>
            <a:r>
              <a:rPr lang="en-US" sz="2000" dirty="0">
                <a:latin typeface="Times New Roman" pitchFamily="18" charset="0"/>
                <a:cs typeface="Times New Roman" pitchFamily="18" charset="0"/>
              </a:rPr>
              <a:t>NATO Support Agency (NSPA</a:t>
            </a:r>
          </a:p>
          <a:p>
            <a:pPr fontAlgn="auto">
              <a:spcBef>
                <a:spcPts val="0"/>
              </a:spcBef>
              <a:spcAft>
                <a:spcPts val="0"/>
              </a:spcAft>
              <a:buFont typeface="Wingdings" pitchFamily="2" charset="2"/>
              <a:buChar char="§"/>
              <a:defRPr/>
            </a:pPr>
            <a:r>
              <a:rPr lang="en-US" sz="2000" dirty="0">
                <a:latin typeface="Times New Roman" pitchFamily="18" charset="0"/>
                <a:cs typeface="Times New Roman" pitchFamily="18" charset="0"/>
              </a:rPr>
              <a:t>NATO Communications and Information Agency </a:t>
            </a:r>
          </a:p>
          <a:p>
            <a:pPr fontAlgn="auto">
              <a:spcBef>
                <a:spcPts val="0"/>
              </a:spcBef>
              <a:spcAft>
                <a:spcPts val="0"/>
              </a:spcAft>
              <a:buFont typeface="Wingdings" pitchFamily="2" charset="2"/>
              <a:buChar char="§"/>
              <a:defRPr/>
            </a:pPr>
            <a:r>
              <a:rPr lang="en-US" sz="2000" dirty="0">
                <a:latin typeface="Times New Roman" pitchFamily="18" charset="0"/>
                <a:cs typeface="Times New Roman" pitchFamily="18" charset="0"/>
              </a:rPr>
              <a:t>NATO Science and Technology Organization </a:t>
            </a:r>
          </a:p>
          <a:p>
            <a:pPr fontAlgn="auto">
              <a:spcBef>
                <a:spcPts val="0"/>
              </a:spcBef>
              <a:spcAft>
                <a:spcPts val="0"/>
              </a:spcAft>
              <a:buFont typeface="Wingdings" pitchFamily="2" charset="2"/>
              <a:buChar char="§"/>
              <a:defRPr/>
            </a:pPr>
            <a:r>
              <a:rPr lang="en-US" sz="2000" dirty="0">
                <a:latin typeface="Times New Roman" pitchFamily="18" charset="0"/>
                <a:cs typeface="Times New Roman" pitchFamily="18" charset="0"/>
              </a:rPr>
              <a:t>Military Engineering</a:t>
            </a:r>
          </a:p>
          <a:p>
            <a:pPr fontAlgn="auto">
              <a:spcBef>
                <a:spcPts val="0"/>
              </a:spcBef>
              <a:spcAft>
                <a:spcPts val="0"/>
              </a:spcAft>
              <a:buFont typeface="Wingdings" pitchFamily="2" charset="2"/>
              <a:buChar char="§"/>
              <a:defRPr/>
            </a:pPr>
            <a:r>
              <a:rPr lang="en-US" sz="2000" dirty="0">
                <a:latin typeface="Times New Roman" pitchFamily="18" charset="0"/>
                <a:cs typeface="Times New Roman" pitchFamily="18" charset="0"/>
              </a:rPr>
              <a:t> Military Medical</a:t>
            </a:r>
            <a:endParaRPr lang="ru-RU" sz="2000" dirty="0">
              <a:latin typeface="Times New Roman" pitchFamily="18" charset="0"/>
              <a:cs typeface="Times New Roman" pitchFamily="18" charset="0"/>
            </a:endParaRPr>
          </a:p>
          <a:p>
            <a:pPr fontAlgn="auto">
              <a:spcBef>
                <a:spcPts val="0"/>
              </a:spcBef>
              <a:spcAft>
                <a:spcPts val="0"/>
              </a:spcAft>
              <a:defRPr/>
            </a:pPr>
            <a:endParaRPr lang="ru-RU" dirty="0">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62200" y="6049963"/>
            <a:ext cx="6705600" cy="685800"/>
          </a:xfrm>
        </p:spPr>
        <p:txBody>
          <a:bodyPr>
            <a:noAutofit/>
          </a:bodyPr>
          <a:lstStyle/>
          <a:p>
            <a:pPr fontAlgn="auto">
              <a:spcAft>
                <a:spcPts val="0"/>
              </a:spcAft>
              <a:buFont typeface="Wingdings"/>
              <a:buNone/>
              <a:defRPr/>
            </a:pPr>
            <a:r>
              <a:rPr lang="en-US" sz="6600" b="1" dirty="0" smtClean="0">
                <a:effectLst>
                  <a:outerShdw blurRad="38100" dist="38100" dir="2700000" algn="tl">
                    <a:srgbClr val="000000">
                      <a:alpha val="43137"/>
                    </a:srgbClr>
                  </a:outerShdw>
                </a:effectLst>
                <a:latin typeface="Times New Roman" pitchFamily="18" charset="0"/>
                <a:cs typeface="Times New Roman" pitchFamily="18" charset="0"/>
              </a:rPr>
              <a:t>NATO</a:t>
            </a:r>
            <a:endParaRPr lang="ru-RU" sz="6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357188" y="214313"/>
            <a:ext cx="8358187" cy="5108575"/>
          </a:xfrm>
          <a:prstGeom prst="rect">
            <a:avLst/>
          </a:prstGeom>
          <a:noFill/>
        </p:spPr>
        <p:txBody>
          <a:bodyPr>
            <a:spAutoFit/>
          </a:bodyPr>
          <a:lstStyle/>
          <a:p>
            <a:pPr algn="just" fontAlgn="auto">
              <a:spcBef>
                <a:spcPts val="0"/>
              </a:spcBef>
              <a:spcAft>
                <a:spcPts val="0"/>
              </a:spcAft>
              <a:defRPr/>
            </a:pPr>
            <a:r>
              <a:rPr lang="en-US" sz="32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The NATO </a:t>
            </a:r>
            <a:r>
              <a:rPr lang="en-US" sz="3200" dirty="0">
                <a:latin typeface="Times New Roman" pitchFamily="18" charset="0"/>
                <a:cs typeface="Times New Roman" pitchFamily="18" charset="0"/>
              </a:rPr>
              <a:t>(North Atlantic Treaty Organization) is an international alliance that consists of </a:t>
            </a:r>
            <a:r>
              <a:rPr lang="en-US" sz="3200" u="sng" dirty="0">
                <a:effectLst>
                  <a:outerShdw blurRad="38100" dist="38100" dir="2700000" algn="tl">
                    <a:srgbClr val="000000">
                      <a:alpha val="43137"/>
                    </a:srgbClr>
                  </a:outerShdw>
                </a:effectLst>
                <a:latin typeface="Times New Roman" pitchFamily="18" charset="0"/>
                <a:cs typeface="Times New Roman" pitchFamily="18" charset="0"/>
              </a:rPr>
              <a:t>28</a:t>
            </a:r>
            <a:r>
              <a:rPr lang="en-US" sz="3200" dirty="0">
                <a:latin typeface="Times New Roman" pitchFamily="18" charset="0"/>
                <a:cs typeface="Times New Roman" pitchFamily="18" charset="0"/>
              </a:rPr>
              <a:t> member states from North America and Europe. It was established at the signing of the North Atlantic Treaty on 4 April 1949.</a:t>
            </a:r>
          </a:p>
          <a:p>
            <a:pPr algn="just" fontAlgn="auto">
              <a:spcBef>
                <a:spcPts val="0"/>
              </a:spcBef>
              <a:spcAft>
                <a:spcPts val="0"/>
              </a:spcAft>
              <a:defRPr/>
            </a:pPr>
            <a:endParaRPr lang="en-US" sz="3200" dirty="0">
              <a:latin typeface="Times New Roman" pitchFamily="18" charset="0"/>
              <a:cs typeface="Times New Roman" pitchFamily="18" charset="0"/>
            </a:endParaRPr>
          </a:p>
          <a:p>
            <a:pPr algn="just" fontAlgn="auto">
              <a:spcBef>
                <a:spcPts val="0"/>
              </a:spcBef>
              <a:spcAft>
                <a:spcPts val="0"/>
              </a:spcAft>
              <a:defRPr/>
            </a:pPr>
            <a:r>
              <a:rPr lang="en-US" sz="3200" dirty="0">
                <a:latin typeface="Times New Roman" pitchFamily="18" charset="0"/>
                <a:cs typeface="Times New Roman" pitchFamily="18" charset="0"/>
              </a:rPr>
              <a:t> </a:t>
            </a:r>
          </a:p>
          <a:p>
            <a:pPr fontAlgn="auto">
              <a:spcBef>
                <a:spcPts val="0"/>
              </a:spcBef>
              <a:spcAft>
                <a:spcPts val="0"/>
              </a:spcAft>
              <a:defRPr/>
            </a:pPr>
            <a:r>
              <a:rPr lang="en-US" sz="2800" dirty="0">
                <a:latin typeface="Times New Roman" pitchFamily="18" charset="0"/>
                <a:cs typeface="Times New Roman" pitchFamily="18" charset="0"/>
              </a:rPr>
              <a:t>Formation - 4 April 1949</a:t>
            </a:r>
          </a:p>
          <a:p>
            <a:pPr fontAlgn="auto">
              <a:spcBef>
                <a:spcPts val="0"/>
              </a:spcBef>
              <a:spcAft>
                <a:spcPts val="0"/>
              </a:spcAft>
              <a:defRPr/>
            </a:pPr>
            <a:r>
              <a:rPr lang="en-US" sz="2800" dirty="0">
                <a:latin typeface="Times New Roman" pitchFamily="18" charset="0"/>
                <a:cs typeface="Times New Roman" pitchFamily="18" charset="0"/>
              </a:rPr>
              <a:t>Headquarters - Brussels, Belgium</a:t>
            </a:r>
          </a:p>
          <a:p>
            <a:pPr fontAlgn="auto">
              <a:spcBef>
                <a:spcPts val="0"/>
              </a:spcBef>
              <a:spcAft>
                <a:spcPts val="0"/>
              </a:spcAft>
              <a:defRPr/>
            </a:pPr>
            <a:r>
              <a:rPr lang="en-US" sz="2800" dirty="0">
                <a:latin typeface="Times New Roman" pitchFamily="18" charset="0"/>
                <a:cs typeface="Times New Roman" pitchFamily="18" charset="0"/>
              </a:rPr>
              <a:t>Official language English  French</a:t>
            </a:r>
          </a:p>
          <a:p>
            <a:pPr fontAlgn="auto">
              <a:spcBef>
                <a:spcPts val="0"/>
              </a:spcBef>
              <a:spcAft>
                <a:spcPts val="0"/>
              </a:spcAft>
              <a:defRPr/>
            </a:pPr>
            <a:endParaRPr lang="ru-RU" dirty="0">
              <a:latin typeface="+mn-lt"/>
              <a:cs typeface="+mn-cs"/>
            </a:endParaRPr>
          </a:p>
        </p:txBody>
      </p:sp>
      <p:pic>
        <p:nvPicPr>
          <p:cNvPr id="6" name="Рисунок 5" descr="5232097_orig.jpg"/>
          <p:cNvPicPr>
            <a:picLocks noChangeAspect="1"/>
          </p:cNvPicPr>
          <p:nvPr/>
        </p:nvPicPr>
        <p:blipFill>
          <a:blip r:embed="rId2" cstate="print"/>
          <a:stretch>
            <a:fillRect/>
          </a:stretch>
        </p:blipFill>
        <p:spPr>
          <a:xfrm>
            <a:off x="6000760" y="3214686"/>
            <a:ext cx="3352800" cy="2231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62200" y="6049963"/>
            <a:ext cx="6705600" cy="685800"/>
          </a:xfrm>
        </p:spPr>
        <p:txBody>
          <a:bodyPr>
            <a:normAutofit fontScale="25000" lnSpcReduction="20000"/>
          </a:bodyPr>
          <a:lstStyle/>
          <a:p>
            <a:pPr fontAlgn="auto">
              <a:spcAft>
                <a:spcPts val="0"/>
              </a:spcAft>
              <a:buFont typeface="Wingdings"/>
              <a:buNone/>
              <a:defRPr/>
            </a:pPr>
            <a:endParaRPr lang="en-US" dirty="0" smtClean="0"/>
          </a:p>
          <a:p>
            <a:pPr fontAlgn="auto">
              <a:spcAft>
                <a:spcPts val="0"/>
              </a:spcAft>
              <a:buFont typeface="Wingdings"/>
              <a:buNone/>
              <a:defRPr/>
            </a:pPr>
            <a:r>
              <a:rPr lang="en-US" sz="12300" b="1" dirty="0" smtClean="0">
                <a:effectLst>
                  <a:outerShdw blurRad="38100" dist="38100" dir="2700000" algn="tl">
                    <a:srgbClr val="000000">
                      <a:alpha val="43137"/>
                    </a:srgbClr>
                  </a:outerShdw>
                </a:effectLst>
                <a:latin typeface="Times New Roman" pitchFamily="18" charset="0"/>
                <a:cs typeface="Times New Roman" pitchFamily="18" charset="0"/>
              </a:rPr>
              <a:t>Members of NATO</a:t>
            </a:r>
            <a:endParaRPr lang="ru-RU" sz="123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fontAlgn="auto">
              <a:spcAft>
                <a:spcPts val="0"/>
              </a:spcAft>
              <a:buFont typeface="Wingdings"/>
              <a:buNone/>
              <a:defRPr/>
            </a:pPr>
            <a:endParaRPr lang="ru-RU" dirty="0"/>
          </a:p>
        </p:txBody>
      </p:sp>
      <p:pic>
        <p:nvPicPr>
          <p:cNvPr id="4" name="Рисунок 3" descr="300px-Location_NATO_2009_blue.svg.png"/>
          <p:cNvPicPr>
            <a:picLocks noChangeAspect="1"/>
          </p:cNvPicPr>
          <p:nvPr/>
        </p:nvPicPr>
        <p:blipFill>
          <a:blip r:embed="rId2"/>
          <a:stretch>
            <a:fillRect/>
          </a:stretch>
        </p:blipFill>
        <p:spPr>
          <a:xfrm>
            <a:off x="5929322" y="3571876"/>
            <a:ext cx="3214678" cy="2428884"/>
          </a:xfrm>
          <a:prstGeom prst="rect">
            <a:avLst/>
          </a:prstGeom>
          <a:ln>
            <a:noFill/>
          </a:ln>
          <a:effectLst>
            <a:softEdge rad="112500"/>
          </a:effectLst>
        </p:spPr>
      </p:pic>
      <p:sp>
        <p:nvSpPr>
          <p:cNvPr id="6" name="TextBox 5"/>
          <p:cNvSpPr txBox="1"/>
          <p:nvPr/>
        </p:nvSpPr>
        <p:spPr>
          <a:xfrm>
            <a:off x="214313" y="0"/>
            <a:ext cx="3000375" cy="4494213"/>
          </a:xfrm>
          <a:prstGeom prst="rect">
            <a:avLst/>
          </a:prstGeom>
          <a:noFill/>
        </p:spPr>
        <p:txBody>
          <a:bodyPr>
            <a:spAutoFit/>
          </a:bodyPr>
          <a:lstStyle/>
          <a:p>
            <a:pPr algn="ctr" fontAlgn="auto">
              <a:spcBef>
                <a:spcPts val="0"/>
              </a:spcBef>
              <a:spcAft>
                <a:spcPts val="0"/>
              </a:spcAft>
              <a:defRPr/>
            </a:pPr>
            <a:r>
              <a:rPr lang="en-US" sz="2800" b="1" dirty="0">
                <a:solidFill>
                  <a:schemeClr val="accent1">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Founders  </a:t>
            </a: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Belgium</a:t>
            </a: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Canada	</a:t>
            </a: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Denmark</a:t>
            </a: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France	</a:t>
            </a: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Iceland	</a:t>
            </a: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Italy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Luxembourg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Netherlands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Norway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Portugal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United Kingdom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United States</a:t>
            </a:r>
            <a:endParaRPr lang="ru-RU" sz="2000" b="1" dirty="0">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ru-RU" dirty="0">
              <a:latin typeface="+mn-lt"/>
              <a:cs typeface="+mn-cs"/>
            </a:endParaRPr>
          </a:p>
        </p:txBody>
      </p:sp>
      <p:sp>
        <p:nvSpPr>
          <p:cNvPr id="9" name="TextBox 8"/>
          <p:cNvSpPr txBox="1"/>
          <p:nvPr/>
        </p:nvSpPr>
        <p:spPr>
          <a:xfrm>
            <a:off x="3929063" y="0"/>
            <a:ext cx="4786312" cy="6215063"/>
          </a:xfrm>
          <a:prstGeom prst="rect">
            <a:avLst/>
          </a:prstGeom>
          <a:noFill/>
        </p:spPr>
        <p:txBody>
          <a:bodyPr>
            <a:spAutoFit/>
          </a:bodyPr>
          <a:lstStyle/>
          <a:p>
            <a:pPr algn="ctr" fontAlgn="auto">
              <a:spcBef>
                <a:spcPts val="0"/>
              </a:spcBef>
              <a:spcAft>
                <a:spcPts val="0"/>
              </a:spcAft>
              <a:defRPr/>
            </a:pPr>
            <a:r>
              <a:rPr lang="en-US" sz="2800" b="1" dirty="0">
                <a:solidFill>
                  <a:schemeClr val="accent1">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From 18 February 1952 to 1 April 2009</a:t>
            </a: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Greece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Turkey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Germany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 Spain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Czech Republic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Hungary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 Poland</a:t>
            </a: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Bulgaria</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Estonia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Latvia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Lithuania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Romania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Slovakia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Slovenia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Albania	</a:t>
            </a:r>
            <a:endParaRPr lang="ru-RU" sz="2000" b="1"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b="1" dirty="0">
                <a:latin typeface="Times New Roman" pitchFamily="18" charset="0"/>
                <a:cs typeface="Times New Roman" pitchFamily="18" charset="0"/>
              </a:rPr>
              <a:t>Croatia</a:t>
            </a:r>
            <a:endParaRPr lang="ru-RU" sz="2000" b="1" dirty="0">
              <a:latin typeface="Times New Roman" pitchFamily="18" charset="0"/>
              <a:cs typeface="Times New Roman" pitchFamily="18" charset="0"/>
            </a:endParaRPr>
          </a:p>
          <a:p>
            <a:pPr fontAlgn="auto">
              <a:spcBef>
                <a:spcPts val="0"/>
              </a:spcBef>
              <a:spcAft>
                <a:spcPts val="0"/>
              </a:spcAft>
              <a:defRPr/>
            </a:pPr>
            <a:endParaRPr lang="ru-RU" dirty="0">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4" descr="nato-flag.jpeg"/>
          <p:cNvPicPr>
            <a:picLocks noChangeAspect="1"/>
          </p:cNvPicPr>
          <p:nvPr/>
        </p:nvPicPr>
        <p:blipFill>
          <a:blip r:embed="rId2"/>
          <a:srcRect/>
          <a:stretch>
            <a:fillRect/>
          </a:stretch>
        </p:blipFill>
        <p:spPr bwMode="auto">
          <a:xfrm>
            <a:off x="0" y="-214313"/>
            <a:ext cx="9144000" cy="3571876"/>
          </a:xfrm>
          <a:prstGeom prst="rect">
            <a:avLst/>
          </a:prstGeom>
          <a:noFill/>
          <a:ln w="9525">
            <a:noFill/>
            <a:miter lim="800000"/>
            <a:headEnd/>
            <a:tailEnd/>
          </a:ln>
        </p:spPr>
      </p:pic>
      <p:sp>
        <p:nvSpPr>
          <p:cNvPr id="3" name="Подзаголовок 2"/>
          <p:cNvSpPr>
            <a:spLocks noGrp="1"/>
          </p:cNvSpPr>
          <p:nvPr>
            <p:ph type="subTitle" idx="1"/>
          </p:nvPr>
        </p:nvSpPr>
        <p:spPr>
          <a:xfrm>
            <a:off x="2362200" y="6049963"/>
            <a:ext cx="6705600" cy="685800"/>
          </a:xfrm>
        </p:spPr>
        <p:txBody>
          <a:bodyPr>
            <a:noAutofit/>
          </a:bodyPr>
          <a:lstStyle/>
          <a:p>
            <a:pPr algn="ctr" fontAlgn="auto">
              <a:spcAft>
                <a:spcPts val="0"/>
              </a:spcAft>
              <a:buFont typeface="Wingdings"/>
              <a:buNone/>
              <a:defRPr/>
            </a:pP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The Flag</a:t>
            </a:r>
            <a:endParaRPr lang="ru-RU"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363" name="TextBox 3"/>
          <p:cNvSpPr txBox="1">
            <a:spLocks noChangeArrowheads="1"/>
          </p:cNvSpPr>
          <p:nvPr/>
        </p:nvSpPr>
        <p:spPr bwMode="auto">
          <a:xfrm>
            <a:off x="0" y="0"/>
            <a:ext cx="9144000" cy="6002338"/>
          </a:xfrm>
          <a:prstGeom prst="rect">
            <a:avLst/>
          </a:prstGeom>
          <a:noFill/>
          <a:ln w="9525">
            <a:noFill/>
            <a:miter lim="800000"/>
            <a:headEnd/>
            <a:tailEnd/>
          </a:ln>
        </p:spPr>
        <p:txBody>
          <a:bodyPr>
            <a:spAutoFit/>
          </a:bodyPr>
          <a:lstStyle/>
          <a:p>
            <a:endParaRPr lang="en-US" sz="3200">
              <a:solidFill>
                <a:schemeClr val="bg1"/>
              </a:solidFill>
              <a:latin typeface="Times New Roman" pitchFamily="18" charset="0"/>
              <a:cs typeface="Times New Roman" pitchFamily="18" charset="0"/>
            </a:endParaRPr>
          </a:p>
          <a:p>
            <a:endParaRPr lang="en-US" sz="3200">
              <a:solidFill>
                <a:schemeClr val="bg1"/>
              </a:solidFill>
              <a:latin typeface="Times New Roman" pitchFamily="18" charset="0"/>
              <a:cs typeface="Times New Roman" pitchFamily="18" charset="0"/>
            </a:endParaRPr>
          </a:p>
          <a:p>
            <a:endParaRPr lang="en-US" sz="3200">
              <a:solidFill>
                <a:schemeClr val="bg1"/>
              </a:solidFill>
              <a:latin typeface="Times New Roman" pitchFamily="18" charset="0"/>
              <a:cs typeface="Times New Roman" pitchFamily="18" charset="0"/>
            </a:endParaRPr>
          </a:p>
          <a:p>
            <a:endParaRPr lang="en-US" sz="3200">
              <a:solidFill>
                <a:schemeClr val="bg1"/>
              </a:solidFill>
              <a:latin typeface="Times New Roman" pitchFamily="18" charset="0"/>
              <a:cs typeface="Times New Roman" pitchFamily="18" charset="0"/>
            </a:endParaRPr>
          </a:p>
          <a:p>
            <a:endParaRPr lang="en-US" sz="3200">
              <a:solidFill>
                <a:schemeClr val="bg1"/>
              </a:solidFill>
              <a:latin typeface="Times New Roman" pitchFamily="18" charset="0"/>
              <a:cs typeface="Times New Roman" pitchFamily="18" charset="0"/>
            </a:endParaRPr>
          </a:p>
          <a:p>
            <a:endParaRPr lang="en-US" sz="2800">
              <a:solidFill>
                <a:schemeClr val="bg1"/>
              </a:solidFill>
              <a:latin typeface="Times New Roman" pitchFamily="18" charset="0"/>
              <a:cs typeface="Times New Roman" pitchFamily="18" charset="0"/>
            </a:endParaRPr>
          </a:p>
          <a:p>
            <a:endParaRPr lang="en-US" sz="2800">
              <a:solidFill>
                <a:schemeClr val="bg1"/>
              </a:solidFill>
              <a:latin typeface="Times New Roman" pitchFamily="18" charset="0"/>
              <a:cs typeface="Times New Roman" pitchFamily="18" charset="0"/>
            </a:endParaRPr>
          </a:p>
          <a:p>
            <a:r>
              <a:rPr lang="en-US" sz="2800">
                <a:solidFill>
                  <a:schemeClr val="bg1"/>
                </a:solidFill>
                <a:latin typeface="Times New Roman" pitchFamily="18" charset="0"/>
                <a:cs typeface="Times New Roman" pitchFamily="18" charset="0"/>
              </a:rPr>
              <a:t>   The colour of the flag carry cultural, political, and regional meanings. The dark blue field represents the Atlantic Ocean, while the circle stands for unity among the member states of NATO. The compass rose symbolizes the direction towards the path of peace, the goal that member states strive for; it has been updated once.</a:t>
            </a:r>
            <a:endParaRPr lang="ru-RU" sz="28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62200" y="6049963"/>
            <a:ext cx="6705600" cy="685800"/>
          </a:xfrm>
        </p:spPr>
        <p:txBody>
          <a:bodyPr>
            <a:noAutofit/>
          </a:bodyPr>
          <a:lstStyle/>
          <a:p>
            <a:pPr algn="ctr" fontAlgn="auto">
              <a:spcAft>
                <a:spcPts val="0"/>
              </a:spcAft>
              <a:buFont typeface="Wingdings"/>
              <a:buNone/>
              <a:defRPr/>
            </a:pPr>
            <a:r>
              <a:rPr lang="en-US" sz="6000" b="1" dirty="0" smtClean="0">
                <a:effectLst>
                  <a:outerShdw blurRad="38100" dist="38100" dir="2700000" algn="tl">
                    <a:srgbClr val="000000">
                      <a:alpha val="43137"/>
                    </a:srgbClr>
                  </a:outerShdw>
                </a:effectLst>
                <a:latin typeface="Times New Roman" pitchFamily="18" charset="0"/>
                <a:cs typeface="Times New Roman" pitchFamily="18" charset="0"/>
              </a:rPr>
              <a:t>Slogan</a:t>
            </a:r>
            <a:endParaRPr lang="ru-RU" sz="60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descr="b0033.jpg"/>
          <p:cNvPicPr>
            <a:picLocks noChangeAspect="1"/>
          </p:cNvPicPr>
          <p:nvPr/>
        </p:nvPicPr>
        <p:blipFill>
          <a:blip r:embed="rId2"/>
          <a:stretch>
            <a:fillRect/>
          </a:stretch>
        </p:blipFill>
        <p:spPr>
          <a:xfrm>
            <a:off x="571472" y="928670"/>
            <a:ext cx="8143932" cy="434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571500" y="214313"/>
            <a:ext cx="8286750" cy="708025"/>
          </a:xfrm>
          <a:prstGeom prst="rect">
            <a:avLst/>
          </a:prstGeom>
          <a:noFill/>
        </p:spPr>
        <p:txBody>
          <a:bodyPr>
            <a:spAutoFit/>
          </a:bodyPr>
          <a:lstStyle/>
          <a:p>
            <a:pPr algn="ctr" fontAlgn="auto">
              <a:spcBef>
                <a:spcPts val="0"/>
              </a:spcBef>
              <a:spcAft>
                <a:spcPts val="0"/>
              </a:spcAft>
              <a:defRPr/>
            </a:pPr>
            <a:r>
              <a:rPr lang="en-US" sz="4000" b="1" i="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Animus in </a:t>
            </a:r>
            <a:r>
              <a:rPr lang="en-US" sz="4000" b="1" i="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consulendo</a:t>
            </a:r>
            <a:r>
              <a:rPr lang="en-US" sz="4000" b="1" i="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i="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liber</a:t>
            </a:r>
            <a:endParaRPr lang="ru-RU" sz="4000" b="1" i="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62200" y="6049963"/>
            <a:ext cx="6705600" cy="685800"/>
          </a:xfrm>
        </p:spPr>
        <p:txBody>
          <a:bodyPr>
            <a:noAutofit/>
          </a:bodyPr>
          <a:lstStyle/>
          <a:p>
            <a:pPr fontAlgn="auto">
              <a:spcAft>
                <a:spcPts val="0"/>
              </a:spcAft>
              <a:buFont typeface="Wingdings"/>
              <a:buNone/>
              <a:defRPr/>
            </a:pP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NATO</a:t>
            </a:r>
            <a:endParaRPr lang="ru-RU"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214313" y="357188"/>
            <a:ext cx="7143750" cy="5016500"/>
          </a:xfrm>
          <a:prstGeom prst="rect">
            <a:avLst/>
          </a:prstGeom>
          <a:noFill/>
        </p:spPr>
        <p:txBody>
          <a:bodyPr>
            <a:spAutoFit/>
          </a:bodyPr>
          <a:lstStyle/>
          <a:p>
            <a:pPr fontAlgn="auto">
              <a:spcBef>
                <a:spcPts val="0"/>
              </a:spcBef>
              <a:spcAft>
                <a:spcPts val="0"/>
              </a:spcAft>
              <a:defRPr/>
            </a:pPr>
            <a:r>
              <a:rPr lang="en-US" sz="4000" dirty="0">
                <a:latin typeface="Times New Roman" pitchFamily="18" charset="0"/>
                <a:cs typeface="Times New Roman" pitchFamily="18" charset="0"/>
              </a:rPr>
              <a:t>13th  </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Secretary</a:t>
            </a:r>
          </a:p>
          <a:p>
            <a:pPr fontAlgn="auto">
              <a:spcBef>
                <a:spcPts val="0"/>
              </a:spcBef>
              <a:spcAft>
                <a:spcPts val="0"/>
              </a:spcAft>
              <a:defRPr/>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General</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p>
          <a:p>
            <a:pPr fontAlgn="auto">
              <a:spcBef>
                <a:spcPts val="0"/>
              </a:spcBef>
              <a:spcAft>
                <a:spcPts val="0"/>
              </a:spcAft>
              <a:defRPr/>
            </a:pPr>
            <a:r>
              <a:rPr lang="en-US" sz="3200" dirty="0">
                <a:latin typeface="Times New Roman" pitchFamily="18" charset="0"/>
                <a:cs typeface="Times New Roman" pitchFamily="18" charset="0"/>
              </a:rPr>
              <a:t>- Jens Stoltenberg( Norway)</a:t>
            </a:r>
          </a:p>
          <a:p>
            <a:pPr fontAlgn="auto">
              <a:spcBef>
                <a:spcPts val="0"/>
              </a:spcBef>
              <a:spcAft>
                <a:spcPts val="0"/>
              </a:spcAft>
              <a:defRPr/>
            </a:pPr>
            <a:endParaRPr lang="en-US" sz="3200" dirty="0">
              <a:latin typeface="Times New Roman" pitchFamily="18" charset="0"/>
              <a:cs typeface="Times New Roman" pitchFamily="18" charset="0"/>
            </a:endParaRPr>
          </a:p>
          <a:p>
            <a:pPr fontAlgn="auto">
              <a:spcBef>
                <a:spcPts val="0"/>
              </a:spcBef>
              <a:spcAft>
                <a:spcPts val="0"/>
              </a:spcAft>
              <a:defRPr/>
            </a:pPr>
            <a:endParaRPr lang="en-US" sz="3200" dirty="0">
              <a:latin typeface="Times New Roman" pitchFamily="18" charset="0"/>
              <a:cs typeface="Times New Roman" pitchFamily="18" charset="0"/>
            </a:endParaRPr>
          </a:p>
          <a:p>
            <a:pPr fontAlgn="auto">
              <a:spcBef>
                <a:spcPts val="0"/>
              </a:spcBef>
              <a:spcAft>
                <a:spcPts val="0"/>
              </a:spcAft>
              <a:defRPr/>
            </a:pPr>
            <a:endParaRPr lang="en-US" sz="3200" dirty="0">
              <a:latin typeface="Times New Roman" pitchFamily="18" charset="0"/>
              <a:cs typeface="Times New Roman" pitchFamily="18" charset="0"/>
            </a:endParaRPr>
          </a:p>
          <a:p>
            <a:pPr fontAlgn="auto">
              <a:spcBef>
                <a:spcPts val="0"/>
              </a:spcBef>
              <a:spcAft>
                <a:spcPts val="0"/>
              </a:spcAft>
              <a:defRPr/>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Chairman of the NATO Military Committee</a:t>
            </a:r>
            <a:r>
              <a:rPr lang="en-US" sz="4000" dirty="0">
                <a:latin typeface="Times New Roman" pitchFamily="18" charset="0"/>
                <a:cs typeface="Times New Roman" pitchFamily="18" charset="0"/>
              </a:rPr>
              <a:t>	</a:t>
            </a:r>
          </a:p>
          <a:p>
            <a:pPr fontAlgn="auto">
              <a:spcBef>
                <a:spcPts val="0"/>
              </a:spcBef>
              <a:spcAft>
                <a:spcPts val="0"/>
              </a:spcAft>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Knud</a:t>
            </a:r>
            <a:r>
              <a:rPr lang="en-US" sz="3200" dirty="0">
                <a:latin typeface="Times New Roman" pitchFamily="18" charset="0"/>
                <a:cs typeface="Times New Roman" pitchFamily="18" charset="0"/>
              </a:rPr>
              <a:t> Bartels ( Denmark)</a:t>
            </a:r>
            <a:endParaRPr lang="ru-RU" sz="3200" dirty="0">
              <a:latin typeface="Times New Roman" pitchFamily="18" charset="0"/>
              <a:cs typeface="Times New Roman" pitchFamily="18" charset="0"/>
            </a:endParaRPr>
          </a:p>
        </p:txBody>
      </p:sp>
      <p:pic>
        <p:nvPicPr>
          <p:cNvPr id="17411" name="Рисунок 4" descr="220px-Jens_Stoltenberg.jpg"/>
          <p:cNvPicPr>
            <a:picLocks noChangeAspect="1"/>
          </p:cNvPicPr>
          <p:nvPr/>
        </p:nvPicPr>
        <p:blipFill>
          <a:blip r:embed="rId2"/>
          <a:srcRect/>
          <a:stretch>
            <a:fillRect/>
          </a:stretch>
        </p:blipFill>
        <p:spPr bwMode="auto">
          <a:xfrm>
            <a:off x="5053013" y="285750"/>
            <a:ext cx="3813175" cy="2928938"/>
          </a:xfrm>
          <a:prstGeom prst="rect">
            <a:avLst/>
          </a:prstGeom>
          <a:noFill/>
          <a:ln w="9525">
            <a:noFill/>
            <a:miter lim="800000"/>
            <a:headEnd/>
            <a:tailEnd/>
          </a:ln>
        </p:spPr>
      </p:pic>
      <p:pic>
        <p:nvPicPr>
          <p:cNvPr id="17412" name="Рисунок 5" descr="220px-General_Knud_Bartels,_Danish_Chief_of_Defence.jpg"/>
          <p:cNvPicPr>
            <a:picLocks noChangeAspect="1"/>
          </p:cNvPicPr>
          <p:nvPr/>
        </p:nvPicPr>
        <p:blipFill>
          <a:blip r:embed="rId3"/>
          <a:srcRect/>
          <a:stretch>
            <a:fillRect/>
          </a:stretch>
        </p:blipFill>
        <p:spPr bwMode="auto">
          <a:xfrm>
            <a:off x="6215063" y="3357563"/>
            <a:ext cx="2643187" cy="3224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одзаголовок 2"/>
          <p:cNvSpPr>
            <a:spLocks noGrp="1"/>
          </p:cNvSpPr>
          <p:nvPr>
            <p:ph type="subTitle" idx="1"/>
          </p:nvPr>
        </p:nvSpPr>
        <p:spPr>
          <a:xfrm>
            <a:off x="2362200" y="6049963"/>
            <a:ext cx="6705600" cy="685800"/>
          </a:xfrm>
        </p:spPr>
        <p:txBody>
          <a:bodyPr/>
          <a:lstStyle/>
          <a:p>
            <a:r>
              <a:rPr lang="en-US" sz="5400" b="1" smtClean="0">
                <a:latin typeface="Times New Roman" pitchFamily="18" charset="0"/>
                <a:cs typeface="Times New Roman" pitchFamily="18" charset="0"/>
              </a:rPr>
              <a:t>Basic points</a:t>
            </a:r>
            <a:endParaRPr lang="ru-RU" sz="5400" b="1" smtClean="0">
              <a:latin typeface="Times New Roman" pitchFamily="18" charset="0"/>
              <a:cs typeface="Times New Roman" pitchFamily="18" charset="0"/>
            </a:endParaRPr>
          </a:p>
        </p:txBody>
      </p:sp>
      <p:pic>
        <p:nvPicPr>
          <p:cNvPr id="18434" name="Рисунок 3" descr="political_military_alliance.png"/>
          <p:cNvPicPr>
            <a:picLocks noChangeAspect="1"/>
          </p:cNvPicPr>
          <p:nvPr/>
        </p:nvPicPr>
        <p:blipFill>
          <a:blip r:embed="rId2"/>
          <a:srcRect/>
          <a:stretch>
            <a:fillRect/>
          </a:stretch>
        </p:blipFill>
        <p:spPr bwMode="auto">
          <a:xfrm>
            <a:off x="0" y="0"/>
            <a:ext cx="9144000" cy="2214563"/>
          </a:xfrm>
          <a:prstGeom prst="rect">
            <a:avLst/>
          </a:prstGeom>
          <a:noFill/>
          <a:ln w="9525">
            <a:noFill/>
            <a:miter lim="800000"/>
            <a:headEnd/>
            <a:tailEnd/>
          </a:ln>
        </p:spPr>
      </p:pic>
      <p:sp>
        <p:nvSpPr>
          <p:cNvPr id="18435" name="TextBox 8"/>
          <p:cNvSpPr txBox="1">
            <a:spLocks noChangeArrowheads="1"/>
          </p:cNvSpPr>
          <p:nvPr/>
        </p:nvSpPr>
        <p:spPr bwMode="auto">
          <a:xfrm>
            <a:off x="0" y="2500313"/>
            <a:ext cx="9144000" cy="3416300"/>
          </a:xfrm>
          <a:prstGeom prst="rect">
            <a:avLst/>
          </a:prstGeom>
          <a:noFill/>
          <a:ln w="9525">
            <a:noFill/>
            <a:miter lim="800000"/>
            <a:headEnd/>
            <a:tailEnd/>
          </a:ln>
        </p:spPr>
        <p:txBody>
          <a:bodyPr>
            <a:spAutoFit/>
          </a:bodyPr>
          <a:lstStyle/>
          <a:p>
            <a:pPr algn="ctr"/>
            <a:r>
              <a:rPr lang="en-US" sz="3600">
                <a:latin typeface="Times New Roman" pitchFamily="18" charset="0"/>
                <a:cs typeface="Times New Roman" pitchFamily="18" charset="0"/>
              </a:rPr>
              <a:t>   NATO’s essential purpose is to safeguard the freedom and security of its members through political and military means.</a:t>
            </a:r>
            <a:endParaRPr lang="ru-RU" sz="3600">
              <a:latin typeface="Times New Roman" pitchFamily="18" charset="0"/>
              <a:cs typeface="Times New Roman" pitchFamily="18" charset="0"/>
            </a:endParaRPr>
          </a:p>
          <a:p>
            <a:pPr algn="ctr"/>
            <a:endParaRPr lang="en-US" sz="3600">
              <a:latin typeface="Times New Roman" pitchFamily="18" charset="0"/>
              <a:cs typeface="Times New Roman" pitchFamily="18" charset="0"/>
            </a:endParaRPr>
          </a:p>
          <a:p>
            <a:pPr algn="ctr"/>
            <a:r>
              <a:rPr lang="en-US" sz="3600">
                <a:latin typeface="Times New Roman" pitchFamily="18" charset="0"/>
                <a:cs typeface="Times New Roman" pitchFamily="18" charset="0"/>
              </a:rPr>
              <a:t>  </a:t>
            </a:r>
            <a:endParaRPr lang="ru-RU" sz="3600">
              <a:latin typeface="Times New Roman" pitchFamily="18" charset="0"/>
              <a:cs typeface="Times New Roman" pitchFamily="18" charset="0"/>
            </a:endParaRPr>
          </a:p>
          <a:p>
            <a:pPr algn="ctr"/>
            <a:endParaRPr lang="ru-RU" sz="360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5" descr="bg-heroes-03.jpg"/>
          <p:cNvPicPr>
            <a:picLocks noChangeAspect="1"/>
          </p:cNvPicPr>
          <p:nvPr/>
        </p:nvPicPr>
        <p:blipFill>
          <a:blip r:embed="rId2"/>
          <a:srcRect/>
          <a:stretch>
            <a:fillRect/>
          </a:stretch>
        </p:blipFill>
        <p:spPr bwMode="auto">
          <a:xfrm>
            <a:off x="0" y="0"/>
            <a:ext cx="9358313" cy="5929313"/>
          </a:xfrm>
          <a:prstGeom prst="rect">
            <a:avLst/>
          </a:prstGeom>
          <a:noFill/>
          <a:ln w="9525">
            <a:noFill/>
            <a:miter lim="800000"/>
            <a:headEnd/>
            <a:tailEnd/>
          </a:ln>
        </p:spPr>
      </p:pic>
      <p:sp>
        <p:nvSpPr>
          <p:cNvPr id="19458" name="Подзаголовок 2"/>
          <p:cNvSpPr>
            <a:spLocks noGrp="1"/>
          </p:cNvSpPr>
          <p:nvPr>
            <p:ph type="subTitle" idx="1"/>
          </p:nvPr>
        </p:nvSpPr>
        <p:spPr>
          <a:xfrm>
            <a:off x="2362200" y="6049963"/>
            <a:ext cx="6705600" cy="685800"/>
          </a:xfrm>
        </p:spPr>
        <p:txBody>
          <a:bodyPr/>
          <a:lstStyle/>
          <a:p>
            <a:endParaRPr lang="ru-RU" smtClean="0"/>
          </a:p>
        </p:txBody>
      </p:sp>
      <p:sp>
        <p:nvSpPr>
          <p:cNvPr id="4" name="TextBox 3"/>
          <p:cNvSpPr txBox="1"/>
          <p:nvPr/>
        </p:nvSpPr>
        <p:spPr>
          <a:xfrm>
            <a:off x="0" y="0"/>
            <a:ext cx="6215063" cy="5683250"/>
          </a:xfrm>
          <a:prstGeom prst="rect">
            <a:avLst/>
          </a:prstGeom>
          <a:noFill/>
        </p:spPr>
        <p:txBody>
          <a:bodyPr>
            <a:spAutoFit/>
          </a:bodyPr>
          <a:lstStyle/>
          <a:p>
            <a:pPr fontAlgn="auto">
              <a:spcBef>
                <a:spcPts val="0"/>
              </a:spcBef>
              <a:spcAft>
                <a:spcPts val="0"/>
              </a:spcAft>
              <a:defRPr/>
            </a:pPr>
            <a:r>
              <a:rPr lang="en-US" sz="28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POLITICAL</a:t>
            </a:r>
            <a:r>
              <a:rPr lang="en-US" sz="2800" dirty="0">
                <a:solidFill>
                  <a:schemeClr val="tx2">
                    <a:lumMod val="50000"/>
                  </a:schemeClr>
                </a:solidFill>
                <a:latin typeface="Times New Roman" pitchFamily="18" charset="0"/>
                <a:cs typeface="Times New Roman" pitchFamily="18" charset="0"/>
              </a:rPr>
              <a:t> - NATO promotes democratic values and encourages consultation and cooperation on </a:t>
            </a:r>
            <a:r>
              <a:rPr lang="en-US" sz="2800" dirty="0" err="1">
                <a:solidFill>
                  <a:schemeClr val="tx2">
                    <a:lumMod val="50000"/>
                  </a:schemeClr>
                </a:solidFill>
                <a:latin typeface="Times New Roman" pitchFamily="18" charset="0"/>
                <a:cs typeface="Times New Roman" pitchFamily="18" charset="0"/>
              </a:rPr>
              <a:t>defence</a:t>
            </a:r>
            <a:r>
              <a:rPr lang="en-US" sz="2800" dirty="0">
                <a:solidFill>
                  <a:schemeClr val="tx2">
                    <a:lumMod val="50000"/>
                  </a:schemeClr>
                </a:solidFill>
                <a:latin typeface="Times New Roman" pitchFamily="18" charset="0"/>
                <a:cs typeface="Times New Roman" pitchFamily="18" charset="0"/>
              </a:rPr>
              <a:t> and security issues to build trust and prevent conflict.</a:t>
            </a:r>
            <a:endParaRPr lang="ru-RU" sz="2800" dirty="0">
              <a:solidFill>
                <a:schemeClr val="tx2">
                  <a:lumMod val="50000"/>
                </a:schemeClr>
              </a:solidFill>
              <a:latin typeface="Times New Roman" pitchFamily="18" charset="0"/>
              <a:cs typeface="Times New Roman" pitchFamily="18" charset="0"/>
            </a:endParaRPr>
          </a:p>
          <a:p>
            <a:pPr fontAlgn="auto">
              <a:spcBef>
                <a:spcPts val="0"/>
              </a:spcBef>
              <a:spcAft>
                <a:spcPts val="0"/>
              </a:spcAft>
              <a:defRPr/>
            </a:pPr>
            <a:r>
              <a:rPr lang="en-US" sz="2800" dirty="0">
                <a:solidFill>
                  <a:schemeClr val="tx2">
                    <a:lumMod val="50000"/>
                  </a:schemeClr>
                </a:solidFill>
                <a:latin typeface="Times New Roman" pitchFamily="18" charset="0"/>
                <a:cs typeface="Times New Roman" pitchFamily="18" charset="0"/>
              </a:rPr>
              <a:t> </a:t>
            </a:r>
            <a:endParaRPr lang="ru-RU" sz="2800" dirty="0">
              <a:solidFill>
                <a:schemeClr val="tx2">
                  <a:lumMod val="50000"/>
                </a:schemeClr>
              </a:solidFill>
              <a:latin typeface="Times New Roman" pitchFamily="18" charset="0"/>
              <a:cs typeface="Times New Roman" pitchFamily="18" charset="0"/>
            </a:endParaRPr>
          </a:p>
          <a:p>
            <a:pPr fontAlgn="auto">
              <a:spcBef>
                <a:spcPts val="0"/>
              </a:spcBef>
              <a:spcAft>
                <a:spcPts val="0"/>
              </a:spcAft>
              <a:defRPr/>
            </a:pPr>
            <a:r>
              <a:rPr lang="en-US" sz="2800" b="1" dirty="0">
                <a:solidFill>
                  <a:schemeClr val="tx2">
                    <a:lumMod val="50000"/>
                  </a:schemeClr>
                </a:solidFill>
                <a:latin typeface="Times New Roman" pitchFamily="18" charset="0"/>
                <a:cs typeface="Times New Roman" pitchFamily="18" charset="0"/>
              </a:rPr>
              <a:t>MILITARY</a:t>
            </a:r>
            <a:r>
              <a:rPr lang="en-US" sz="2800" dirty="0">
                <a:solidFill>
                  <a:schemeClr val="tx2">
                    <a:lumMod val="50000"/>
                  </a:schemeClr>
                </a:solidFill>
                <a:latin typeface="Times New Roman" pitchFamily="18" charset="0"/>
                <a:cs typeface="Times New Roman" pitchFamily="18" charset="0"/>
              </a:rPr>
              <a:t> – </a:t>
            </a:r>
          </a:p>
          <a:p>
            <a:pPr fontAlgn="auto">
              <a:spcBef>
                <a:spcPts val="0"/>
              </a:spcBef>
              <a:spcAft>
                <a:spcPts val="0"/>
              </a:spcAft>
              <a:defRPr/>
            </a:pPr>
            <a:r>
              <a:rPr lang="en-US" sz="2800" dirty="0">
                <a:solidFill>
                  <a:schemeClr val="tx2">
                    <a:lumMod val="50000"/>
                  </a:schemeClr>
                </a:solidFill>
                <a:latin typeface="Times New Roman" pitchFamily="18" charset="0"/>
                <a:cs typeface="Times New Roman" pitchFamily="18" charset="0"/>
              </a:rPr>
              <a:t>NATO is committed to the peaceful resolution of disputes. If diplomatic efforts fail, it has the military capacity needed to undertake crisis-management operations. Article 5 of the Washington</a:t>
            </a:r>
            <a:r>
              <a:rPr lang="en-US" sz="2400" dirty="0">
                <a:solidFill>
                  <a:schemeClr val="tx2">
                    <a:lumMod val="50000"/>
                  </a:schemeClr>
                </a:solidFill>
                <a:latin typeface="Times New Roman" pitchFamily="18" charset="0"/>
                <a:cs typeface="Times New Roman" pitchFamily="18" charset="0"/>
              </a:rPr>
              <a:t>)</a:t>
            </a:r>
            <a:endParaRPr lang="ru-RU" sz="2400" dirty="0">
              <a:solidFill>
                <a:schemeClr val="tx2">
                  <a:lumMod val="50000"/>
                </a:schemeClr>
              </a:solidFill>
              <a:latin typeface="Times New Roman" pitchFamily="18" charset="0"/>
              <a:cs typeface="Times New Roman" pitchFamily="18" charset="0"/>
            </a:endParaRPr>
          </a:p>
          <a:p>
            <a:pPr fontAlgn="auto">
              <a:spcBef>
                <a:spcPts val="0"/>
              </a:spcBef>
              <a:spcAft>
                <a:spcPts val="0"/>
              </a:spcAft>
              <a:defRPr/>
            </a:pPr>
            <a:endParaRPr lang="ru-RU" dirty="0">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62200" y="6049963"/>
            <a:ext cx="6705600" cy="685800"/>
          </a:xfrm>
        </p:spPr>
        <p:txBody>
          <a:bodyPr>
            <a:noAutofit/>
          </a:bodyPr>
          <a:lstStyle/>
          <a:p>
            <a:pPr fontAlgn="auto">
              <a:spcAft>
                <a:spcPts val="0"/>
              </a:spcAft>
              <a:buFont typeface="Wingdings"/>
              <a:buNone/>
              <a:defRPr/>
            </a:pP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Collective </a:t>
            </a:r>
            <a:r>
              <a:rPr lang="en-US" sz="4400" b="1" dirty="0" err="1" smtClean="0">
                <a:effectLst>
                  <a:outerShdw blurRad="38100" dist="38100" dir="2700000" algn="tl">
                    <a:srgbClr val="000000">
                      <a:alpha val="43137"/>
                    </a:srgbClr>
                  </a:outerShdw>
                </a:effectLst>
                <a:latin typeface="Times New Roman" pitchFamily="18" charset="0"/>
                <a:cs typeface="Times New Roman" pitchFamily="18" charset="0"/>
              </a:rPr>
              <a:t>defence</a:t>
            </a:r>
            <a:endParaRPr lang="ru-RU"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482" name="Рисунок 5" descr="collective_defence.png"/>
          <p:cNvPicPr>
            <a:picLocks noChangeAspect="1"/>
          </p:cNvPicPr>
          <p:nvPr/>
        </p:nvPicPr>
        <p:blipFill>
          <a:blip r:embed="rId2"/>
          <a:srcRect/>
          <a:stretch>
            <a:fillRect/>
          </a:stretch>
        </p:blipFill>
        <p:spPr bwMode="auto">
          <a:xfrm>
            <a:off x="-1285875" y="0"/>
            <a:ext cx="11150600" cy="6858000"/>
          </a:xfrm>
          <a:prstGeom prst="rect">
            <a:avLst/>
          </a:prstGeom>
          <a:noFill/>
          <a:ln w="9525">
            <a:noFill/>
            <a:miter lim="800000"/>
            <a:headEnd/>
            <a:tailEnd/>
          </a:ln>
        </p:spPr>
      </p:pic>
      <p:sp>
        <p:nvSpPr>
          <p:cNvPr id="7" name="TextBox 6"/>
          <p:cNvSpPr txBox="1"/>
          <p:nvPr/>
        </p:nvSpPr>
        <p:spPr>
          <a:xfrm>
            <a:off x="642938" y="285750"/>
            <a:ext cx="7358062" cy="3324225"/>
          </a:xfrm>
          <a:prstGeom prst="rect">
            <a:avLst/>
          </a:prstGeom>
          <a:noFill/>
        </p:spPr>
        <p:txBody>
          <a:bodyPr>
            <a:spAutoFit/>
          </a:bodyPr>
          <a:lstStyle/>
          <a:p>
            <a:pPr algn="ctr" fontAlgn="auto">
              <a:spcBef>
                <a:spcPts val="0"/>
              </a:spcBef>
              <a:spcAft>
                <a:spcPts val="0"/>
              </a:spcAft>
              <a:defRPr/>
            </a:pPr>
            <a:r>
              <a:rPr lang="en-US" sz="3200" dirty="0">
                <a:solidFill>
                  <a:schemeClr val="bg1"/>
                </a:solidFill>
                <a:latin typeface="Times New Roman" pitchFamily="18" charset="0"/>
                <a:cs typeface="Times New Roman" pitchFamily="18" charset="0"/>
              </a:rPr>
              <a:t>NATO is committed to the principle that an attack against one or several members is considered as an attack against all. This is the principle of </a:t>
            </a:r>
            <a:r>
              <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collective </a:t>
            </a:r>
            <a:r>
              <a:rPr lang="en-US" sz="32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defence</a:t>
            </a:r>
            <a:r>
              <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a:solidFill>
                  <a:schemeClr val="bg1"/>
                </a:solidFill>
                <a:latin typeface="Times New Roman" pitchFamily="18" charset="0"/>
                <a:cs typeface="Times New Roman" pitchFamily="18" charset="0"/>
              </a:rPr>
              <a:t>, which is enshrined in Article 5 of the Washington Treaty.</a:t>
            </a:r>
            <a:endParaRPr lang="ru-RU" sz="3200" dirty="0">
              <a:solidFill>
                <a:schemeClr val="bg1"/>
              </a:solidFill>
              <a:latin typeface="Times New Roman" pitchFamily="18" charset="0"/>
              <a:cs typeface="Times New Roman" pitchFamily="18" charset="0"/>
            </a:endParaRPr>
          </a:p>
          <a:p>
            <a:pPr fontAlgn="auto">
              <a:spcBef>
                <a:spcPts val="0"/>
              </a:spcBef>
              <a:spcAft>
                <a:spcPts val="0"/>
              </a:spcAft>
              <a:defRPr/>
            </a:pPr>
            <a:endParaRPr lang="ru-RU" dirty="0">
              <a:latin typeface="+mn-lt"/>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Median</Template>
  <TotalTime>106</TotalTime>
  <Words>505</Words>
  <PresentationFormat>Экран (4:3)</PresentationFormat>
  <Paragraphs>104</Paragraphs>
  <Slides>12</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8</vt:i4>
      </vt:variant>
      <vt:variant>
        <vt:lpstr>Заголовки слайдов</vt:lpstr>
      </vt:variant>
      <vt:variant>
        <vt:i4>12</vt:i4>
      </vt:variant>
    </vt:vector>
  </HeadingPairs>
  <TitlesOfParts>
    <vt:vector size="26" baseType="lpstr">
      <vt:lpstr>Calibri</vt:lpstr>
      <vt:lpstr>Arial</vt:lpstr>
      <vt:lpstr>Wingdings</vt:lpstr>
      <vt:lpstr>Wingdings 2</vt:lpstr>
      <vt:lpstr>Tw Cen MT</vt:lpstr>
      <vt:lpstr>Times New Roman</vt:lpstr>
      <vt:lpstr>Обычная</vt:lpstr>
      <vt:lpstr>Обычная</vt:lpstr>
      <vt:lpstr>Обычная</vt:lpstr>
      <vt:lpstr>Обычная</vt:lpstr>
      <vt:lpstr>Обычная</vt:lpstr>
      <vt:lpstr>Обычная</vt:lpstr>
      <vt:lpstr>Обычная</vt:lpstr>
      <vt:lpstr>Обычная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vitalij</cp:lastModifiedBy>
  <cp:revision>66</cp:revision>
  <dcterms:modified xsi:type="dcterms:W3CDTF">2015-04-26T13:59:00Z</dcterms:modified>
</cp:coreProperties>
</file>