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BE7F6-D335-4EF2-917C-A376B650C7AA}" type="datetimeFigureOut">
              <a:rPr lang="ru-RU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194E5-D43E-40A2-B9D6-F362686D9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0E58C-C83D-485C-AB9B-7713A7A20FB3}" type="datetimeFigureOut">
              <a:rPr lang="ru-RU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17AAE-1B42-4158-8476-C60990D85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25034-9698-4A2E-B003-BAF5440D44A8}" type="datetimeFigureOut">
              <a:rPr lang="ru-RU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0B50C-08E6-479A-AB30-2C39FF3BB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8CAEE-3C64-4D94-8A83-837ACDCFB2D0}" type="datetimeFigureOut">
              <a:rPr lang="ru-RU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8FDFD-35AC-438F-AFE5-EF1B6B60A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E29BF-3B57-4179-A851-C13DD1ED5754}" type="datetimeFigureOut">
              <a:rPr lang="ru-RU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7CA9A-5841-4126-B755-6A349BE2A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389A0-70E2-44C2-8187-02ED8EDD73E0}" type="datetimeFigureOut">
              <a:rPr lang="ru-RU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FEED2-73CD-440B-9967-7CC7D2BF3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0693C-34F8-46C3-ACFB-CFF7F8FF8DA5}" type="datetimeFigureOut">
              <a:rPr lang="ru-RU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2845D-AAF6-49BF-A366-E8FB98253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5D65F-3378-4A10-AFDC-814570B2F286}" type="datetimeFigureOut">
              <a:rPr lang="ru-RU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36AC9-D4F3-4CA2-9157-DFF43915E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FEA71-E0B3-4122-80AF-545DBDB6865F}" type="datetimeFigureOut">
              <a:rPr lang="ru-RU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74E67-818F-4243-8381-952501497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41D6D-8D27-415B-A913-FE2806C2827C}" type="datetimeFigureOut">
              <a:rPr lang="ru-RU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BAEA9-2FA2-4E6A-8F78-9D9B3ED3D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00208-76AC-4A85-A769-350F42C4A4A9}" type="datetimeFigureOut">
              <a:rPr lang="ru-RU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938B9-34D2-4E89-8C78-66BD77C0F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E8F76D-6081-4CBA-BF7C-A5C4FB9130E0}" type="datetimeFigureOut">
              <a:rPr lang="ru-RU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BC2069-FB44-4BCA-BA24-DF3A2717F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Rectang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125"/>
          </a:xfrm>
        </p:spPr>
        <p:txBody>
          <a:bodyPr/>
          <a:lstStyle/>
          <a:p>
            <a:pPr algn="l"/>
            <a:r>
              <a:rPr lang="ru-RU" sz="2000" smtClean="0">
                <a:latin typeface="Times New Roman" pitchFamily="18" charset="0"/>
              </a:rPr>
              <a:t>Презентация «</a:t>
            </a:r>
            <a:r>
              <a:rPr lang="en-US" sz="2000" smtClean="0">
                <a:latin typeface="Times New Roman" pitchFamily="18" charset="0"/>
              </a:rPr>
              <a:t>UNESCO</a:t>
            </a:r>
            <a:r>
              <a:rPr lang="ru-RU" sz="2000" smtClean="0">
                <a:latin typeface="Times New Roman" pitchFamily="18" charset="0"/>
              </a:rPr>
              <a:t>» подготовлена студентами четвертого курса факультета иностранных языков специальности «Английский язык» при изучении темы «Европейские и всемирные международные организации» под руководством  ст. преподавателя Гуд В.Г. Данная творческая работа может быть в дальнейшем использована в ходе изучения дисциплины «Общественно-политический дискурс» студентами 4 курса ф-та иностранных языков при ознакомлении с  темой «Международные организации и сообщества».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296987"/>
          </a:xfrm>
        </p:spPr>
        <p:txBody>
          <a:bodyPr/>
          <a:lstStyle/>
          <a:p>
            <a:r>
              <a:rPr lang="en-US" b="1" smtClean="0"/>
              <a:t>Director-General of UNESCO</a:t>
            </a:r>
            <a:r>
              <a:rPr lang="en-US" smtClean="0"/>
              <a:t/>
            </a:r>
            <a:br>
              <a:rPr lang="en-US" smtClean="0"/>
            </a:br>
            <a:endParaRPr lang="ru-RU" smtClean="0"/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832475"/>
          </a:xfrm>
        </p:spPr>
        <p:txBody>
          <a:bodyPr/>
          <a:lstStyle/>
          <a:p>
            <a:r>
              <a:rPr lang="en-US" sz="4600" b="1" smtClean="0"/>
              <a:t>Irina Bokova </a:t>
            </a:r>
            <a:endParaRPr lang="ru-RU" sz="4600" b="1" smtClean="0"/>
          </a:p>
        </p:txBody>
      </p:sp>
      <p:pic>
        <p:nvPicPr>
          <p:cNvPr id="21508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628775"/>
            <a:ext cx="3744913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UNESCO</a:t>
            </a:r>
            <a:endParaRPr lang="ru-RU" b="1" dirty="0"/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107950" y="836613"/>
            <a:ext cx="8928100" cy="5905500"/>
          </a:xfrm>
        </p:spPr>
        <p:txBody>
          <a:bodyPr/>
          <a:lstStyle/>
          <a:p>
            <a:r>
              <a:rPr lang="en-US" smtClean="0"/>
              <a:t>UNESCO has offices in many locations across the globe; its headquarters are located at Place de Fontenoy in Paris, France, now called </a:t>
            </a:r>
            <a:r>
              <a:rPr lang="en-US" b="1" smtClean="0"/>
              <a:t>the World Heritage Centre.</a:t>
            </a:r>
          </a:p>
        </p:txBody>
      </p:sp>
      <p:pic>
        <p:nvPicPr>
          <p:cNvPr id="22532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068638"/>
            <a:ext cx="35274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009650"/>
          </a:xfrm>
        </p:spPr>
        <p:txBody>
          <a:bodyPr/>
          <a:lstStyle/>
          <a:p>
            <a:r>
              <a:rPr lang="en-US" b="1" smtClean="0"/>
              <a:t>UNESCO</a:t>
            </a:r>
            <a:endParaRPr lang="ru-RU" b="1" smtClean="0"/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689600"/>
          </a:xfrm>
        </p:spPr>
        <p:txBody>
          <a:bodyPr/>
          <a:lstStyle/>
          <a:p>
            <a:r>
              <a:rPr lang="en-US" sz="3400" smtClean="0">
                <a:solidFill>
                  <a:srgbClr val="000000"/>
                </a:solidFill>
              </a:rPr>
              <a:t>UNESCO's field offices are categorized into </a:t>
            </a:r>
            <a:r>
              <a:rPr lang="en-US" sz="3400" b="1" smtClean="0">
                <a:solidFill>
                  <a:srgbClr val="000000"/>
                </a:solidFill>
              </a:rPr>
              <a:t>four primary office types </a:t>
            </a:r>
            <a:r>
              <a:rPr lang="en-US" sz="3400" smtClean="0">
                <a:solidFill>
                  <a:srgbClr val="000000"/>
                </a:solidFill>
              </a:rPr>
              <a:t>based upon their function and geographic coverage: </a:t>
            </a:r>
          </a:p>
          <a:p>
            <a:pPr>
              <a:buFont typeface="Wingdings" pitchFamily="2" charset="2"/>
              <a:buChar char="q"/>
            </a:pPr>
            <a:r>
              <a:rPr lang="en-US" sz="3400" smtClean="0">
                <a:solidFill>
                  <a:srgbClr val="000000"/>
                </a:solidFill>
              </a:rPr>
              <a:t>cluster offices; </a:t>
            </a:r>
          </a:p>
          <a:p>
            <a:pPr>
              <a:buFont typeface="Wingdings" pitchFamily="2" charset="2"/>
              <a:buChar char="q"/>
            </a:pPr>
            <a:r>
              <a:rPr lang="en-US" sz="3400" smtClean="0">
                <a:solidFill>
                  <a:srgbClr val="000000"/>
                </a:solidFill>
              </a:rPr>
              <a:t>national offices;</a:t>
            </a:r>
          </a:p>
          <a:p>
            <a:pPr>
              <a:buFont typeface="Wingdings" pitchFamily="2" charset="2"/>
              <a:buChar char="q"/>
            </a:pPr>
            <a:r>
              <a:rPr lang="en-US" sz="3400" smtClean="0">
                <a:solidFill>
                  <a:srgbClr val="000000"/>
                </a:solidFill>
              </a:rPr>
              <a:t>regional bureaux (</a:t>
            </a:r>
            <a:r>
              <a:rPr lang="ru-RU" sz="3400" smtClean="0">
                <a:solidFill>
                  <a:srgbClr val="000000"/>
                </a:solidFill>
              </a:rPr>
              <a:t>комитет</a:t>
            </a:r>
            <a:r>
              <a:rPr lang="en-US" sz="3400" smtClean="0">
                <a:solidFill>
                  <a:srgbClr val="000000"/>
                </a:solidFill>
              </a:rPr>
              <a:t>,</a:t>
            </a:r>
            <a:r>
              <a:rPr lang="ru-RU" sz="3400" smtClean="0">
                <a:solidFill>
                  <a:srgbClr val="000000"/>
                </a:solidFill>
              </a:rPr>
              <a:t> отделение)</a:t>
            </a:r>
            <a:r>
              <a:rPr lang="en-US" sz="3400" smtClean="0">
                <a:solidFill>
                  <a:srgbClr val="000000"/>
                </a:solidFill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en-US" sz="3400" smtClean="0">
                <a:solidFill>
                  <a:srgbClr val="000000"/>
                </a:solidFill>
              </a:rPr>
              <a:t>liaison offices (</a:t>
            </a:r>
            <a:r>
              <a:rPr lang="ru-RU" sz="3400" smtClean="0">
                <a:solidFill>
                  <a:srgbClr val="000000"/>
                </a:solidFill>
              </a:rPr>
              <a:t>связующие</a:t>
            </a:r>
            <a:r>
              <a:rPr lang="ru-RU" smtClean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23556" name="Picture 2" descr="C:\Users\Кошечка\Desktop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5041900"/>
            <a:ext cx="45354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r>
              <a:rPr lang="en-US" sz="4600" b="1" smtClean="0"/>
              <a:t>The General Conference</a:t>
            </a:r>
            <a:endParaRPr lang="ru-RU" sz="4600" b="1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5538"/>
            <a:ext cx="8686800" cy="57324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Is a gathering of the organization’s member states and associate members, in which each state has one vote.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Meeting every two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years, it sets policies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and defines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err="1" smtClean="0"/>
              <a:t>programme</a:t>
            </a:r>
            <a:r>
              <a:rPr lang="en-US" dirty="0" smtClean="0"/>
              <a:t> lines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for the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err="1" smtClean="0"/>
              <a:t>organisation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24580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9975" y="2343150"/>
            <a:ext cx="550862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en-US" b="1" smtClean="0"/>
              <a:t>The Executive Board</a:t>
            </a:r>
            <a:endParaRPr lang="ru-RU" b="1" smtClean="0"/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r>
              <a:rPr lang="en-US" smtClean="0"/>
              <a:t>The Board’s 58 members are elected by the General Conference for 4-year terms. It prepares the sessions of the General Conference and ensures that its instructions are carried out.</a:t>
            </a:r>
            <a:endParaRPr lang="ru-RU" smtClean="0"/>
          </a:p>
        </p:txBody>
      </p:sp>
      <p:pic>
        <p:nvPicPr>
          <p:cNvPr id="2560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429000"/>
            <a:ext cx="7920037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009650"/>
          </a:xfrm>
        </p:spPr>
        <p:txBody>
          <a:bodyPr/>
          <a:lstStyle/>
          <a:p>
            <a:r>
              <a:rPr lang="en-US" sz="4600" b="1" smtClean="0"/>
              <a:t>The Secretariat</a:t>
            </a:r>
            <a:endParaRPr lang="ru-RU" sz="4600" b="1" smtClean="0"/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r>
              <a:rPr lang="en-US" smtClean="0"/>
              <a:t>Consists of the Director-General and his staff and is responsible for the day-to-day running of the organization.</a:t>
            </a:r>
          </a:p>
          <a:p>
            <a:endParaRPr lang="ru-RU" smtClean="0"/>
          </a:p>
        </p:txBody>
      </p:sp>
      <p:pic>
        <p:nvPicPr>
          <p:cNvPr id="26628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924175"/>
            <a:ext cx="7704137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r>
              <a:rPr lang="en-US" b="1" smtClean="0"/>
              <a:t>Institutions</a:t>
            </a:r>
            <a:endParaRPr lang="ru-RU" b="1" smtClean="0"/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905500"/>
          </a:xfrm>
        </p:spPr>
        <p:txBody>
          <a:bodyPr/>
          <a:lstStyle/>
          <a:p>
            <a:r>
              <a:rPr lang="en-US" smtClean="0"/>
              <a:t>The institutes are specialized departments of the organization that support UNESCO's programme, providing specialized support for cluster and national offices.</a:t>
            </a:r>
          </a:p>
          <a:p>
            <a:endParaRPr lang="ru-RU" smtClean="0"/>
          </a:p>
        </p:txBody>
      </p:sp>
      <p:pic>
        <p:nvPicPr>
          <p:cNvPr id="27652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781300"/>
            <a:ext cx="8569325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0"/>
            <a:ext cx="8856663" cy="6829425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International Bureau of Education (IBE) in Geneva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UNESCO Institute for Lifelong Learning (UIL) in Hamburg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UNESCO International Institute for Educational Planning (IIEP) in Paris (headquarters) and Buenos Aires (regional office)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UNESCO Institute for Information Technologies in Education (IITE) in Moscow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UNESCO International Institute for Capacity Building in Africa (IICBA) in Addis Ababa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UNESCO International Institute for Higher Education in Latin America and the Caribbean (IESALC) in Caracas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UNESCO-UNEVOC International Centre for Technical and Vocational Education and Training in Bonn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UNESCO European Centre for Higher Education (CEPES) in Bucharest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International Centre for Theoretical Physics (ICTP) in Trieste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UNESCO Institute for Statistics (UIS) in Montreal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en-US" sz="4800" b="1" smtClean="0"/>
              <a:t>Projects</a:t>
            </a:r>
            <a:endParaRPr lang="ru-RU" sz="4800" b="1" smtClean="0"/>
          </a:p>
        </p:txBody>
      </p:sp>
      <p:sp>
        <p:nvSpPr>
          <p:cNvPr id="29699" name="Объект 2"/>
          <p:cNvSpPr>
            <a:spLocks noGrp="1"/>
          </p:cNvSpPr>
          <p:nvPr>
            <p:ph idx="1"/>
          </p:nvPr>
        </p:nvSpPr>
        <p:spPr>
          <a:xfrm>
            <a:off x="107950" y="836613"/>
            <a:ext cx="8856663" cy="5688012"/>
          </a:xfrm>
        </p:spPr>
        <p:txBody>
          <a:bodyPr/>
          <a:lstStyle/>
          <a:p>
            <a:r>
              <a:rPr lang="en-US" smtClean="0"/>
              <a:t>The organisation is concerned with numerous diverse projects including:</a:t>
            </a:r>
          </a:p>
          <a:p>
            <a:r>
              <a:rPr lang="en-US" smtClean="0"/>
              <a:t>Projects and places of cultural and scientific significance ( international network of geoparks);</a:t>
            </a:r>
          </a:p>
          <a:p>
            <a:r>
              <a:rPr lang="en-US" smtClean="0"/>
              <a:t>“Man and the Biosphere”;</a:t>
            </a:r>
          </a:p>
          <a:p>
            <a:r>
              <a:rPr lang="en-US" smtClean="0"/>
              <a:t>“City of Literature”;</a:t>
            </a:r>
          </a:p>
          <a:p>
            <a:r>
              <a:rPr lang="en-US" smtClean="0"/>
              <a:t>Languages and linguistic projects</a:t>
            </a:r>
          </a:p>
          <a:p>
            <a:r>
              <a:rPr lang="en-US" smtClean="0"/>
              <a:t>Masterpieces of the oral and intangible herritage of humanity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476250"/>
            <a:ext cx="8964612" cy="6048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8" name="Picture 2" descr="C:\Users\Кошечка\Desktop\b4bf6a32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60350"/>
            <a:ext cx="8353425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284538"/>
            <a:ext cx="7561262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Объект 6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827088" y="188913"/>
            <a:ext cx="7848600" cy="3024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/>
          <a:lstStyle/>
          <a:p>
            <a:r>
              <a:rPr lang="en-US" sz="5000" b="1" smtClean="0"/>
              <a:t>UNESCO</a:t>
            </a:r>
            <a:endParaRPr lang="ru-RU" sz="5000" b="1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/>
              <a:t>P</a:t>
            </a:r>
            <a:r>
              <a:rPr lang="en-US" b="1" dirty="0" smtClean="0"/>
              <a:t>urpose</a:t>
            </a:r>
            <a:r>
              <a:rPr lang="en-US" dirty="0" smtClean="0"/>
              <a:t> is to contribute to peace and security by promoting international collaboration through education, science, and culture in order to further universal respect for justice,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        the rule of law, and human rights along with 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               fundamental freedom proclaimed in  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                                       </a:t>
            </a:r>
            <a:r>
              <a:rPr lang="en-US" dirty="0" err="1" smtClean="0"/>
              <a:t>theUnited</a:t>
            </a:r>
            <a:r>
              <a:rPr lang="en-US" dirty="0" smtClean="0"/>
              <a:t> Nations Charter.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52525"/>
          </a:xfrm>
        </p:spPr>
        <p:txBody>
          <a:bodyPr/>
          <a:lstStyle/>
          <a:p>
            <a:r>
              <a:rPr lang="en-US" sz="5000" b="1" smtClean="0"/>
              <a:t>UNESCO</a:t>
            </a:r>
            <a:endParaRPr lang="ru-RU" sz="5000" b="1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800" b="1" dirty="0"/>
              <a:t>A</a:t>
            </a:r>
            <a:r>
              <a:rPr lang="en-US" sz="3800" b="1" dirty="0" smtClean="0"/>
              <a:t>im</a:t>
            </a:r>
            <a:r>
              <a:rPr lang="en-US" sz="3600" dirty="0" smtClean="0"/>
              <a:t> is "to contribute to the building of peace, the eradication of poverty, sustainable development and intercultural dialogue through education, 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 smtClean="0"/>
              <a:t>                                 the sciences, culture, 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/>
              <a:t> </a:t>
            </a:r>
            <a:r>
              <a:rPr lang="en-US" sz="3600" dirty="0" smtClean="0"/>
              <a:t>                                         communication and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/>
              <a:t> </a:t>
            </a:r>
            <a:r>
              <a:rPr lang="en-US" sz="3600" dirty="0" smtClean="0"/>
              <a:t>                                                information".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000" b="1" dirty="0" smtClean="0"/>
              <a:t>UNESCO</a:t>
            </a:r>
            <a:endParaRPr lang="ru-RU" sz="5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765175"/>
            <a:ext cx="8928100" cy="590391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As of October 2011, UNESCO counts </a:t>
            </a:r>
            <a:r>
              <a:rPr lang="en-US" sz="3700" b="1" dirty="0" smtClean="0"/>
              <a:t>196</a:t>
            </a:r>
            <a:r>
              <a:rPr lang="en-US" dirty="0" smtClean="0"/>
              <a:t> member states and </a:t>
            </a:r>
            <a:r>
              <a:rPr lang="en-US" sz="3700" b="1" dirty="0" smtClean="0"/>
              <a:t>8</a:t>
            </a:r>
            <a:r>
              <a:rPr lang="en-US" dirty="0" smtClean="0"/>
              <a:t> associate members. Some members are not independent states and some members have additional National Organizing Committees from some of their dependent territories.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UNESCO pursues its objectives through </a:t>
            </a:r>
            <a:r>
              <a:rPr lang="en-US" b="1" dirty="0" smtClean="0"/>
              <a:t>five major programs</a:t>
            </a:r>
            <a:r>
              <a:rPr lang="en-US" dirty="0" smtClean="0"/>
              <a:t>: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education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natural sciences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social/human sciences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culture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communication/information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000" b="1" dirty="0" smtClean="0"/>
              <a:t>UNESCO</a:t>
            </a:r>
            <a:endParaRPr lang="ru-RU" sz="5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692150"/>
            <a:ext cx="8507412" cy="616585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Projects sponsored by UNESCO include</a:t>
            </a:r>
            <a:r>
              <a:rPr lang="ru-RU" b="1" dirty="0" smtClean="0"/>
              <a:t>:</a:t>
            </a:r>
            <a:endParaRPr lang="en-US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literacy;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 technical, and teacher-training </a:t>
            </a:r>
            <a:r>
              <a:rPr lang="en-US" dirty="0" err="1" smtClean="0"/>
              <a:t>programmes</a:t>
            </a:r>
            <a:r>
              <a:rPr lang="en-US" dirty="0" smtClean="0"/>
              <a:t>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international science </a:t>
            </a:r>
            <a:r>
              <a:rPr lang="en-US" dirty="0" err="1" smtClean="0"/>
              <a:t>programmes</a:t>
            </a:r>
            <a:r>
              <a:rPr lang="en-US" dirty="0" smtClean="0"/>
              <a:t>;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the promotion of independent media and freedom of the press;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regional and cultural history projects;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the promotion of cultural diversity;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translations of world literature;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international cooperation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agreements to secure the world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cultural and natural heritage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 (World Heritage Sites) and to preserve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human rights, and attempts to bridge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the worldwide digital divide.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en-US" sz="5000" b="1" smtClean="0"/>
              <a:t>UNESCO</a:t>
            </a:r>
            <a:endParaRPr lang="ru-RU" sz="5000" b="1" smtClean="0"/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395288" y="1052513"/>
            <a:ext cx="8229600" cy="5472112"/>
          </a:xfrm>
        </p:spPr>
        <p:txBody>
          <a:bodyPr/>
          <a:lstStyle/>
          <a:p>
            <a:r>
              <a:rPr lang="en-US" sz="3600" smtClean="0"/>
              <a:t>Formation - 16 November 1945 or 4 November 1946</a:t>
            </a:r>
          </a:p>
          <a:p>
            <a:r>
              <a:rPr lang="en-US" sz="3600" smtClean="0"/>
              <a:t>Type - Specialized agency</a:t>
            </a:r>
          </a:p>
          <a:p>
            <a:r>
              <a:rPr lang="en-US" sz="3600" smtClean="0"/>
              <a:t>Legal status - Active</a:t>
            </a:r>
          </a:p>
          <a:p>
            <a:r>
              <a:rPr lang="en-US" sz="3600" smtClean="0"/>
              <a:t>Headquarters - Place de Fontenoy, Paris, France</a:t>
            </a:r>
          </a:p>
          <a:p>
            <a:r>
              <a:rPr lang="en-US" sz="3600" smtClean="0"/>
              <a:t>Head - Irina Bokova (Director-General of UNESCO</a:t>
            </a:r>
            <a:endParaRPr lang="ru-RU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5128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HEADQUARTES</a:t>
            </a:r>
            <a:br>
              <a:rPr lang="en-US" b="1" dirty="0" smtClean="0"/>
            </a:br>
            <a:r>
              <a:rPr lang="fr-FR" b="1" dirty="0" smtClean="0"/>
              <a:t>Place de Fontenoy, Paris, France</a:t>
            </a:r>
            <a:br>
              <a:rPr lang="fr-FR" b="1" dirty="0" smtClean="0"/>
            </a:br>
            <a:endParaRPr lang="ru-RU" b="1" dirty="0"/>
          </a:p>
        </p:txBody>
      </p:sp>
      <p:pic>
        <p:nvPicPr>
          <p:cNvPr id="20483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1484313"/>
            <a:ext cx="8785225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583</Words>
  <Application>Microsoft Office PowerPoint</Application>
  <PresentationFormat>Экран (4:3)</PresentationFormat>
  <Paragraphs>82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Calibri</vt:lpstr>
      <vt:lpstr>Arial</vt:lpstr>
      <vt:lpstr>Wingdings</vt:lpstr>
      <vt:lpstr>Times New Roman</vt:lpstr>
      <vt:lpstr>Тема Office</vt:lpstr>
      <vt:lpstr>Презентация «UNESCO» подготовлена студентами четвертого курса факультета иностранных языков специальности «Английский язык» при изучении темы «Европейские и всемирные международные организации» под руководством  ст. преподавателя Гуд В.Г. Данная творческая работа может быть в дальнейшем использована в ходе изучения дисциплины «Общественно-политический дискурс» студентами 4 курса ф-та иностранных языков при ознакомлении с  темой «Международные организации и сообщества».</vt:lpstr>
      <vt:lpstr>Слайд 2</vt:lpstr>
      <vt:lpstr>Слайд 3</vt:lpstr>
      <vt:lpstr>UNESCO</vt:lpstr>
      <vt:lpstr>UNESCO</vt:lpstr>
      <vt:lpstr>UNESCO</vt:lpstr>
      <vt:lpstr>UNESCO</vt:lpstr>
      <vt:lpstr>UNESCO</vt:lpstr>
      <vt:lpstr>HEADQUARTES Place de Fontenoy, Paris, France </vt:lpstr>
      <vt:lpstr>Director-General of UNESCO </vt:lpstr>
      <vt:lpstr>UNESCO</vt:lpstr>
      <vt:lpstr>UNESCO</vt:lpstr>
      <vt:lpstr>The General Conference</vt:lpstr>
      <vt:lpstr>The Executive Board</vt:lpstr>
      <vt:lpstr>The Secretariat</vt:lpstr>
      <vt:lpstr>Institutions</vt:lpstr>
      <vt:lpstr>Слайд 17</vt:lpstr>
      <vt:lpstr>Projects</vt:lpstr>
      <vt:lpstr>Слайд 19</vt:lpstr>
      <vt:lpstr>Слайд 20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Кошечка</dc:creator>
  <cp:lastModifiedBy>vitalij</cp:lastModifiedBy>
  <cp:revision>16</cp:revision>
  <dcterms:created xsi:type="dcterms:W3CDTF">2014-11-30T22:45:58Z</dcterms:created>
  <dcterms:modified xsi:type="dcterms:W3CDTF">2015-04-26T13:36:21Z</dcterms:modified>
</cp:coreProperties>
</file>