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9" r:id="rId5"/>
    <p:sldId id="260" r:id="rId6"/>
    <p:sldId id="261" r:id="rId7"/>
    <p:sldId id="262" r:id="rId8"/>
    <p:sldId id="263" r:id="rId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7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3003F649-FAB6-475B-8197-5DA520991B9A}" type="datetimeFigureOut">
              <a:rPr lang="ru-RU"/>
              <a:pPr>
                <a:defRPr/>
              </a:pPr>
              <a:t>26.04.2015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DF8BBB4-A823-41DB-864A-3A618A3EE3C3}"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7C5314E-89C4-4E69-8D91-CDBC87F18BBD}" type="datetimeFigureOut">
              <a:rPr lang="ru-RU"/>
              <a:pPr>
                <a:defRPr/>
              </a:pPr>
              <a:t>26.04.2015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9AD2C6D-C361-4958-ABB5-595C6F256616}"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0F63ACD-2F19-49F8-97FC-8352C93919E1}" type="datetimeFigureOut">
              <a:rPr lang="ru-RU"/>
              <a:pPr>
                <a:defRPr/>
              </a:pPr>
              <a:t>26.04.2015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FCACC2B-5322-41CC-B302-E7BDFFB54A7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C449D80-E134-44DC-9FE4-A1500B3499AA}" type="datetimeFigureOut">
              <a:rPr lang="ru-RU"/>
              <a:pPr>
                <a:defRPr/>
              </a:pPr>
              <a:t>26.04.2015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E8A04C1-3928-45B8-8B55-F563ABBCE42B}"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39B5F90-F2F1-4CB3-916D-5C9A46FCF796}" type="datetimeFigureOut">
              <a:rPr lang="ru-RU"/>
              <a:pPr>
                <a:defRPr/>
              </a:pPr>
              <a:t>26.04.2015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63BC588-F3A5-4DCA-982B-2384FE3D55D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F3633A1F-6F1F-43C9-BBA3-C6B2F6274A69}" type="datetimeFigureOut">
              <a:rPr lang="ru-RU"/>
              <a:pPr>
                <a:defRPr/>
              </a:pPr>
              <a:t>26.04.2015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01809B5-CC0C-45DC-8A95-E645906BC01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6013B5C3-14C1-4FAA-A298-B2DAEDB5CA84}" type="datetimeFigureOut">
              <a:rPr lang="ru-RU"/>
              <a:pPr>
                <a:defRPr/>
              </a:pPr>
              <a:t>26.04.2015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E1ACD758-C383-4004-8E2D-69C61127939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100B1A3-CCBC-4F28-B19F-7CB3D02FB713}" type="datetimeFigureOut">
              <a:rPr lang="ru-RU"/>
              <a:pPr>
                <a:defRPr/>
              </a:pPr>
              <a:t>26.04.2015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D7F18B7C-CFFB-4D5E-B939-E03F71D198D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8BDAD36-E31A-42AD-90EE-36088280DCA3}" type="datetimeFigureOut">
              <a:rPr lang="ru-RU"/>
              <a:pPr>
                <a:defRPr/>
              </a:pPr>
              <a:t>26.04.2015</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010A2428-D00D-485A-84E0-F633BB1949E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64134B2-5C6C-4174-8EC7-5624609775E4}" type="datetimeFigureOut">
              <a:rPr lang="ru-RU"/>
              <a:pPr>
                <a:defRPr/>
              </a:pPr>
              <a:t>26.04.2015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4AB48A8-600B-44CF-8B30-7A24DDC3688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8253BFE-5428-470D-8049-2A2E3521F5CA}" type="datetimeFigureOut">
              <a:rPr lang="ru-RU"/>
              <a:pPr>
                <a:defRPr/>
              </a:pPr>
              <a:t>26.04.2015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5897376-3762-4569-8926-53BDCE1286B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92E06D8-6982-443F-B8D5-9A654E656E87}" type="datetimeFigureOut">
              <a:rPr lang="ru-RU"/>
              <a:pPr>
                <a:defRPr/>
              </a:pPr>
              <a:t>26.04.2015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686E1EE-D6BC-4D61-839D-7B7FAD6304A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ChangeArrowheads="1"/>
          </p:cNvSpPr>
          <p:nvPr/>
        </p:nvSpPr>
        <p:spPr bwMode="auto">
          <a:xfrm>
            <a:off x="0" y="1900238"/>
            <a:ext cx="8604250" cy="3113087"/>
          </a:xfrm>
          <a:prstGeom prst="rect">
            <a:avLst/>
          </a:prstGeom>
          <a:noFill/>
          <a:ln w="9525">
            <a:noFill/>
            <a:miter lim="800000"/>
            <a:headEnd/>
            <a:tailEnd/>
          </a:ln>
          <a:effectLst/>
        </p:spPr>
        <p:txBody>
          <a:bodyPr anchor="ctr">
            <a:spAutoFit/>
          </a:bodyPr>
          <a:lstStyle/>
          <a:p>
            <a:pPr algn="ctr"/>
            <a:r>
              <a:rPr lang="ru-RU">
                <a:latin typeface="Times New Roman" pitchFamily="18" charset="0"/>
              </a:rPr>
              <a:t>Презентация «</a:t>
            </a:r>
            <a:r>
              <a:rPr lang="en-US" b="1">
                <a:latin typeface="Times New Roman" pitchFamily="18" charset="0"/>
              </a:rPr>
              <a:t>INTERPOL</a:t>
            </a:r>
            <a:r>
              <a:rPr lang="ru-RU" b="1">
                <a:latin typeface="Times New Roman" pitchFamily="18" charset="0"/>
              </a:rPr>
              <a:t>»</a:t>
            </a:r>
            <a:r>
              <a:rPr lang="ru-RU">
                <a:latin typeface="Times New Roman" pitchFamily="18" charset="0"/>
              </a:rPr>
              <a:t> подготовлена студентами </a:t>
            </a:r>
          </a:p>
          <a:p>
            <a:pPr algn="ctr"/>
            <a:r>
              <a:rPr lang="ru-RU">
                <a:latin typeface="Times New Roman" pitchFamily="18" charset="0"/>
              </a:rPr>
              <a:t>четвертого курса факультета иностранных языков </a:t>
            </a:r>
          </a:p>
          <a:p>
            <a:pPr algn="ctr"/>
            <a:r>
              <a:rPr lang="ru-RU">
                <a:latin typeface="Times New Roman" pitchFamily="18" charset="0"/>
              </a:rPr>
              <a:t>специальности «Английский язык» при изучении темы </a:t>
            </a:r>
          </a:p>
          <a:p>
            <a:pPr algn="ctr"/>
            <a:r>
              <a:rPr lang="ru-RU">
                <a:latin typeface="Times New Roman" pitchFamily="18" charset="0"/>
              </a:rPr>
              <a:t>«Европейские и всемирные международные организации» под руководством </a:t>
            </a:r>
            <a:endParaRPr lang="en-US">
              <a:latin typeface="Times New Roman" pitchFamily="18" charset="0"/>
            </a:endParaRPr>
          </a:p>
          <a:p>
            <a:pPr algn="ctr"/>
            <a:r>
              <a:rPr lang="ru-RU">
                <a:latin typeface="Times New Roman" pitchFamily="18" charset="0"/>
              </a:rPr>
              <a:t>ст. преподавателя Гуд В.Г. .</a:t>
            </a:r>
            <a:endParaRPr lang="en-US">
              <a:latin typeface="Times New Roman" pitchFamily="18" charset="0"/>
            </a:endParaRPr>
          </a:p>
          <a:p>
            <a:pPr algn="ctr"/>
            <a:r>
              <a:rPr lang="ru-RU">
                <a:latin typeface="Times New Roman" pitchFamily="18" charset="0"/>
              </a:rPr>
              <a:t> Данная творческая работа может быть в дальнейшем использована в ходе изучения дисциплины</a:t>
            </a:r>
            <a:endParaRPr lang="en-US">
              <a:latin typeface="Times New Roman" pitchFamily="18" charset="0"/>
            </a:endParaRPr>
          </a:p>
          <a:p>
            <a:pPr algn="ctr"/>
            <a:r>
              <a:rPr lang="ru-RU">
                <a:latin typeface="Times New Roman" pitchFamily="18" charset="0"/>
              </a:rPr>
              <a:t>«</a:t>
            </a:r>
            <a:r>
              <a:rPr lang="ru-RU" b="1">
                <a:latin typeface="Times New Roman" pitchFamily="18" charset="0"/>
              </a:rPr>
              <a:t>Общественно-политический дискурс</a:t>
            </a:r>
            <a:r>
              <a:rPr lang="ru-RU">
                <a:latin typeface="Times New Roman" pitchFamily="18" charset="0"/>
              </a:rPr>
              <a:t>» </a:t>
            </a:r>
            <a:endParaRPr lang="en-US">
              <a:latin typeface="Times New Roman" pitchFamily="18" charset="0"/>
            </a:endParaRPr>
          </a:p>
          <a:p>
            <a:pPr algn="ctr"/>
            <a:r>
              <a:rPr lang="ru-RU">
                <a:latin typeface="Times New Roman" pitchFamily="18" charset="0"/>
              </a:rPr>
              <a:t>студентами 4 курса ф-та иностранных языков при ознакомлении с</a:t>
            </a:r>
            <a:endParaRPr lang="en-US">
              <a:latin typeface="Times New Roman" pitchFamily="18" charset="0"/>
            </a:endParaRPr>
          </a:p>
          <a:p>
            <a:pPr algn="ctr"/>
            <a:r>
              <a:rPr lang="ru-RU">
                <a:latin typeface="Times New Roman" pitchFamily="18" charset="0"/>
              </a:rPr>
              <a:t>  темой «</a:t>
            </a:r>
            <a:r>
              <a:rPr lang="ru-RU" b="1">
                <a:latin typeface="Times New Roman" pitchFamily="18" charset="0"/>
              </a:rPr>
              <a:t>Международные организации и сообщества</a:t>
            </a:r>
            <a:r>
              <a:rPr lang="ru-RU">
                <a:latin typeface="Times New Roman" pitchFamily="18" charset="0"/>
              </a:rPr>
              <a:t>».</a:t>
            </a:r>
          </a:p>
          <a:p>
            <a:pPr algn="ctr" eaLnBrk="0" hangingPunct="0"/>
            <a:endParaRPr lang="ru-RU">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Заголовок 1"/>
          <p:cNvSpPr>
            <a:spLocks noGrp="1"/>
          </p:cNvSpPr>
          <p:nvPr>
            <p:ph type="ctrTitle"/>
          </p:nvPr>
        </p:nvSpPr>
        <p:spPr/>
        <p:txBody>
          <a:bodyPr/>
          <a:lstStyle/>
          <a:p>
            <a:endParaRPr lang="ru-RU" smtClean="0"/>
          </a:p>
        </p:txBody>
      </p:sp>
      <p:sp>
        <p:nvSpPr>
          <p:cNvPr id="3" name="Подзаголовок 2"/>
          <p:cNvSpPr>
            <a:spLocks noGrp="1"/>
          </p:cNvSpPr>
          <p:nvPr>
            <p:ph type="subTitle" idx="1"/>
          </p:nvPr>
        </p:nvSpPr>
        <p:spPr/>
        <p:txBody>
          <a:bodyPr rtlCol="0">
            <a:normAutofit/>
          </a:bodyPr>
          <a:lstStyle/>
          <a:p>
            <a:pPr fontAlgn="auto">
              <a:spcAft>
                <a:spcPts val="0"/>
              </a:spcAft>
              <a:buFont typeface="Arial" pitchFamily="34" charset="0"/>
              <a:buNone/>
              <a:defRPr/>
            </a:pPr>
            <a:endParaRPr lang="ru-RU"/>
          </a:p>
        </p:txBody>
      </p:sp>
      <p:pic>
        <p:nvPicPr>
          <p:cNvPr id="13316" name="Picture 2" descr="F:\interpol\Interpol_logo2.gif"/>
          <p:cNvPicPr>
            <a:picLocks noChangeAspect="1" noChangeArrowheads="1"/>
          </p:cNvPicPr>
          <p:nvPr/>
        </p:nvPicPr>
        <p:blipFill>
          <a:blip r:embed="rId2"/>
          <a:srcRect/>
          <a:stretch>
            <a:fillRect/>
          </a:stretch>
        </p:blipFill>
        <p:spPr bwMode="auto">
          <a:xfrm>
            <a:off x="827088" y="115888"/>
            <a:ext cx="7489825" cy="6589712"/>
          </a:xfrm>
          <a:prstGeom prst="rect">
            <a:avLst/>
          </a:prstGeom>
          <a:noFill/>
          <a:ln w="9525">
            <a:noFill/>
            <a:miter lim="800000"/>
            <a:headEnd/>
            <a:tailEnd/>
          </a:ln>
        </p:spPr>
      </p:pic>
      <p:pic>
        <p:nvPicPr>
          <p:cNvPr id="1028" name="Picture 4" descr="F:\interpol\_ND41708_sqligallerysliderImage.jpg"/>
          <p:cNvPicPr>
            <a:picLocks noChangeAspect="1" noChangeArrowheads="1"/>
          </p:cNvPicPr>
          <p:nvPr/>
        </p:nvPicPr>
        <p:blipFill>
          <a:blip r:embed="rId3" cstate="print"/>
          <a:srcRect/>
          <a:stretch>
            <a:fillRect/>
          </a:stretch>
        </p:blipFill>
        <p:spPr bwMode="auto">
          <a:xfrm>
            <a:off x="6300192" y="332656"/>
            <a:ext cx="2372518" cy="156588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029" name="Picture 5" descr="F:\interpol\458123439_BW_sqligallerysliderImage.jpg"/>
          <p:cNvPicPr>
            <a:picLocks noChangeAspect="1" noChangeArrowheads="1"/>
          </p:cNvPicPr>
          <p:nvPr/>
        </p:nvPicPr>
        <p:blipFill>
          <a:blip r:embed="rId4" cstate="print"/>
          <a:srcRect/>
          <a:stretch>
            <a:fillRect/>
          </a:stretch>
        </p:blipFill>
        <p:spPr bwMode="auto">
          <a:xfrm rot="169087">
            <a:off x="251520" y="188640"/>
            <a:ext cx="2900744" cy="1914525"/>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7000" r="-37000"/>
          </a:stretch>
        </a:blip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323850" y="1484313"/>
            <a:ext cx="8569325" cy="5113337"/>
          </a:xfrm>
          <a:prstGeom prst="roundRect">
            <a:avLst/>
          </a:prstGeom>
          <a:solidFill>
            <a:schemeClr val="bg1">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a:xfrm>
            <a:off x="0" y="188640"/>
            <a:ext cx="7416824" cy="1008112"/>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fontAlgn="auto">
              <a:spcAft>
                <a:spcPts val="0"/>
              </a:spcAft>
              <a:defRPr/>
            </a:pP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
            </a:r>
            <a:b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b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What </a:t>
            </a:r>
            <a:r>
              <a:rPr lang="en-US" b="1" dirty="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is INTERPOL</a:t>
            </a:r>
            <a:r>
              <a:rPr lang="en-US" dirty="0">
                <a:ln w="18415" cmpd="sng">
                  <a:solidFill>
                    <a:schemeClr val="tx1"/>
                  </a:solidFill>
                  <a:prstDash val="solid"/>
                </a:ln>
                <a:solidFill>
                  <a:schemeClr val="bg1"/>
                </a:solidFill>
                <a:effectLst>
                  <a:outerShdw blurRad="63500" dir="3600000" algn="tl" rotWithShape="0">
                    <a:srgbClr val="000000">
                      <a:alpha val="70000"/>
                    </a:srgbClr>
                  </a:outerShdw>
                </a:effectLst>
                <a:latin typeface="Georgia" pitchFamily="18" charset="0"/>
              </a:rPr>
              <a:t>?</a:t>
            </a:r>
            <a:r>
              <a:rPr lang="ru-RU" dirty="0"/>
              <a:t/>
            </a:r>
            <a:br>
              <a:rPr lang="ru-RU" dirty="0"/>
            </a:br>
            <a:endParaRPr lang="ru-RU" dirty="0"/>
          </a:p>
        </p:txBody>
      </p:sp>
      <p:sp>
        <p:nvSpPr>
          <p:cNvPr id="3" name="Содержимое 2"/>
          <p:cNvSpPr>
            <a:spLocks noGrp="1"/>
          </p:cNvSpPr>
          <p:nvPr>
            <p:ph idx="1"/>
          </p:nvPr>
        </p:nvSpPr>
        <p:spPr>
          <a:xfrm>
            <a:off x="457200" y="1600200"/>
            <a:ext cx="4906963" cy="4525963"/>
          </a:xfrm>
        </p:spPr>
        <p:txBody>
          <a:bodyPr rtlCol="0">
            <a:normAutofit fontScale="70000" lnSpcReduction="20000"/>
          </a:bodyPr>
          <a:lstStyle/>
          <a:p>
            <a:pPr fontAlgn="auto">
              <a:spcAft>
                <a:spcPts val="0"/>
              </a:spcAft>
              <a:buFont typeface="Wingdings" pitchFamily="2" charset="2"/>
              <a:buChar char="q"/>
              <a:defRPr/>
            </a:pPr>
            <a:endParaRPr lang="en-US" dirty="0" smtClean="0">
              <a:latin typeface="Georgia" pitchFamily="18" charset="0"/>
            </a:endParaRPr>
          </a:p>
          <a:p>
            <a:pPr fontAlgn="auto">
              <a:spcAft>
                <a:spcPts val="0"/>
              </a:spcAft>
              <a:buFont typeface="Wingdings" pitchFamily="2" charset="2"/>
              <a:buChar char="q"/>
              <a:defRPr/>
            </a:pPr>
            <a:r>
              <a:rPr lang="en-US" dirty="0" smtClean="0">
                <a:latin typeface="Georgia" pitchFamily="18" charset="0"/>
              </a:rPr>
              <a:t>INTERPOL </a:t>
            </a:r>
            <a:r>
              <a:rPr lang="en-US" dirty="0">
                <a:latin typeface="Georgia" pitchFamily="18" charset="0"/>
              </a:rPr>
              <a:t>is the world’s largest international police organization, with </a:t>
            </a:r>
            <a:r>
              <a:rPr lang="en-US" b="1" dirty="0">
                <a:latin typeface="Georgia" pitchFamily="18" charset="0"/>
              </a:rPr>
              <a:t>190</a:t>
            </a:r>
            <a:r>
              <a:rPr lang="en-US" dirty="0">
                <a:latin typeface="Georgia" pitchFamily="18" charset="0"/>
              </a:rPr>
              <a:t> ﻿member countries. </a:t>
            </a:r>
            <a:endParaRPr lang="en-US" dirty="0" smtClean="0">
              <a:latin typeface="Georgia" pitchFamily="18" charset="0"/>
            </a:endParaRPr>
          </a:p>
          <a:p>
            <a:pPr fontAlgn="auto">
              <a:spcAft>
                <a:spcPts val="0"/>
              </a:spcAft>
              <a:buFont typeface="Wingdings" pitchFamily="2" charset="2"/>
              <a:buChar char="q"/>
              <a:defRPr/>
            </a:pPr>
            <a:endParaRPr lang="en-US" dirty="0" smtClean="0">
              <a:latin typeface="Georgia" pitchFamily="18" charset="0"/>
            </a:endParaRPr>
          </a:p>
          <a:p>
            <a:pPr fontAlgn="auto">
              <a:spcAft>
                <a:spcPts val="0"/>
              </a:spcAft>
              <a:buFont typeface="Wingdings" pitchFamily="2" charset="2"/>
              <a:buChar char="q"/>
              <a:defRPr/>
            </a:pPr>
            <a:r>
              <a:rPr lang="en-US" dirty="0" smtClean="0">
                <a:latin typeface="Georgia" pitchFamily="18" charset="0"/>
              </a:rPr>
              <a:t>Its </a:t>
            </a:r>
            <a:r>
              <a:rPr lang="en-US" dirty="0">
                <a:latin typeface="Georgia" pitchFamily="18" charset="0"/>
              </a:rPr>
              <a:t>role is to enable police around the world to work together to make the world a safer place. </a:t>
            </a:r>
            <a:endParaRPr lang="en-US" dirty="0" smtClean="0">
              <a:latin typeface="Georgia" pitchFamily="18" charset="0"/>
            </a:endParaRPr>
          </a:p>
          <a:p>
            <a:pPr fontAlgn="auto">
              <a:spcAft>
                <a:spcPts val="0"/>
              </a:spcAft>
              <a:buFont typeface="Wingdings" pitchFamily="2" charset="2"/>
              <a:buChar char="q"/>
              <a:defRPr/>
            </a:pPr>
            <a:endParaRPr lang="en-US" dirty="0" smtClean="0">
              <a:latin typeface="Georgia" pitchFamily="18" charset="0"/>
            </a:endParaRPr>
          </a:p>
          <a:p>
            <a:pPr fontAlgn="auto">
              <a:spcAft>
                <a:spcPts val="0"/>
              </a:spcAft>
              <a:buFont typeface="Wingdings" pitchFamily="2" charset="2"/>
              <a:buChar char="q"/>
              <a:defRPr/>
            </a:pPr>
            <a:r>
              <a:rPr lang="en-US" dirty="0" smtClean="0">
                <a:latin typeface="Georgia" pitchFamily="18" charset="0"/>
              </a:rPr>
              <a:t>Its </a:t>
            </a:r>
            <a:r>
              <a:rPr lang="en-US" dirty="0">
                <a:latin typeface="Georgia" pitchFamily="18" charset="0"/>
              </a:rPr>
              <a:t>high-tech infrastructure of technical and operational support helps meet the growing challenges of fighting crime in the 21st century.</a:t>
            </a:r>
            <a:endParaRPr lang="ru-RU" dirty="0">
              <a:latin typeface="Georgia" pitchFamily="18" charset="0"/>
            </a:endParaRPr>
          </a:p>
        </p:txBody>
      </p:sp>
      <p:pic>
        <p:nvPicPr>
          <p:cNvPr id="4098" name="Picture 2" descr="F:\interpol\rmx-interpol---the-international-criminal-police-organization_o_1777905.jpg"/>
          <p:cNvPicPr>
            <a:picLocks noChangeAspect="1" noChangeArrowheads="1"/>
          </p:cNvPicPr>
          <p:nvPr/>
        </p:nvPicPr>
        <p:blipFill>
          <a:blip r:embed="rId3" cstate="print"/>
          <a:srcRect/>
          <a:stretch>
            <a:fillRect/>
          </a:stretch>
        </p:blipFill>
        <p:spPr bwMode="auto">
          <a:xfrm>
            <a:off x="5434550" y="1700808"/>
            <a:ext cx="3447018" cy="33123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7000" r="-37000"/>
          </a:stretch>
        </a:blip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323850" y="1484313"/>
            <a:ext cx="8569325" cy="5113337"/>
          </a:xfrm>
          <a:prstGeom prst="roundRect">
            <a:avLst/>
          </a:prstGeom>
          <a:solidFill>
            <a:schemeClr val="bg1">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a:xfrm>
            <a:off x="0" y="188640"/>
            <a:ext cx="7416824" cy="1008112"/>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fontAlgn="auto">
              <a:spcAft>
                <a:spcPts val="0"/>
              </a:spcAft>
              <a:defRPr/>
            </a:pP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
            </a:r>
            <a:b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b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VISION AND MISSION</a:t>
            </a:r>
            <a:r>
              <a:rPr lang="ru-RU" dirty="0" smtClean="0"/>
              <a:t/>
            </a:r>
            <a:br>
              <a:rPr lang="ru-RU" dirty="0" smtClean="0"/>
            </a:br>
            <a:endParaRPr lang="ru-RU" dirty="0"/>
          </a:p>
        </p:txBody>
      </p:sp>
      <p:sp>
        <p:nvSpPr>
          <p:cNvPr id="15364" name="Содержимое 2"/>
          <p:cNvSpPr>
            <a:spLocks noGrp="1"/>
          </p:cNvSpPr>
          <p:nvPr>
            <p:ph idx="1"/>
          </p:nvPr>
        </p:nvSpPr>
        <p:spPr/>
        <p:txBody>
          <a:bodyPr/>
          <a:lstStyle/>
          <a:p>
            <a:pPr>
              <a:buFont typeface="Wingdings" pitchFamily="2" charset="2"/>
              <a:buChar char="q"/>
            </a:pPr>
            <a:endParaRPr lang="en-US" smtClean="0">
              <a:latin typeface="Georgia" pitchFamily="18" charset="0"/>
            </a:endParaRPr>
          </a:p>
          <a:p>
            <a:pPr>
              <a:buFont typeface="Wingdings" pitchFamily="2" charset="2"/>
              <a:buChar char="q"/>
            </a:pPr>
            <a:r>
              <a:rPr lang="en-US" b="1" smtClean="0">
                <a:latin typeface="Georgia" pitchFamily="18" charset="0"/>
              </a:rPr>
              <a:t>The vision: </a:t>
            </a:r>
            <a:r>
              <a:rPr lang="en-US" smtClean="0">
                <a:latin typeface="Georgia" pitchFamily="18" charset="0"/>
              </a:rPr>
              <a:t/>
            </a:r>
            <a:br>
              <a:rPr lang="en-US" smtClean="0">
                <a:latin typeface="Georgia" pitchFamily="18" charset="0"/>
              </a:rPr>
            </a:br>
            <a:r>
              <a:rPr lang="en-US" smtClean="0">
                <a:latin typeface="Georgia" pitchFamily="18" charset="0"/>
              </a:rPr>
              <a:t>"Connecting police for a safer world".</a:t>
            </a:r>
          </a:p>
          <a:p>
            <a:pPr>
              <a:buFont typeface="Wingdings" pitchFamily="2" charset="2"/>
              <a:buChar char="q"/>
            </a:pPr>
            <a:endParaRPr lang="ru-RU" smtClean="0">
              <a:latin typeface="Georgia" pitchFamily="18" charset="0"/>
            </a:endParaRPr>
          </a:p>
          <a:p>
            <a:pPr>
              <a:buFont typeface="Wingdings" pitchFamily="2" charset="2"/>
              <a:buChar char="q"/>
            </a:pPr>
            <a:r>
              <a:rPr lang="en-US" b="1" smtClean="0">
                <a:latin typeface="Georgia" pitchFamily="18" charset="0"/>
              </a:rPr>
              <a:t>The mission:</a:t>
            </a:r>
            <a:r>
              <a:rPr lang="en-US" smtClean="0">
                <a:latin typeface="Georgia" pitchFamily="18" charset="0"/>
              </a:rPr>
              <a:t/>
            </a:r>
            <a:br>
              <a:rPr lang="en-US" smtClean="0">
                <a:latin typeface="Georgia" pitchFamily="18" charset="0"/>
              </a:rPr>
            </a:br>
            <a:r>
              <a:rPr lang="en-US" smtClean="0">
                <a:latin typeface="Georgia" pitchFamily="18" charset="0"/>
              </a:rPr>
              <a:t>"Preventing and fighting crime through enhanced cooperation and innovation on police and security matters"</a:t>
            </a:r>
            <a:endParaRPr lang="ru-RU" smtClean="0">
              <a:latin typeface="Georg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7000" r="-37000"/>
          </a:stretch>
        </a:blip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323850" y="1484313"/>
            <a:ext cx="8569325" cy="5113337"/>
          </a:xfrm>
          <a:prstGeom prst="roundRect">
            <a:avLst/>
          </a:prstGeom>
          <a:solidFill>
            <a:schemeClr val="bg1">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a:xfrm>
            <a:off x="0" y="188640"/>
            <a:ext cx="7416824" cy="1008112"/>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fontAlgn="auto">
              <a:spcAft>
                <a:spcPts val="0"/>
              </a:spcAft>
              <a:defRPr/>
            </a:pP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
            </a:r>
            <a:b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b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NEUTRALITY</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8229600" cy="4924425"/>
          </a:xfrm>
        </p:spPr>
        <p:txBody>
          <a:bodyPr rtlCol="0">
            <a:normAutofit fontScale="92500" lnSpcReduction="20000"/>
          </a:bodyPr>
          <a:lstStyle/>
          <a:p>
            <a:pPr fontAlgn="auto">
              <a:spcAft>
                <a:spcPts val="0"/>
              </a:spcAft>
              <a:buFont typeface="Wingdings" pitchFamily="2" charset="2"/>
              <a:buChar char="q"/>
              <a:defRPr/>
            </a:pPr>
            <a:endParaRPr lang="en-US" dirty="0" smtClean="0">
              <a:latin typeface="Georgia" pitchFamily="18" charset="0"/>
            </a:endParaRPr>
          </a:p>
          <a:p>
            <a:pPr fontAlgn="auto">
              <a:spcAft>
                <a:spcPts val="0"/>
              </a:spcAft>
              <a:buFont typeface="Wingdings" pitchFamily="2" charset="2"/>
              <a:buChar char="q"/>
              <a:defRPr/>
            </a:pPr>
            <a:r>
              <a:rPr lang="en-US" dirty="0">
                <a:latin typeface="Georgia" pitchFamily="18" charset="0"/>
              </a:rPr>
              <a:t>INTERPOL aims to facilitate international police cooperation even where diplomatic relations do not exist between particular countries</a:t>
            </a:r>
            <a:r>
              <a:rPr lang="en-US" dirty="0" smtClean="0">
                <a:latin typeface="Georgia" pitchFamily="18" charset="0"/>
              </a:rPr>
              <a:t>.</a:t>
            </a:r>
          </a:p>
          <a:p>
            <a:pPr fontAlgn="auto">
              <a:spcAft>
                <a:spcPts val="0"/>
              </a:spcAft>
              <a:buFont typeface="Wingdings" pitchFamily="2" charset="2"/>
              <a:buChar char="q"/>
              <a:defRPr/>
            </a:pPr>
            <a:endParaRPr lang="ru-RU" dirty="0">
              <a:latin typeface="Georgia" pitchFamily="18" charset="0"/>
            </a:endParaRPr>
          </a:p>
          <a:p>
            <a:pPr fontAlgn="auto">
              <a:spcAft>
                <a:spcPts val="0"/>
              </a:spcAft>
              <a:buFont typeface="Wingdings" pitchFamily="2" charset="2"/>
              <a:buChar char="q"/>
              <a:defRPr/>
            </a:pPr>
            <a:r>
              <a:rPr lang="en-US" dirty="0">
                <a:latin typeface="Georgia" pitchFamily="18" charset="0"/>
              </a:rPr>
              <a:t>Action is taken within the limits of existing laws in different countries and in the spirit of the Universal Declaration of Human Rights. The Constitution of INTERPOL prohibits ‘any intervention or activities of a political, military, religious or racial character'.</a:t>
            </a:r>
            <a:endParaRPr lang="ru-RU" dirty="0">
              <a:latin typeface="Georg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7000" r="-37000"/>
          </a:stretch>
        </a:blip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323850" y="1484313"/>
            <a:ext cx="8569325" cy="5113337"/>
          </a:xfrm>
          <a:prstGeom prst="roundRect">
            <a:avLst/>
          </a:prstGeom>
          <a:solidFill>
            <a:schemeClr val="bg1">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a:xfrm>
            <a:off x="0" y="188640"/>
            <a:ext cx="7416824" cy="1008112"/>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fontAlgn="auto">
              <a:spcAft>
                <a:spcPts val="0"/>
              </a:spcAft>
              <a:defRPr/>
            </a:pP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
            </a:r>
            <a:b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b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A GLOBAL PRESENCE</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8229600" cy="4924425"/>
          </a:xfrm>
        </p:spPr>
        <p:txBody>
          <a:bodyPr rtlCol="0">
            <a:normAutofit fontScale="92500" lnSpcReduction="10000"/>
          </a:bodyPr>
          <a:lstStyle/>
          <a:p>
            <a:pPr fontAlgn="auto">
              <a:spcAft>
                <a:spcPts val="0"/>
              </a:spcAft>
              <a:buFont typeface="Wingdings" pitchFamily="2" charset="2"/>
              <a:buChar char="q"/>
              <a:defRPr/>
            </a:pPr>
            <a:endParaRPr lang="en-US" dirty="0" smtClean="0">
              <a:latin typeface="Georgia" pitchFamily="18" charset="0"/>
            </a:endParaRPr>
          </a:p>
          <a:p>
            <a:pPr fontAlgn="auto">
              <a:spcAft>
                <a:spcPts val="0"/>
              </a:spcAft>
              <a:buFont typeface="Wingdings" pitchFamily="2" charset="2"/>
              <a:buChar char="q"/>
              <a:defRPr/>
            </a:pPr>
            <a:r>
              <a:rPr lang="en-US" dirty="0">
                <a:latin typeface="Georgia" pitchFamily="18" charset="0"/>
              </a:rPr>
              <a:t>The General Secretariat is located in Lyon, France, and operates 24 hours a day, 365 days a year. </a:t>
            </a:r>
            <a:endParaRPr lang="en-US" dirty="0" smtClean="0">
              <a:latin typeface="Georgia" pitchFamily="18" charset="0"/>
            </a:endParaRPr>
          </a:p>
          <a:p>
            <a:pPr fontAlgn="auto">
              <a:spcAft>
                <a:spcPts val="0"/>
              </a:spcAft>
              <a:buFont typeface="Wingdings" pitchFamily="2" charset="2"/>
              <a:buChar char="q"/>
              <a:defRPr/>
            </a:pPr>
            <a:r>
              <a:rPr lang="en-US" dirty="0" smtClean="0">
                <a:latin typeface="Georgia" pitchFamily="18" charset="0"/>
              </a:rPr>
              <a:t>INTERPOL </a:t>
            </a:r>
            <a:r>
              <a:rPr lang="en-US" dirty="0">
                <a:latin typeface="Georgia" pitchFamily="18" charset="0"/>
              </a:rPr>
              <a:t>also has seven regional offices across the world and a representative office at the United Nations in New York and at the European Union in Brussels. </a:t>
            </a:r>
            <a:endParaRPr lang="en-US" dirty="0" smtClean="0">
              <a:latin typeface="Georgia" pitchFamily="18" charset="0"/>
            </a:endParaRPr>
          </a:p>
          <a:p>
            <a:pPr fontAlgn="auto">
              <a:spcAft>
                <a:spcPts val="0"/>
              </a:spcAft>
              <a:buFont typeface="Wingdings" pitchFamily="2" charset="2"/>
              <a:buChar char="q"/>
              <a:defRPr/>
            </a:pPr>
            <a:r>
              <a:rPr lang="en-US" dirty="0" smtClean="0">
                <a:latin typeface="Georgia" pitchFamily="18" charset="0"/>
              </a:rPr>
              <a:t>Each </a:t>
            </a:r>
            <a:r>
              <a:rPr lang="en-US" dirty="0">
                <a:latin typeface="Georgia" pitchFamily="18" charset="0"/>
              </a:rPr>
              <a:t>of </a:t>
            </a:r>
            <a:r>
              <a:rPr lang="en-US" dirty="0" smtClean="0">
                <a:latin typeface="Georgia" pitchFamily="18" charset="0"/>
              </a:rPr>
              <a:t>its </a:t>
            </a:r>
            <a:r>
              <a:rPr lang="en-US" dirty="0">
                <a:latin typeface="Georgia" pitchFamily="18" charset="0"/>
              </a:rPr>
              <a:t>190 member countries maintains a National Central Bureau staffed by its own highly trained law enforcement officials.</a:t>
            </a:r>
            <a:endParaRPr lang="ru-RU" dirty="0">
              <a:latin typeface="Georg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7000" r="-37000"/>
          </a:stretch>
        </a:blip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323850" y="1484313"/>
            <a:ext cx="8569325" cy="5113337"/>
          </a:xfrm>
          <a:prstGeom prst="roundRect">
            <a:avLst/>
          </a:prstGeom>
          <a:solidFill>
            <a:schemeClr val="bg1">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a:xfrm>
            <a:off x="0" y="188640"/>
            <a:ext cx="7416824" cy="1008112"/>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fontAlgn="auto">
              <a:spcAft>
                <a:spcPts val="0"/>
              </a:spcAft>
              <a:defRPr/>
            </a:pP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
            </a:r>
            <a:b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br>
            <a:r>
              <a:rPr lang="en-US" sz="3600"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SUPPORTING POLICE WORLDWIDE</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8229600" cy="4997450"/>
          </a:xfrm>
        </p:spPr>
        <p:txBody>
          <a:bodyPr rtlCol="0">
            <a:normAutofit fontScale="70000" lnSpcReduction="20000"/>
          </a:bodyPr>
          <a:lstStyle/>
          <a:p>
            <a:pPr fontAlgn="auto">
              <a:spcAft>
                <a:spcPts val="0"/>
              </a:spcAft>
              <a:buFont typeface="Wingdings" pitchFamily="2" charset="2"/>
              <a:buChar char="q"/>
              <a:defRPr/>
            </a:pPr>
            <a:endParaRPr lang="en-US" dirty="0" smtClean="0">
              <a:latin typeface="Georgia" pitchFamily="18" charset="0"/>
            </a:endParaRPr>
          </a:p>
          <a:p>
            <a:pPr fontAlgn="auto">
              <a:spcAft>
                <a:spcPts val="0"/>
              </a:spcAft>
              <a:buFont typeface="Wingdings" pitchFamily="2" charset="2"/>
              <a:buChar char="q"/>
              <a:defRPr/>
            </a:pPr>
            <a:r>
              <a:rPr lang="en-US" dirty="0">
                <a:latin typeface="Georgia" pitchFamily="18" charset="0"/>
              </a:rPr>
              <a:t>INTERPOL works to ensure that police around the world have access to the tools and services necessary to do their jobs effectively. </a:t>
            </a:r>
            <a:endParaRPr lang="ru-RU" dirty="0">
              <a:latin typeface="Georgia" pitchFamily="18" charset="0"/>
            </a:endParaRPr>
          </a:p>
          <a:p>
            <a:pPr fontAlgn="auto">
              <a:spcAft>
                <a:spcPts val="0"/>
              </a:spcAft>
              <a:buFont typeface="Wingdings" pitchFamily="2" charset="2"/>
              <a:buChar char="q"/>
              <a:defRPr/>
            </a:pPr>
            <a:r>
              <a:rPr lang="en-US" dirty="0">
                <a:latin typeface="Georgia" pitchFamily="18" charset="0"/>
              </a:rPr>
              <a:t>Interpol's databases at the Lyon headquarters can assist law enforcement in fighting international crime. </a:t>
            </a:r>
            <a:endParaRPr lang="en-US" dirty="0" smtClean="0">
              <a:latin typeface="Georgia" pitchFamily="18" charset="0"/>
            </a:endParaRPr>
          </a:p>
          <a:p>
            <a:pPr fontAlgn="auto">
              <a:spcAft>
                <a:spcPts val="0"/>
              </a:spcAft>
              <a:buFont typeface="Wingdings" pitchFamily="2" charset="2"/>
              <a:buChar char="q"/>
              <a:defRPr/>
            </a:pPr>
            <a:r>
              <a:rPr lang="en-US" dirty="0" smtClean="0">
                <a:latin typeface="Georgia" pitchFamily="18" charset="0"/>
              </a:rPr>
              <a:t>Interpol’s </a:t>
            </a:r>
            <a:r>
              <a:rPr lang="en-US" dirty="0">
                <a:latin typeface="Georgia" pitchFamily="18" charset="0"/>
              </a:rPr>
              <a:t>databases can track criminals and crime trends around the world, specifically by means of collections of fingerprints and face photos, lists of wanted persons, DNA samples and travel documents. </a:t>
            </a:r>
            <a:endParaRPr lang="en-US" dirty="0" smtClean="0">
              <a:latin typeface="Georgia" pitchFamily="18" charset="0"/>
            </a:endParaRPr>
          </a:p>
          <a:p>
            <a:pPr fontAlgn="auto">
              <a:spcAft>
                <a:spcPts val="0"/>
              </a:spcAft>
              <a:buFont typeface="Wingdings" pitchFamily="2" charset="2"/>
              <a:buChar char="q"/>
              <a:defRPr/>
            </a:pPr>
            <a:r>
              <a:rPr lang="en-US" dirty="0" smtClean="0">
                <a:latin typeface="Georgia" pitchFamily="18" charset="0"/>
              </a:rPr>
              <a:t>Interpol’s </a:t>
            </a:r>
            <a:r>
              <a:rPr lang="en-US" dirty="0">
                <a:latin typeface="Georgia" pitchFamily="18" charset="0"/>
              </a:rPr>
              <a:t>lost and stolen travel document database alone contains more than 12 million records. </a:t>
            </a:r>
            <a:endParaRPr lang="ru-RU" dirty="0">
              <a:latin typeface="Georgia" pitchFamily="18" charset="0"/>
            </a:endParaRPr>
          </a:p>
          <a:p>
            <a:pPr fontAlgn="auto">
              <a:spcAft>
                <a:spcPts val="0"/>
              </a:spcAft>
              <a:buFont typeface="Wingdings" pitchFamily="2" charset="2"/>
              <a:buChar char="q"/>
              <a:defRPr/>
            </a:pPr>
            <a:r>
              <a:rPr lang="en-US" dirty="0">
                <a:latin typeface="Georgia" pitchFamily="18" charset="0"/>
              </a:rPr>
              <a:t>In the event of an international disaster, terrorist attack or assassination, Interpol can send an Incident Response Team (IRT). </a:t>
            </a:r>
            <a:endParaRPr lang="ru-RU" dirty="0">
              <a:latin typeface="Georg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7000" r="-37000"/>
          </a:stretch>
        </a:blip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323850" y="1484313"/>
            <a:ext cx="8569325" cy="5113337"/>
          </a:xfrm>
          <a:prstGeom prst="roundRect">
            <a:avLst/>
          </a:prstGeom>
          <a:solidFill>
            <a:schemeClr val="bg1">
              <a:alpha val="6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a:xfrm>
            <a:off x="0" y="188640"/>
            <a:ext cx="7416824" cy="1008112"/>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fontAlgn="auto">
              <a:spcAft>
                <a:spcPts val="0"/>
              </a:spcAft>
              <a:defRPr/>
            </a:pP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
            </a:r>
            <a:b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br>
            <a:r>
              <a:rPr lang="en-US" b="1" dirty="0" smtClean="0">
                <a:ln w="18415" cmpd="sng">
                  <a:solidFill>
                    <a:schemeClr val="tx1"/>
                  </a:solidFill>
                  <a:prstDash val="solid"/>
                </a:ln>
                <a:solidFill>
                  <a:schemeClr val="bg1"/>
                </a:solidFill>
                <a:effectLst>
                  <a:outerShdw blurRad="63500" dir="3600000" algn="tl" rotWithShape="0">
                    <a:srgbClr val="000000">
                      <a:alpha val="70000"/>
                    </a:srgbClr>
                  </a:outerShdw>
                  <a:reflection blurRad="6350" stA="60000" endA="900" endPos="58000" dir="5400000" sy="-100000" algn="bl" rotWithShape="0"/>
                </a:effectLst>
                <a:latin typeface="Georgia" pitchFamily="18" charset="0"/>
              </a:rPr>
              <a:t>EMBLEM</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5051425" cy="4525963"/>
          </a:xfrm>
        </p:spPr>
        <p:txBody>
          <a:bodyPr rtlCol="0">
            <a:normAutofit fontScale="85000" lnSpcReduction="20000"/>
          </a:bodyPr>
          <a:lstStyle/>
          <a:p>
            <a:pPr fontAlgn="auto">
              <a:spcAft>
                <a:spcPts val="0"/>
              </a:spcAft>
              <a:buFont typeface="Arial" pitchFamily="34" charset="0"/>
              <a:buNone/>
              <a:defRPr/>
            </a:pPr>
            <a:r>
              <a:rPr lang="en-US" dirty="0" smtClean="0">
                <a:latin typeface="Georgia" pitchFamily="18" charset="0"/>
              </a:rPr>
              <a:t>The </a:t>
            </a:r>
            <a:r>
              <a:rPr lang="en-US" dirty="0">
                <a:latin typeface="Georgia" pitchFamily="18" charset="0"/>
              </a:rPr>
              <a:t>current emblem of Interpol was adopted </a:t>
            </a:r>
            <a:r>
              <a:rPr lang="en-US" dirty="0" smtClean="0">
                <a:latin typeface="Georgia" pitchFamily="18" charset="0"/>
              </a:rPr>
              <a:t>in</a:t>
            </a:r>
            <a:r>
              <a:rPr lang="en-US" b="1" dirty="0" smtClean="0">
                <a:latin typeface="Georgia" pitchFamily="18" charset="0"/>
              </a:rPr>
              <a:t> 1950 </a:t>
            </a:r>
            <a:r>
              <a:rPr lang="en-US" dirty="0">
                <a:latin typeface="Georgia" pitchFamily="18" charset="0"/>
              </a:rPr>
              <a:t>and comprises the following </a:t>
            </a:r>
            <a:r>
              <a:rPr lang="en-US" dirty="0" smtClean="0">
                <a:latin typeface="Georgia" pitchFamily="18" charset="0"/>
              </a:rPr>
              <a:t>elements</a:t>
            </a:r>
            <a:r>
              <a:rPr lang="en-US" dirty="0">
                <a:latin typeface="Georgia" pitchFamily="18" charset="0"/>
              </a:rPr>
              <a:t>:</a:t>
            </a:r>
            <a:endParaRPr lang="ru-RU" dirty="0">
              <a:latin typeface="Georgia" pitchFamily="18" charset="0"/>
            </a:endParaRPr>
          </a:p>
          <a:p>
            <a:pPr fontAlgn="auto">
              <a:spcAft>
                <a:spcPts val="0"/>
              </a:spcAft>
              <a:buFont typeface="Courier New" pitchFamily="49" charset="0"/>
              <a:buChar char="o"/>
              <a:defRPr/>
            </a:pPr>
            <a:endParaRPr lang="en-US" dirty="0" smtClean="0">
              <a:latin typeface="Georgia" pitchFamily="18" charset="0"/>
            </a:endParaRPr>
          </a:p>
          <a:p>
            <a:pPr fontAlgn="auto">
              <a:spcAft>
                <a:spcPts val="0"/>
              </a:spcAft>
              <a:buFont typeface="Courier New" pitchFamily="49" charset="0"/>
              <a:buChar char="o"/>
              <a:defRPr/>
            </a:pPr>
            <a:r>
              <a:rPr lang="en-US" dirty="0" smtClean="0">
                <a:latin typeface="Georgia" pitchFamily="18" charset="0"/>
              </a:rPr>
              <a:t>the </a:t>
            </a:r>
            <a:r>
              <a:rPr lang="en-US" dirty="0">
                <a:latin typeface="Georgia" pitchFamily="18" charset="0"/>
              </a:rPr>
              <a:t>globe indicates worldwide activity</a:t>
            </a:r>
            <a:endParaRPr lang="ru-RU" dirty="0">
              <a:latin typeface="Georgia" pitchFamily="18" charset="0"/>
            </a:endParaRPr>
          </a:p>
          <a:p>
            <a:pPr fontAlgn="auto">
              <a:spcAft>
                <a:spcPts val="0"/>
              </a:spcAft>
              <a:buFont typeface="Courier New" pitchFamily="49" charset="0"/>
              <a:buChar char="o"/>
              <a:defRPr/>
            </a:pPr>
            <a:r>
              <a:rPr lang="en-US" dirty="0">
                <a:latin typeface="Georgia" pitchFamily="18" charset="0"/>
              </a:rPr>
              <a:t>the olive branches represent peace</a:t>
            </a:r>
            <a:endParaRPr lang="ru-RU" dirty="0">
              <a:latin typeface="Georgia" pitchFamily="18" charset="0"/>
            </a:endParaRPr>
          </a:p>
          <a:p>
            <a:pPr fontAlgn="auto">
              <a:spcAft>
                <a:spcPts val="0"/>
              </a:spcAft>
              <a:buFont typeface="Courier New" pitchFamily="49" charset="0"/>
              <a:buChar char="o"/>
              <a:defRPr/>
            </a:pPr>
            <a:r>
              <a:rPr lang="en-US" dirty="0">
                <a:latin typeface="Georgia" pitchFamily="18" charset="0"/>
              </a:rPr>
              <a:t>the sword represents police action</a:t>
            </a:r>
            <a:endParaRPr lang="ru-RU" dirty="0">
              <a:latin typeface="Georgia" pitchFamily="18" charset="0"/>
            </a:endParaRPr>
          </a:p>
          <a:p>
            <a:pPr fontAlgn="auto">
              <a:spcAft>
                <a:spcPts val="0"/>
              </a:spcAft>
              <a:buFont typeface="Courier New" pitchFamily="49" charset="0"/>
              <a:buChar char="o"/>
              <a:defRPr/>
            </a:pPr>
            <a:r>
              <a:rPr lang="en-US" dirty="0">
                <a:latin typeface="Georgia" pitchFamily="18" charset="0"/>
              </a:rPr>
              <a:t>the scales signify justice</a:t>
            </a:r>
            <a:endParaRPr lang="ru-RU" dirty="0">
              <a:latin typeface="Georgia" pitchFamily="18" charset="0"/>
            </a:endParaRPr>
          </a:p>
        </p:txBody>
      </p:sp>
      <p:pic>
        <p:nvPicPr>
          <p:cNvPr id="3074" name="Picture 2" descr="F:\interpol\INTERPOL_logo_hi-res_2012_4.jpg"/>
          <p:cNvPicPr>
            <a:picLocks noChangeAspect="1" noChangeArrowheads="1"/>
          </p:cNvPicPr>
          <p:nvPr/>
        </p:nvPicPr>
        <p:blipFill>
          <a:blip r:embed="rId3" cstate="print"/>
          <a:srcRect/>
          <a:stretch>
            <a:fillRect/>
          </a:stretch>
        </p:blipFill>
        <p:spPr bwMode="auto">
          <a:xfrm>
            <a:off x="5652120" y="1988840"/>
            <a:ext cx="3307543" cy="3024336"/>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383</Words>
  <Application>Microsoft Office PowerPoint</Application>
  <PresentationFormat>Экран (4:3)</PresentationFormat>
  <Paragraphs>39</Paragraphs>
  <Slides>8</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1</vt:i4>
      </vt:variant>
      <vt:variant>
        <vt:lpstr>Заголовки слайдов</vt:lpstr>
      </vt:variant>
      <vt:variant>
        <vt:i4>8</vt:i4>
      </vt:variant>
    </vt:vector>
  </HeadingPairs>
  <TitlesOfParts>
    <vt:vector size="15" baseType="lpstr">
      <vt:lpstr>Calibri</vt:lpstr>
      <vt:lpstr>Arial</vt:lpstr>
      <vt:lpstr>Georgia</vt:lpstr>
      <vt:lpstr>Wingdings</vt:lpstr>
      <vt:lpstr>Courier New</vt:lpstr>
      <vt:lpstr>Times New Roman</vt:lpstr>
      <vt:lpstr>Тема Office</vt:lpstr>
      <vt:lpstr>Слайд 1</vt:lpstr>
      <vt:lpstr>Слайд 2</vt:lpstr>
      <vt:lpstr>Слайд 3</vt:lpstr>
      <vt:lpstr>Слайд 4</vt:lpstr>
      <vt:lpstr>Слайд 5</vt:lpstr>
      <vt:lpstr>Слайд 6</vt:lpstr>
      <vt:lpstr>Слайд 7</vt:lpstr>
      <vt:lpstr>Слайд 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 Windows</dc:creator>
  <cp:lastModifiedBy>vitalij</cp:lastModifiedBy>
  <cp:revision>7</cp:revision>
  <dcterms:created xsi:type="dcterms:W3CDTF">2014-12-17T17:52:31Z</dcterms:created>
  <dcterms:modified xsi:type="dcterms:W3CDTF">2015-04-26T14:20:42Z</dcterms:modified>
</cp:coreProperties>
</file>