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0" r:id="rId7"/>
    <p:sldId id="262" r:id="rId8"/>
    <p:sldId id="268"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B204735-CEF1-41B3-BD76-3C5155E2D16C}" type="datetimeFigureOut">
              <a:rPr lang="ru-RU" smtClean="0"/>
              <a:pPr/>
              <a:t>25.12.2013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B06A89-117B-421F-9398-07E584EA756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B204735-CEF1-41B3-BD76-3C5155E2D16C}" type="datetimeFigureOut">
              <a:rPr lang="ru-RU" smtClean="0"/>
              <a:pPr/>
              <a:t>25.12.2013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B06A89-117B-421F-9398-07E584EA756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B204735-CEF1-41B3-BD76-3C5155E2D16C}" type="datetimeFigureOut">
              <a:rPr lang="ru-RU" smtClean="0"/>
              <a:pPr/>
              <a:t>25.12.2013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B06A89-117B-421F-9398-07E584EA7566}"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B204735-CEF1-41B3-BD76-3C5155E2D16C}" type="datetimeFigureOut">
              <a:rPr lang="ru-RU" smtClean="0"/>
              <a:pPr/>
              <a:t>25.12.2013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B06A89-117B-421F-9398-07E584EA7566}"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204735-CEF1-41B3-BD76-3C5155E2D16C}" type="datetimeFigureOut">
              <a:rPr lang="ru-RU" smtClean="0"/>
              <a:pPr/>
              <a:t>25.12.2013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0B06A89-117B-421F-9398-07E584EA756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B204735-CEF1-41B3-BD76-3C5155E2D16C}" type="datetimeFigureOut">
              <a:rPr lang="ru-RU" smtClean="0"/>
              <a:pPr/>
              <a:t>25.12.2013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0B06A89-117B-421F-9398-07E584EA7566}"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B204735-CEF1-41B3-BD76-3C5155E2D16C}" type="datetimeFigureOut">
              <a:rPr lang="ru-RU" smtClean="0"/>
              <a:pPr/>
              <a:t>25.12.2013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0B06A89-117B-421F-9398-07E584EA756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B204735-CEF1-41B3-BD76-3C5155E2D16C}" type="datetimeFigureOut">
              <a:rPr lang="ru-RU" smtClean="0"/>
              <a:pPr/>
              <a:t>25.12.2013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0B06A89-117B-421F-9398-07E584EA756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B204735-CEF1-41B3-BD76-3C5155E2D16C}" type="datetimeFigureOut">
              <a:rPr lang="ru-RU" smtClean="0"/>
              <a:pPr/>
              <a:t>25.12.2013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0B06A89-117B-421F-9398-07E584EA756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B204735-CEF1-41B3-BD76-3C5155E2D16C}" type="datetimeFigureOut">
              <a:rPr lang="ru-RU" smtClean="0"/>
              <a:pPr/>
              <a:t>25.12.2013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0B06A89-117B-421F-9398-07E584EA7566}"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204735-CEF1-41B3-BD76-3C5155E2D16C}" type="datetimeFigureOut">
              <a:rPr lang="ru-RU" smtClean="0"/>
              <a:pPr/>
              <a:t>25.12.2013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0B06A89-117B-421F-9398-07E584EA7566}"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B204735-CEF1-41B3-BD76-3C5155E2D16C}" type="datetimeFigureOut">
              <a:rPr lang="ru-RU" smtClean="0"/>
              <a:pPr/>
              <a:t>25.12.2013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0B06A89-117B-421F-9398-07E584EA7566}"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b="1" dirty="0">
                <a:solidFill>
                  <a:schemeClr val="tx1"/>
                </a:solidFill>
              </a:rPr>
              <a:t>Politically marked ceremonies and parliamentary conventions</a:t>
            </a:r>
            <a:endParaRPr lang="ru-RU" b="1" dirty="0">
              <a:solidFill>
                <a:schemeClr val="tx1"/>
              </a:solidFill>
            </a:endParaRP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xmlns="" val="143960558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457200" y="188640"/>
            <a:ext cx="8229600" cy="2016224"/>
          </a:xfrm>
        </p:spPr>
        <p:txBody>
          <a:bodyPr>
            <a:normAutofit fontScale="90000"/>
          </a:bodyPr>
          <a:lstStyle/>
          <a:p>
            <a:r>
              <a:rPr lang="en-US" sz="3100" b="1" dirty="0" smtClean="0">
                <a:solidFill>
                  <a:schemeClr val="tx1"/>
                </a:solidFill>
              </a:rPr>
              <a:t> </a:t>
            </a:r>
            <a:r>
              <a:rPr lang="en-US" sz="3100" b="1" dirty="0">
                <a:solidFill>
                  <a:schemeClr val="tx1"/>
                </a:solidFill>
              </a:rPr>
              <a:t>Its main purpose is for the monarch formally to open Parliament and, in the Queen's Speech, deliver an outline of the Government's proposed policies, legislation for the coming session and a review of the last session.</a:t>
            </a:r>
            <a:endParaRPr lang="ru-RU" sz="3100" b="1" dirty="0">
              <a:solidFill>
                <a:schemeClr val="tx1"/>
              </a:solidFill>
            </a:endParaRPr>
          </a:p>
        </p:txBody>
      </p:sp>
      <p:pic>
        <p:nvPicPr>
          <p:cNvPr id="7170" name="Picture 2" descr="D:\Study\ImageVaultHandler.aspx.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2564904"/>
            <a:ext cx="8424935" cy="403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610570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860032" y="0"/>
            <a:ext cx="3812645" cy="78019"/>
          </a:xfrm>
        </p:spPr>
        <p:txBody>
          <a:bodyPr>
            <a:normAutofit fontScale="90000"/>
          </a:bodyPr>
          <a:lstStyle/>
          <a:p>
            <a:endParaRPr lang="ru-RU" dirty="0"/>
          </a:p>
        </p:txBody>
      </p:sp>
      <p:sp>
        <p:nvSpPr>
          <p:cNvPr id="3" name="Текст 2"/>
          <p:cNvSpPr>
            <a:spLocks noGrp="1"/>
          </p:cNvSpPr>
          <p:nvPr>
            <p:ph type="body" sz="half" idx="2"/>
          </p:nvPr>
        </p:nvSpPr>
        <p:spPr>
          <a:xfrm>
            <a:off x="4572000" y="260648"/>
            <a:ext cx="4320480" cy="6480720"/>
          </a:xfrm>
        </p:spPr>
        <p:txBody>
          <a:bodyPr>
            <a:normAutofit/>
          </a:bodyPr>
          <a:lstStyle/>
          <a:p>
            <a:r>
              <a:rPr lang="en-US" sz="2600" b="1" dirty="0">
                <a:solidFill>
                  <a:schemeClr val="tx1"/>
                </a:solidFill>
              </a:rPr>
              <a:t>The official known as 'Black Rod</a:t>
            </a:r>
            <a:r>
              <a:rPr lang="en-US" sz="2600" b="1" dirty="0" smtClean="0">
                <a:solidFill>
                  <a:schemeClr val="tx1"/>
                </a:solidFill>
              </a:rPr>
              <a:t>‘  </a:t>
            </a:r>
            <a:r>
              <a:rPr lang="en-US" sz="2600" b="1" dirty="0">
                <a:solidFill>
                  <a:schemeClr val="tx1"/>
                </a:solidFill>
              </a:rPr>
              <a:t>is sent to summon the Commons. In a symbol of the Commons' independence, the door to their chamber is slammed in Black Rod's face and not opened until Black Rod has knocked on the door with the staff of office. The Members of the House of Commons follow Black Rod and the Commons Speaker to the Lords Chamber and stand behind the Bar of the House of Lords ) to hear the Queen's Speech.</a:t>
            </a:r>
            <a:endParaRPr lang="ru-RU" sz="2600" b="1" dirty="0">
              <a:solidFill>
                <a:schemeClr val="tx1"/>
              </a:solidFill>
            </a:endParaRPr>
          </a:p>
        </p:txBody>
      </p:sp>
      <p:sp>
        <p:nvSpPr>
          <p:cNvPr id="4" name="Рисунок 3"/>
          <p:cNvSpPr>
            <a:spLocks noGrp="1"/>
          </p:cNvSpPr>
          <p:nvPr>
            <p:ph type="pic" idx="1"/>
          </p:nvPr>
        </p:nvSpPr>
        <p:spPr/>
      </p:sp>
      <p:pic>
        <p:nvPicPr>
          <p:cNvPr id="8194" name="Picture 2" descr="D:\Study\article-1279289-09A3B12E000005DC-472_306x42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260648"/>
            <a:ext cx="4213349" cy="6336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070952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fontScale="90000"/>
          </a:bodyPr>
          <a:lstStyle/>
          <a:p>
            <a:r>
              <a:rPr lang="en-US" sz="3600" b="1" dirty="0">
                <a:solidFill>
                  <a:schemeClr val="tx1"/>
                </a:solidFill>
              </a:rPr>
              <a:t>Traditions surrounding the State Opening and delivery of a speech by the monarch can be traced back at least to </a:t>
            </a:r>
            <a:r>
              <a:rPr lang="en-US" sz="4000" b="1" dirty="0">
                <a:solidFill>
                  <a:schemeClr val="tx1"/>
                </a:solidFill>
              </a:rPr>
              <a:t>the </a:t>
            </a:r>
            <a:r>
              <a:rPr lang="en-US" sz="3600" b="1" dirty="0">
                <a:solidFill>
                  <a:schemeClr val="tx1"/>
                </a:solidFill>
              </a:rPr>
              <a:t>16th century</a:t>
            </a:r>
            <a:r>
              <a:rPr lang="en-US" sz="4000" b="1" dirty="0">
                <a:solidFill>
                  <a:schemeClr val="tx1"/>
                </a:solidFill>
              </a:rPr>
              <a:t>.</a:t>
            </a:r>
            <a:endParaRPr lang="ru-RU" sz="4000" b="1" dirty="0">
              <a:solidFill>
                <a:schemeClr val="tx1"/>
              </a:solidFill>
            </a:endParaRPr>
          </a:p>
        </p:txBody>
      </p:sp>
      <p:pic>
        <p:nvPicPr>
          <p:cNvPr id="9218" name="Picture 2" descr="D:\Study\75_koroleva_1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700808"/>
            <a:ext cx="8352928" cy="48245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74294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a:xfrm>
            <a:off x="457200" y="0"/>
            <a:ext cx="8229600" cy="2060848"/>
          </a:xfrm>
        </p:spPr>
        <p:txBody>
          <a:bodyPr>
            <a:noAutofit/>
          </a:bodyPr>
          <a:lstStyle/>
          <a:p>
            <a:r>
              <a:rPr lang="en-US" sz="2800" b="1" dirty="0">
                <a:solidFill>
                  <a:schemeClr val="tx1"/>
                </a:solidFill>
              </a:rPr>
              <a:t>Before the opening of Parliament half a dozen "Beefeaters" </a:t>
            </a:r>
            <a:r>
              <a:rPr lang="en-US" sz="2800" b="1" dirty="0" smtClean="0">
                <a:solidFill>
                  <a:schemeClr val="tx1"/>
                </a:solidFill>
              </a:rPr>
              <a:t>the </a:t>
            </a:r>
            <a:r>
              <a:rPr lang="en-US" sz="2800" b="1" dirty="0">
                <a:solidFill>
                  <a:schemeClr val="tx1"/>
                </a:solidFill>
              </a:rPr>
              <a:t>searching of the cellars underneath the Houses of Parliament, in memory of Guy Fawkes and the Gunpowder Plot in 1605.</a:t>
            </a:r>
            <a:endParaRPr lang="ru-RU" sz="2800" b="1" dirty="0">
              <a:solidFill>
                <a:schemeClr val="tx1"/>
              </a:solidFill>
            </a:endParaRPr>
          </a:p>
        </p:txBody>
      </p:sp>
      <p:pic>
        <p:nvPicPr>
          <p:cNvPr id="11266" name="Picture 2" descr="D:\Study\6a00d8341cb6b753ef0120a51c6336970c-800w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988840"/>
            <a:ext cx="7632848" cy="48691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144338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2226576"/>
          </a:xfrm>
        </p:spPr>
        <p:txBody>
          <a:bodyPr>
            <a:noAutofit/>
          </a:bodyPr>
          <a:lstStyle/>
          <a:p>
            <a:r>
              <a:rPr lang="en-US" sz="3200" b="1" dirty="0">
                <a:solidFill>
                  <a:schemeClr val="tx1"/>
                </a:solidFill>
              </a:rPr>
              <a:t>The Lord High Chancellor of Great Britain, or Lord Chancellor and in former times Chancellor of England, is one of the most senior and important functionaries in the government of the United Kingdom.</a:t>
            </a:r>
            <a:endParaRPr lang="ru-RU" sz="3200" b="1" dirty="0">
              <a:solidFill>
                <a:schemeClr val="tx1"/>
              </a:solidFill>
            </a:endParaRPr>
          </a:p>
        </p:txBody>
      </p:sp>
      <p:sp>
        <p:nvSpPr>
          <p:cNvPr id="3" name="Объект 2"/>
          <p:cNvSpPr>
            <a:spLocks noGrp="1"/>
          </p:cNvSpPr>
          <p:nvPr>
            <p:ph sz="quarter" idx="13"/>
          </p:nvPr>
        </p:nvSpPr>
        <p:spPr/>
        <p:txBody>
          <a:bodyPr/>
          <a:lstStyle/>
          <a:p>
            <a:endParaRPr lang="ru-RU"/>
          </a:p>
        </p:txBody>
      </p:sp>
      <p:sp>
        <p:nvSpPr>
          <p:cNvPr id="4" name="Объект 3"/>
          <p:cNvSpPr>
            <a:spLocks noGrp="1"/>
          </p:cNvSpPr>
          <p:nvPr>
            <p:ph sz="quarter" idx="14"/>
          </p:nvPr>
        </p:nvSpPr>
        <p:spPr/>
        <p:txBody>
          <a:bodyPr/>
          <a:lstStyle/>
          <a:p>
            <a:endParaRPr lang="ru-RU"/>
          </a:p>
        </p:txBody>
      </p:sp>
      <p:pic>
        <p:nvPicPr>
          <p:cNvPr id="12290" name="Picture 2" descr="D:\Study\news-graphics-2007-_640691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2708920"/>
            <a:ext cx="4464496" cy="396044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D:\Study\_39161908_judges_pa20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2708920"/>
            <a:ext cx="4320480" cy="3960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02898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6259024"/>
          </a:xfrm>
        </p:spPr>
        <p:txBody>
          <a:bodyPr>
            <a:normAutofit/>
          </a:bodyPr>
          <a:lstStyle/>
          <a:p>
            <a:r>
              <a:rPr lang="en-US" sz="3200" b="1" dirty="0">
                <a:solidFill>
                  <a:schemeClr val="tx1"/>
                </a:solidFill>
              </a:rPr>
              <a:t>Before each day's sitting of the House of Lords, the Lord Chancellor forms part of a procession that marches from his residence to the Lords Chamber. The Lord Chancellor is preceded by the Deputy </a:t>
            </a:r>
            <a:r>
              <a:rPr lang="en-US" sz="3200" b="1" dirty="0" err="1">
                <a:solidFill>
                  <a:schemeClr val="tx1"/>
                </a:solidFill>
              </a:rPr>
              <a:t>Serjeant</a:t>
            </a:r>
            <a:r>
              <a:rPr lang="en-US" sz="3200" b="1" dirty="0">
                <a:solidFill>
                  <a:schemeClr val="tx1"/>
                </a:solidFill>
              </a:rPr>
              <a:t>-at-Arms or Principal Doorkeeper of the House </a:t>
            </a:r>
            <a:r>
              <a:rPr lang="en-US" sz="3200" b="1" dirty="0" smtClean="0">
                <a:solidFill>
                  <a:schemeClr val="tx1"/>
                </a:solidFill>
              </a:rPr>
              <a:t>and </a:t>
            </a:r>
            <a:r>
              <a:rPr lang="en-US" sz="3200" b="1" dirty="0">
                <a:solidFill>
                  <a:schemeClr val="tx1"/>
                </a:solidFill>
              </a:rPr>
              <a:t>by the </a:t>
            </a:r>
            <a:r>
              <a:rPr lang="en-US" sz="3200" b="1" dirty="0" smtClean="0">
                <a:solidFill>
                  <a:schemeClr val="tx1"/>
                </a:solidFill>
              </a:rPr>
              <a:t>Purse-Bearer.  The </a:t>
            </a:r>
            <a:r>
              <a:rPr lang="en-US" sz="3200" b="1" dirty="0">
                <a:solidFill>
                  <a:schemeClr val="tx1"/>
                </a:solidFill>
              </a:rPr>
              <a:t>Lord Chancellor is followed by his Train-Bearer; the procession is later joined by the Gentleman Usher of the Black Rod. The Mace is placed on the Woolsack, where the Lord Chancellor sits after a bishop has led the House in prayers.</a:t>
            </a:r>
            <a:endParaRPr lang="ru-RU" sz="3200" b="1" dirty="0">
              <a:solidFill>
                <a:schemeClr val="tx1"/>
              </a:solidFill>
            </a:endParaRPr>
          </a:p>
        </p:txBody>
      </p:sp>
    </p:spTree>
    <p:extLst>
      <p:ext uri="{BB962C8B-B14F-4D97-AF65-F5344CB8AC3E}">
        <p14:creationId xmlns:p14="http://schemas.microsoft.com/office/powerpoint/2010/main" xmlns="" val="228657981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noAutofit/>
          </a:bodyPr>
          <a:lstStyle/>
          <a:p>
            <a:r>
              <a:rPr lang="en-US" sz="3600" b="1" dirty="0">
                <a:solidFill>
                  <a:schemeClr val="tx1"/>
                </a:solidFill>
              </a:rPr>
              <a:t>Changing the Guard or Guard Mounting is the process involving a new guard exchanging duty with the old guard.</a:t>
            </a:r>
            <a:endParaRPr lang="ru-RU" sz="3600" b="1" dirty="0">
              <a:solidFill>
                <a:schemeClr val="tx1"/>
              </a:solidFill>
            </a:endParaRPr>
          </a:p>
        </p:txBody>
      </p:sp>
      <p:pic>
        <p:nvPicPr>
          <p:cNvPr id="13314" name="Picture 2" descr="D:\Study\changingoftheguar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916832"/>
            <a:ext cx="8784976" cy="4752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285687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4155" y="338667"/>
            <a:ext cx="3812645" cy="65997"/>
          </a:xfrm>
        </p:spPr>
        <p:txBody>
          <a:bodyPr>
            <a:normAutofit fontScale="90000"/>
          </a:bodyPr>
          <a:lstStyle/>
          <a:p>
            <a:endParaRPr lang="ru-RU" dirty="0"/>
          </a:p>
        </p:txBody>
      </p:sp>
      <p:sp>
        <p:nvSpPr>
          <p:cNvPr id="3" name="Текст 2"/>
          <p:cNvSpPr>
            <a:spLocks noGrp="1"/>
          </p:cNvSpPr>
          <p:nvPr>
            <p:ph type="body" sz="half" idx="2"/>
          </p:nvPr>
        </p:nvSpPr>
        <p:spPr>
          <a:xfrm>
            <a:off x="4868333" y="188640"/>
            <a:ext cx="4168163" cy="6480719"/>
          </a:xfrm>
        </p:spPr>
        <p:txBody>
          <a:bodyPr>
            <a:normAutofit/>
          </a:bodyPr>
          <a:lstStyle/>
          <a:p>
            <a:r>
              <a:rPr lang="en-US" sz="2600" b="1" dirty="0">
                <a:solidFill>
                  <a:schemeClr val="tx1"/>
                </a:solidFill>
              </a:rPr>
              <a:t>The changing of the guards takes place in the courtyard of Buckingham </a:t>
            </a:r>
            <a:r>
              <a:rPr lang="en-US" sz="2600" b="1" dirty="0" smtClean="0">
                <a:solidFill>
                  <a:schemeClr val="tx1"/>
                </a:solidFill>
              </a:rPr>
              <a:t>palace.</a:t>
            </a:r>
          </a:p>
          <a:p>
            <a:r>
              <a:rPr lang="en-US" sz="2600" b="1" dirty="0">
                <a:solidFill>
                  <a:schemeClr val="tx1"/>
                </a:solidFill>
              </a:rPr>
              <a:t>Briefly the procedure involves the new guard taking over duties from the old guard – however it is accompanied by lots of pomp, guards bands, military music and the ceremony of changing of the guard. The Queens guard provide a </a:t>
            </a:r>
            <a:r>
              <a:rPr lang="en-US" sz="2600" b="1" dirty="0" err="1">
                <a:solidFill>
                  <a:schemeClr val="tx1"/>
                </a:solidFill>
              </a:rPr>
              <a:t>colourful</a:t>
            </a:r>
            <a:r>
              <a:rPr lang="en-US" sz="2600" b="1" dirty="0">
                <a:solidFill>
                  <a:schemeClr val="tx1"/>
                </a:solidFill>
              </a:rPr>
              <a:t> display dressed in bearskins and red jackets.</a:t>
            </a:r>
            <a:endParaRPr lang="ru-RU" sz="2600" b="1" dirty="0">
              <a:solidFill>
                <a:schemeClr val="tx1"/>
              </a:solidFill>
            </a:endParaRPr>
          </a:p>
        </p:txBody>
      </p:sp>
      <p:sp>
        <p:nvSpPr>
          <p:cNvPr id="4" name="Рисунок 3"/>
          <p:cNvSpPr>
            <a:spLocks noGrp="1"/>
          </p:cNvSpPr>
          <p:nvPr>
            <p:ph type="pic" idx="1"/>
          </p:nvPr>
        </p:nvSpPr>
        <p:spPr/>
      </p:sp>
      <p:pic>
        <p:nvPicPr>
          <p:cNvPr id="14338" name="Picture 2" descr="D:\Study\1318340859_guards-4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260648"/>
            <a:ext cx="4464496" cy="64087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509248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5362" name="Picture 2" descr="D:\Study\changingguardj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260648"/>
            <a:ext cx="8712968" cy="6480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077843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a:xfrm>
            <a:off x="457200" y="338328"/>
            <a:ext cx="8229600" cy="1002440"/>
          </a:xfrm>
        </p:spPr>
        <p:txBody>
          <a:bodyPr/>
          <a:lstStyle/>
          <a:p>
            <a:r>
              <a:rPr lang="en-US" b="1" dirty="0" smtClean="0">
                <a:solidFill>
                  <a:schemeClr val="tx1"/>
                </a:solidFill>
              </a:rPr>
              <a:t>The </a:t>
            </a:r>
            <a:r>
              <a:rPr lang="en-US" b="1" dirty="0">
                <a:solidFill>
                  <a:schemeClr val="tx1"/>
                </a:solidFill>
              </a:rPr>
              <a:t>Ceremony of the Keys </a:t>
            </a:r>
            <a:endParaRPr lang="ru-RU" b="1" dirty="0">
              <a:solidFill>
                <a:schemeClr val="tx1"/>
              </a:solidFill>
            </a:endParaRPr>
          </a:p>
        </p:txBody>
      </p:sp>
      <p:pic>
        <p:nvPicPr>
          <p:cNvPr id="16387" name="Picture 3" descr="D:\Study\tower-of-london-and-crown-jewels-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340768"/>
            <a:ext cx="8280920" cy="53285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21713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en-US" sz="3500" b="1" dirty="0" smtClean="0">
                <a:solidFill>
                  <a:schemeClr val="tx1"/>
                </a:solidFill>
              </a:rPr>
              <a:t>Britain </a:t>
            </a:r>
            <a:r>
              <a:rPr lang="en-US" sz="3500" b="1" dirty="0">
                <a:solidFill>
                  <a:schemeClr val="tx1"/>
                </a:solidFill>
              </a:rPr>
              <a:t>is a royal </a:t>
            </a:r>
            <a:r>
              <a:rPr lang="en-US" sz="3500" b="1" dirty="0" smtClean="0">
                <a:solidFill>
                  <a:schemeClr val="tx1"/>
                </a:solidFill>
              </a:rPr>
              <a:t>state which </a:t>
            </a:r>
            <a:r>
              <a:rPr lang="en-US" sz="3500" b="1" dirty="0">
                <a:solidFill>
                  <a:schemeClr val="tx1"/>
                </a:solidFill>
              </a:rPr>
              <a:t>has preserved its ceremonies and traditions over hundreds of years. Some are every day and some are every year. Many of them are world famous and attract numerous tourists from all over the </a:t>
            </a:r>
            <a:r>
              <a:rPr lang="en-US" sz="3500" b="1" dirty="0" smtClean="0">
                <a:solidFill>
                  <a:schemeClr val="tx1"/>
                </a:solidFill>
              </a:rPr>
              <a:t>world.</a:t>
            </a:r>
            <a:endParaRPr lang="ru-RU" sz="3500" b="1" dirty="0">
              <a:solidFill>
                <a:schemeClr val="tx1"/>
              </a:solidFill>
            </a:endParaRP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xmlns="" val="300082907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normAutofit fontScale="90000"/>
          </a:bodyPr>
          <a:lstStyle/>
          <a:p>
            <a:r>
              <a:rPr lang="en-US" sz="3200" b="1" dirty="0">
                <a:solidFill>
                  <a:schemeClr val="tx1"/>
                </a:solidFill>
              </a:rPr>
              <a:t>It takes place every night at the Tower of London, and has done so in some form or another since the 14th century. </a:t>
            </a:r>
            <a:endParaRPr lang="ru-RU" sz="3200" b="1" dirty="0">
              <a:solidFill>
                <a:schemeClr val="tx1"/>
              </a:solidFill>
            </a:endParaRPr>
          </a:p>
        </p:txBody>
      </p:sp>
      <p:pic>
        <p:nvPicPr>
          <p:cNvPr id="17410" name="Picture 2" descr="D:\Study\tower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700808"/>
            <a:ext cx="7704856" cy="4896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978329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6000" b="1" dirty="0" smtClean="0">
                <a:solidFill>
                  <a:schemeClr val="tx1"/>
                </a:solidFill>
              </a:rPr>
              <a:t>Thank </a:t>
            </a:r>
            <a:r>
              <a:rPr lang="en-US" sz="6000" b="1" dirty="0">
                <a:solidFill>
                  <a:schemeClr val="tx1"/>
                </a:solidFill>
              </a:rPr>
              <a:t>you </a:t>
            </a:r>
            <a:r>
              <a:rPr lang="en-US" sz="6000" b="1">
                <a:solidFill>
                  <a:schemeClr val="tx1"/>
                </a:solidFill>
              </a:rPr>
              <a:t>for </a:t>
            </a:r>
            <a:r>
              <a:rPr lang="en-US" sz="6000" b="1" smtClean="0">
                <a:solidFill>
                  <a:schemeClr val="tx1"/>
                </a:solidFill>
              </a:rPr>
              <a:t>your </a:t>
            </a:r>
            <a:r>
              <a:rPr lang="en-US" sz="6000" b="1" smtClean="0">
                <a:solidFill>
                  <a:schemeClr val="tx1"/>
                </a:solidFill>
              </a:rPr>
              <a:t>attention</a:t>
            </a:r>
            <a:endParaRPr lang="ru-RU" sz="6000" b="1" dirty="0">
              <a:solidFill>
                <a:schemeClr val="tx1"/>
              </a:solidFill>
            </a:endParaRPr>
          </a:p>
        </p:txBody>
      </p:sp>
      <p:sp>
        <p:nvSpPr>
          <p:cNvPr id="3" name="Текст 2"/>
          <p:cNvSpPr>
            <a:spLocks noGrp="1"/>
          </p:cNvSpPr>
          <p:nvPr>
            <p:ph type="body" idx="1"/>
          </p:nvPr>
        </p:nvSpPr>
        <p:spPr/>
        <p:txBody>
          <a:bodyPr>
            <a:normAutofit/>
          </a:bodyPr>
          <a:lstStyle/>
          <a:p>
            <a:r>
              <a:rPr lang="en-US" sz="4400" b="1" dirty="0" smtClean="0">
                <a:solidFill>
                  <a:schemeClr val="tx1"/>
                </a:solidFill>
              </a:rPr>
              <a:t>The end</a:t>
            </a:r>
            <a:endParaRPr lang="ru-RU" sz="4400" b="1" dirty="0">
              <a:solidFill>
                <a:schemeClr val="tx1"/>
              </a:solidFill>
            </a:endParaRPr>
          </a:p>
        </p:txBody>
      </p:sp>
    </p:spTree>
    <p:extLst>
      <p:ext uri="{BB962C8B-B14F-4D97-AF65-F5344CB8AC3E}">
        <p14:creationId xmlns:p14="http://schemas.microsoft.com/office/powerpoint/2010/main" xmlns="" val="266075139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r>
              <a:rPr lang="en-US" b="1" dirty="0">
                <a:solidFill>
                  <a:schemeClr val="tx1"/>
                </a:solidFill>
              </a:rPr>
              <a:t>What is the Trooping the </a:t>
            </a:r>
            <a:r>
              <a:rPr lang="en-US" b="1" dirty="0" err="1">
                <a:solidFill>
                  <a:schemeClr val="tx1"/>
                </a:solidFill>
              </a:rPr>
              <a:t>Colour</a:t>
            </a:r>
            <a:r>
              <a:rPr lang="en-US" b="1" dirty="0">
                <a:solidFill>
                  <a:schemeClr val="tx1"/>
                </a:solidFill>
              </a:rPr>
              <a:t>?</a:t>
            </a:r>
            <a:endParaRPr lang="ru-RU" b="1" dirty="0">
              <a:solidFill>
                <a:schemeClr val="tx1"/>
              </a:solidFill>
            </a:endParaRPr>
          </a:p>
        </p:txBody>
      </p:sp>
      <p:pic>
        <p:nvPicPr>
          <p:cNvPr id="1026" name="Picture 2" descr="D:\Study\Trooping_the_Colou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8013" y="1354138"/>
            <a:ext cx="8140451" cy="5314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95472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a:xfrm>
            <a:off x="457200" y="338329"/>
            <a:ext cx="8229600" cy="138344"/>
          </a:xfrm>
        </p:spPr>
        <p:txBody>
          <a:bodyPr>
            <a:noAutofit/>
          </a:bodyPr>
          <a:lstStyle/>
          <a:p>
            <a:endParaRPr lang="ru-RU" sz="3200" b="1" dirty="0">
              <a:solidFill>
                <a:schemeClr val="tx1"/>
              </a:solidFill>
            </a:endParaRPr>
          </a:p>
        </p:txBody>
      </p:sp>
      <p:pic>
        <p:nvPicPr>
          <p:cNvPr id="2050" name="Picture 2" descr="D:\Study\tattoo2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548681"/>
            <a:ext cx="8280920" cy="6192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3356364"/>
      </p:ext>
    </p:extLst>
  </p:cSld>
  <p:clrMapOvr>
    <a:masterClrMapping/>
  </p:clrMapOvr>
  <mc:AlternateContent xmlns:mc="http://schemas.openxmlformats.org/markup-compatibility/2006">
    <mc:Choice xmlns:p14="http://schemas.microsoft.com/office/powerpoint/2010/main" xmlns="" Requires="p14">
      <p:transition spd="slow" p14:dur="4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72008"/>
          </a:xfrm>
        </p:spPr>
        <p:txBody>
          <a:bodyPr>
            <a:normAutofit fontScale="90000"/>
          </a:bodyPr>
          <a:lstStyle/>
          <a:p>
            <a:endParaRPr lang="ru-RU" dirty="0"/>
          </a:p>
        </p:txBody>
      </p:sp>
      <p:sp>
        <p:nvSpPr>
          <p:cNvPr id="3" name="Подзаголовок 2"/>
          <p:cNvSpPr>
            <a:spLocks noGrp="1"/>
          </p:cNvSpPr>
          <p:nvPr>
            <p:ph type="subTitle" idx="1"/>
          </p:nvPr>
        </p:nvSpPr>
        <p:spPr>
          <a:xfrm>
            <a:off x="1331640" y="836712"/>
            <a:ext cx="6400800" cy="4392488"/>
          </a:xfrm>
        </p:spPr>
        <p:txBody>
          <a:bodyPr>
            <a:noAutofit/>
          </a:bodyPr>
          <a:lstStyle/>
          <a:p>
            <a:r>
              <a:rPr lang="en-US" sz="3600" b="1" dirty="0">
                <a:solidFill>
                  <a:schemeClr val="tx1"/>
                </a:solidFill>
              </a:rPr>
              <a:t>Trooping the </a:t>
            </a:r>
            <a:r>
              <a:rPr lang="en-US" sz="3600" b="1" dirty="0" err="1">
                <a:solidFill>
                  <a:schemeClr val="tx1"/>
                </a:solidFill>
              </a:rPr>
              <a:t>Colour</a:t>
            </a:r>
            <a:r>
              <a:rPr lang="en-US" sz="3600" b="1" dirty="0">
                <a:solidFill>
                  <a:schemeClr val="tx1"/>
                </a:solidFill>
              </a:rPr>
              <a:t> is a military ceremony performed by regiments of the Commonwealth and the British Army. It has been a tradition of British infantry regiments for centuries and it was first performed during the reign of Charles II.</a:t>
            </a:r>
            <a:endParaRPr lang="ru-RU" sz="3600" b="1" dirty="0">
              <a:solidFill>
                <a:schemeClr val="tx1"/>
              </a:solidFill>
            </a:endParaRPr>
          </a:p>
        </p:txBody>
      </p:sp>
    </p:spTree>
    <p:extLst>
      <p:ext uri="{BB962C8B-B14F-4D97-AF65-F5344CB8AC3E}">
        <p14:creationId xmlns:p14="http://schemas.microsoft.com/office/powerpoint/2010/main" xmlns="" val="102389899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4155" y="338667"/>
            <a:ext cx="3812645" cy="138005"/>
          </a:xfrm>
        </p:spPr>
        <p:txBody>
          <a:bodyPr>
            <a:normAutofit fontScale="90000"/>
          </a:bodyPr>
          <a:lstStyle/>
          <a:p>
            <a:endParaRPr lang="ru-RU" dirty="0"/>
          </a:p>
        </p:txBody>
      </p:sp>
      <p:sp>
        <p:nvSpPr>
          <p:cNvPr id="3" name="Текст 2"/>
          <p:cNvSpPr>
            <a:spLocks noGrp="1"/>
          </p:cNvSpPr>
          <p:nvPr>
            <p:ph type="body" sz="half" idx="2"/>
          </p:nvPr>
        </p:nvSpPr>
        <p:spPr>
          <a:xfrm>
            <a:off x="5796136" y="1700808"/>
            <a:ext cx="3098387" cy="2421467"/>
          </a:xfrm>
        </p:spPr>
        <p:txBody>
          <a:bodyPr>
            <a:noAutofit/>
          </a:bodyPr>
          <a:lstStyle/>
          <a:p>
            <a:r>
              <a:rPr lang="en-US" sz="3600" b="1" dirty="0">
                <a:solidFill>
                  <a:schemeClr val="tx1"/>
                </a:solidFill>
              </a:rPr>
              <a:t>Since 1805 the ceremony has been carried out on the British Sovereign's </a:t>
            </a:r>
            <a:r>
              <a:rPr lang="en-US" sz="3600" b="1" dirty="0" smtClean="0">
                <a:solidFill>
                  <a:schemeClr val="tx1"/>
                </a:solidFill>
              </a:rPr>
              <a:t>birthday.</a:t>
            </a:r>
            <a:endParaRPr lang="ru-RU" sz="3600" b="1" dirty="0">
              <a:solidFill>
                <a:schemeClr val="tx1"/>
              </a:solidFill>
            </a:endParaRPr>
          </a:p>
        </p:txBody>
      </p:sp>
      <p:sp>
        <p:nvSpPr>
          <p:cNvPr id="4" name="Рисунок 3"/>
          <p:cNvSpPr>
            <a:spLocks noGrp="1"/>
          </p:cNvSpPr>
          <p:nvPr>
            <p:ph type="pic" idx="1"/>
          </p:nvPr>
        </p:nvSpPr>
        <p:spPr/>
      </p:sp>
      <p:pic>
        <p:nvPicPr>
          <p:cNvPr id="3074" name="Picture 2" descr="D:\Study\_53361808_012196137-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1" y="1124744"/>
            <a:ext cx="5472609" cy="4680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936898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tudy\London_Trooping_the_Color_0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2348880"/>
            <a:ext cx="8712968" cy="43204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338328"/>
            <a:ext cx="8229600" cy="66336"/>
          </a:xfrm>
        </p:spPr>
        <p:txBody>
          <a:bodyPr>
            <a:normAutofit fontScale="90000"/>
          </a:bodyPr>
          <a:lstStyle/>
          <a:p>
            <a:endParaRPr lang="ru-RU" dirty="0"/>
          </a:p>
        </p:txBody>
      </p:sp>
      <p:sp>
        <p:nvSpPr>
          <p:cNvPr id="3" name="Объект 2"/>
          <p:cNvSpPr>
            <a:spLocks noGrp="1"/>
          </p:cNvSpPr>
          <p:nvPr>
            <p:ph idx="1"/>
          </p:nvPr>
        </p:nvSpPr>
        <p:spPr>
          <a:xfrm>
            <a:off x="831829" y="260648"/>
            <a:ext cx="7408333" cy="2154552"/>
          </a:xfrm>
        </p:spPr>
        <p:txBody>
          <a:bodyPr>
            <a:normAutofit lnSpcReduction="10000"/>
          </a:bodyPr>
          <a:lstStyle/>
          <a:p>
            <a:r>
              <a:rPr lang="en-US" sz="2800" b="1" dirty="0">
                <a:solidFill>
                  <a:schemeClr val="tx1"/>
                </a:solidFill>
              </a:rPr>
              <a:t>This military ceremony dates back to the early 18th century, when the </a:t>
            </a:r>
            <a:r>
              <a:rPr lang="en-US" sz="2800" b="1" dirty="0" err="1">
                <a:solidFill>
                  <a:schemeClr val="tx1"/>
                </a:solidFill>
              </a:rPr>
              <a:t>colours</a:t>
            </a:r>
            <a:r>
              <a:rPr lang="en-US" sz="2800" b="1" dirty="0">
                <a:solidFill>
                  <a:schemeClr val="tx1"/>
                </a:solidFill>
              </a:rPr>
              <a:t> (flag) of the battalion were carried (or ‘trooped’) down the ranks so that they could be seen and recognized by the soldiers.</a:t>
            </a:r>
          </a:p>
          <a:p>
            <a:endParaRPr lang="ru-RU" sz="2800" b="1" dirty="0">
              <a:solidFill>
                <a:schemeClr val="tx1"/>
              </a:solidFill>
            </a:endParaRPr>
          </a:p>
        </p:txBody>
      </p:sp>
    </p:spTree>
    <p:extLst>
      <p:ext uri="{BB962C8B-B14F-4D97-AF65-F5344CB8AC3E}">
        <p14:creationId xmlns:p14="http://schemas.microsoft.com/office/powerpoint/2010/main" xmlns="" val="12424141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Autofit/>
          </a:bodyPr>
          <a:lstStyle/>
          <a:p>
            <a:r>
              <a:rPr lang="en-US" sz="2400" b="1" dirty="0">
                <a:solidFill>
                  <a:schemeClr val="tx1"/>
                </a:solidFill>
              </a:rPr>
              <a:t>State Opening is the main ceremonial event of the parliamentary calendar, attracting large crowds, both in person and watching on television and the internet. The Queen's procession from Buckingham Palace to Westminster is escorted by the Household Cavalry.</a:t>
            </a:r>
            <a:endParaRPr lang="ru-RU" sz="2400" b="1" dirty="0">
              <a:solidFill>
                <a:schemeClr val="tx1"/>
              </a:solidFill>
            </a:endParaRPr>
          </a:p>
        </p:txBody>
      </p:sp>
      <p:pic>
        <p:nvPicPr>
          <p:cNvPr id="10242" name="Picture 2" descr="D:\Study\19365_04crop_TroopingoftheColour_xlarg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988840"/>
            <a:ext cx="8424935" cy="4752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683202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323528" y="620688"/>
            <a:ext cx="3096344" cy="4464496"/>
          </a:xfrm>
        </p:spPr>
        <p:txBody>
          <a:bodyPr>
            <a:noAutofit/>
          </a:bodyPr>
          <a:lstStyle/>
          <a:p>
            <a:r>
              <a:rPr lang="en-US" sz="2900" b="1" dirty="0">
                <a:solidFill>
                  <a:schemeClr val="tx1"/>
                </a:solidFill>
                <a:latin typeface="Times New Roman" pitchFamily="18" charset="0"/>
                <a:cs typeface="Times New Roman" pitchFamily="18" charset="0"/>
              </a:rPr>
              <a:t>The State Opening of Parliament is the most </a:t>
            </a:r>
            <a:r>
              <a:rPr lang="en-US" sz="2900" b="1" dirty="0" err="1">
                <a:solidFill>
                  <a:schemeClr val="tx1"/>
                </a:solidFill>
                <a:latin typeface="Times New Roman" pitchFamily="18" charset="0"/>
                <a:cs typeface="Times New Roman" pitchFamily="18" charset="0"/>
              </a:rPr>
              <a:t>colourful</a:t>
            </a:r>
            <a:r>
              <a:rPr lang="en-US" sz="2900" b="1" dirty="0">
                <a:solidFill>
                  <a:schemeClr val="tx1"/>
                </a:solidFill>
                <a:latin typeface="Times New Roman" pitchFamily="18" charset="0"/>
                <a:cs typeface="Times New Roman" pitchFamily="18" charset="0"/>
              </a:rPr>
              <a:t> event of the Parliamentary </a:t>
            </a:r>
            <a:r>
              <a:rPr lang="en-US" sz="2900" b="1" dirty="0" smtClean="0">
                <a:solidFill>
                  <a:schemeClr val="tx1"/>
                </a:solidFill>
                <a:latin typeface="Times New Roman" pitchFamily="18" charset="0"/>
                <a:cs typeface="Times New Roman" pitchFamily="18" charset="0"/>
              </a:rPr>
              <a:t>year, which </a:t>
            </a:r>
            <a:r>
              <a:rPr lang="en-US" sz="2900" b="1" dirty="0">
                <a:solidFill>
                  <a:schemeClr val="tx1"/>
                </a:solidFill>
                <a:latin typeface="Times New Roman" pitchFamily="18" charset="0"/>
                <a:cs typeface="Times New Roman" pitchFamily="18" charset="0"/>
              </a:rPr>
              <a:t>marks the beginning of the parliamentary session</a:t>
            </a:r>
            <a:r>
              <a:rPr lang="en-US" sz="2900" b="1" dirty="0" smtClean="0">
                <a:solidFill>
                  <a:schemeClr val="tx1"/>
                </a:solidFill>
                <a:latin typeface="Times New Roman" pitchFamily="18" charset="0"/>
                <a:cs typeface="Times New Roman" pitchFamily="18" charset="0"/>
              </a:rPr>
              <a:t>.</a:t>
            </a:r>
            <a:endParaRPr lang="ru-RU" sz="2900" b="1"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a:xfrm flipV="1">
            <a:off x="251520" y="332656"/>
            <a:ext cx="3352800" cy="72008"/>
          </a:xfrm>
        </p:spPr>
        <p:txBody>
          <a:bodyPr/>
          <a:lstStyle/>
          <a:p>
            <a:endParaRPr lang="ru-RU" dirty="0"/>
          </a:p>
        </p:txBody>
      </p:sp>
      <p:sp>
        <p:nvSpPr>
          <p:cNvPr id="4" name="Объект 3"/>
          <p:cNvSpPr>
            <a:spLocks noGrp="1"/>
          </p:cNvSpPr>
          <p:nvPr>
            <p:ph idx="1"/>
          </p:nvPr>
        </p:nvSpPr>
        <p:spPr>
          <a:xfrm>
            <a:off x="3851920" y="260648"/>
            <a:ext cx="4704118" cy="6336704"/>
          </a:xfrm>
        </p:spPr>
        <p:txBody>
          <a:bodyPr/>
          <a:lstStyle/>
          <a:p>
            <a:endParaRPr lang="ru-RU" dirty="0"/>
          </a:p>
        </p:txBody>
      </p:sp>
      <p:pic>
        <p:nvPicPr>
          <p:cNvPr id="6146" name="Picture 2" descr="D:\Study\tip_ny_1118_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7864" y="260648"/>
            <a:ext cx="6552728" cy="6336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196742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161</TotalTime>
  <Words>657</Words>
  <Application>Microsoft Office PowerPoint</Application>
  <PresentationFormat>Экран (4:3)</PresentationFormat>
  <Paragraphs>21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Волна</vt:lpstr>
      <vt:lpstr>Politically marked ceremonies and parliamentary conventions</vt:lpstr>
      <vt:lpstr>Слайд 2</vt:lpstr>
      <vt:lpstr>What is the Trooping the Colour?</vt:lpstr>
      <vt:lpstr>Слайд 4</vt:lpstr>
      <vt:lpstr>Слайд 5</vt:lpstr>
      <vt:lpstr>Слайд 6</vt:lpstr>
      <vt:lpstr>Слайд 7</vt:lpstr>
      <vt:lpstr>State Opening is the main ceremonial event of the parliamentary calendar, attracting large crowds, both in person and watching on television and the internet. The Queen's procession from Buckingham Palace to Westminster is escorted by the Household Cavalry.</vt:lpstr>
      <vt:lpstr>Слайд 9</vt:lpstr>
      <vt:lpstr> Its main purpose is for the monarch formally to open Parliament and, in the Queen's Speech, deliver an outline of the Government's proposed policies, legislation for the coming session and a review of the last session.</vt:lpstr>
      <vt:lpstr>Слайд 11</vt:lpstr>
      <vt:lpstr>Traditions surrounding the State Opening and delivery of a speech by the monarch can be traced back at least to the 16th century.</vt:lpstr>
      <vt:lpstr>Before the opening of Parliament half a dozen "Beefeaters" the searching of the cellars underneath the Houses of Parliament, in memory of Guy Fawkes and the Gunpowder Plot in 1605.</vt:lpstr>
      <vt:lpstr>The Lord High Chancellor of Great Britain, or Lord Chancellor and in former times Chancellor of England, is one of the most senior and important functionaries in the government of the United Kingdom.</vt:lpstr>
      <vt:lpstr>Before each day's sitting of the House of Lords, the Lord Chancellor forms part of a procession that marches from his residence to the Lords Chamber. The Lord Chancellor is preceded by the Deputy Serjeant-at-Arms or Principal Doorkeeper of the House and by the Purse-Bearer.  The Lord Chancellor is followed by his Train-Bearer; the procession is later joined by the Gentleman Usher of the Black Rod. The Mace is placed on the Woolsack, where the Lord Chancellor sits after a bishop has led the House in prayers.</vt:lpstr>
      <vt:lpstr>Changing the Guard or Guard Mounting is the process involving a new guard exchanging duty with the old guard.</vt:lpstr>
      <vt:lpstr>Слайд 17</vt:lpstr>
      <vt:lpstr>Слайд 18</vt:lpstr>
      <vt:lpstr>The Ceremony of the Keys </vt:lpstr>
      <vt:lpstr>It takes place every night at the Tower of London, and has done so in some form or another since the 14th century. </vt:lpstr>
      <vt:lpstr>Thank you for your attention</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Politically marked ceremonies and parliamentary conventions</dc:title>
  <dc:creator>Татьяна</dc:creator>
  <cp:lastModifiedBy>TMP</cp:lastModifiedBy>
  <cp:revision>16</cp:revision>
  <dcterms:created xsi:type="dcterms:W3CDTF">2012-11-20T14:35:18Z</dcterms:created>
  <dcterms:modified xsi:type="dcterms:W3CDTF">2013-12-25T15:53:33Z</dcterms:modified>
</cp:coreProperties>
</file>