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5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8A26-34C1-4A4C-8EDA-2ABF232C00DE}" type="datetimeFigureOut">
              <a:rPr lang="ru-RU" smtClean="0"/>
              <a:t>21.11.2012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C3C8-5835-4304-BEDE-29506531A06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8A26-34C1-4A4C-8EDA-2ABF232C00DE}" type="datetimeFigureOut">
              <a:rPr lang="ru-RU" smtClean="0"/>
              <a:t>21.11.2012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C3C8-5835-4304-BEDE-29506531A0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8A26-34C1-4A4C-8EDA-2ABF232C00DE}" type="datetimeFigureOut">
              <a:rPr lang="ru-RU" smtClean="0"/>
              <a:t>21.11.2012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C3C8-5835-4304-BEDE-29506531A0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8A26-34C1-4A4C-8EDA-2ABF232C00DE}" type="datetimeFigureOut">
              <a:rPr lang="ru-RU" smtClean="0"/>
              <a:t>21.11.2012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C3C8-5835-4304-BEDE-29506531A0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8A26-34C1-4A4C-8EDA-2ABF232C00DE}" type="datetimeFigureOut">
              <a:rPr lang="ru-RU" smtClean="0"/>
              <a:t>21.11.2012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C3C8-5835-4304-BEDE-29506531A06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8A26-34C1-4A4C-8EDA-2ABF232C00DE}" type="datetimeFigureOut">
              <a:rPr lang="ru-RU" smtClean="0"/>
              <a:t>21.11.2012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C3C8-5835-4304-BEDE-29506531A0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8A26-34C1-4A4C-8EDA-2ABF232C00DE}" type="datetimeFigureOut">
              <a:rPr lang="ru-RU" smtClean="0"/>
              <a:t>21.11.2012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C3C8-5835-4304-BEDE-29506531A0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8A26-34C1-4A4C-8EDA-2ABF232C00DE}" type="datetimeFigureOut">
              <a:rPr lang="ru-RU" smtClean="0"/>
              <a:t>21.11.2012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C3C8-5835-4304-BEDE-29506531A0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8A26-34C1-4A4C-8EDA-2ABF232C00DE}" type="datetimeFigureOut">
              <a:rPr lang="ru-RU" smtClean="0"/>
              <a:t>21.11.2012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C3C8-5835-4304-BEDE-29506531A0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8A26-34C1-4A4C-8EDA-2ABF232C00DE}" type="datetimeFigureOut">
              <a:rPr lang="ru-RU" smtClean="0"/>
              <a:t>21.11.2012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C3C8-5835-4304-BEDE-29506531A0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8A26-34C1-4A4C-8EDA-2ABF232C00DE}" type="datetimeFigureOut">
              <a:rPr lang="ru-RU" smtClean="0"/>
              <a:t>21.11.2012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D71C3C8-5835-4304-BEDE-29506531A06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C28A26-34C1-4A4C-8EDA-2ABF232C00DE}" type="datetimeFigureOut">
              <a:rPr lang="ru-RU" smtClean="0"/>
              <a:t>21.11.2012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71C3C8-5835-4304-BEDE-29506531A061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dictionary.reference.com/browse/give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0"/>
            <a:ext cx="8568951" cy="4127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3200" b="1" i="1" dirty="0" smtClean="0">
                <a:latin typeface="Times New Roman"/>
                <a:ea typeface="Calibri"/>
                <a:cs typeface="Times New Roman"/>
              </a:rPr>
              <a:t>Activities in observance of holidays:</a:t>
            </a:r>
            <a:endParaRPr lang="ru-RU" sz="32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latin typeface="Times New Roman"/>
                <a:ea typeface="Calibri"/>
                <a:cs typeface="Times New Roman"/>
              </a:rPr>
              <a:t>to mask: 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latin typeface="Times New Roman"/>
                <a:ea typeface="Calibri"/>
                <a:cs typeface="Times New Roman"/>
              </a:rPr>
              <a:t>1</a:t>
            </a:r>
            <a:r>
              <a:rPr lang="en-US" sz="28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ea typeface="Calibri"/>
                <a:cs typeface="Times New Roman"/>
              </a:rPr>
              <a:t>cover (the face) with a mask: </a:t>
            </a:r>
            <a:r>
              <a:rPr lang="en-US" sz="2800" i="1" dirty="0" smtClean="0">
                <a:latin typeface="Times New Roman"/>
                <a:ea typeface="Calibri"/>
                <a:cs typeface="Times New Roman"/>
              </a:rPr>
              <a:t>he had been masked, bound, and abducted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latin typeface="Times New Roman"/>
                <a:ea typeface="Calibri"/>
                <a:cs typeface="Times New Roman"/>
              </a:rPr>
              <a:t>2</a:t>
            </a:r>
            <a:r>
              <a:rPr lang="en-US" sz="28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smtClean="0">
                <a:latin typeface="Times New Roman"/>
                <a:ea typeface="Calibri"/>
                <a:cs typeface="Times New Roman"/>
              </a:rPr>
              <a:t> </a:t>
            </a:r>
            <a:r>
              <a:rPr lang="en-US" sz="2800" dirty="0" smtClean="0">
                <a:latin typeface="Times New Roman"/>
                <a:ea typeface="Calibri"/>
                <a:cs typeface="Times New Roman"/>
              </a:rPr>
              <a:t>to cover with a decorative or protective mask: </a:t>
            </a:r>
            <a:r>
              <a:rPr lang="en-US" sz="2800" i="1" dirty="0" smtClean="0">
                <a:latin typeface="Times New Roman"/>
                <a:ea typeface="Calibri"/>
                <a:cs typeface="Times New Roman"/>
              </a:rPr>
              <a:t>"Mask the children for Halloween"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latin typeface="Times New Roman"/>
                <a:ea typeface="Calibri"/>
                <a:cs typeface="Times New Roman"/>
              </a:rPr>
              <a:t>3 make unrecognizable; </a:t>
            </a:r>
            <a:r>
              <a:rPr lang="en-US" sz="2800" i="1" dirty="0" smtClean="0">
                <a:latin typeface="Times New Roman"/>
                <a:ea typeface="Calibri"/>
                <a:cs typeface="Times New Roman"/>
              </a:rPr>
              <a:t>"The herb masks the garlic taste"</a:t>
            </a:r>
            <a:r>
              <a:rPr lang="en-US" sz="2800" dirty="0" smtClean="0">
                <a:latin typeface="Times New Roman"/>
                <a:ea typeface="Calibri"/>
                <a:cs typeface="Times New Roman"/>
              </a:rPr>
              <a:t>; </a:t>
            </a:r>
            <a:r>
              <a:rPr lang="en-US" sz="2800" i="1" dirty="0" smtClean="0">
                <a:latin typeface="Times New Roman"/>
                <a:ea typeface="Calibri"/>
                <a:cs typeface="Times New Roman"/>
              </a:rPr>
              <a:t>"We disguised our faces before robbing the bank"</a:t>
            </a:r>
            <a:endParaRPr lang="ru-RU" sz="2800" dirty="0">
              <a:latin typeface="Calibri"/>
              <a:ea typeface="Calibri"/>
              <a:cs typeface="Times New Roman"/>
            </a:endParaRPr>
          </a:p>
        </p:txBody>
      </p:sp>
      <p:pic>
        <p:nvPicPr>
          <p:cNvPr id="8" name="Рисунок 7" descr="D:\Study\4 КУРС\дискурс. практика\маска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077072"/>
            <a:ext cx="3813175" cy="24999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836712"/>
            <a:ext cx="8352928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600" b="1" dirty="0" smtClean="0">
                <a:latin typeface="Times New Roman"/>
                <a:ea typeface="Calibri"/>
                <a:cs typeface="Times New Roman"/>
              </a:rPr>
              <a:t>to have family get together</a:t>
            </a:r>
            <a:endParaRPr lang="ru-RU" sz="3600" dirty="0"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Рисунок 3" descr="D:\Study\4 КУРС\дискурс. практика\семья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44824"/>
            <a:ext cx="6264696" cy="424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0"/>
            <a:ext cx="7992887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latin typeface="Times New Roman"/>
                <a:ea typeface="Calibri"/>
                <a:cs typeface="Times New Roman"/>
              </a:rPr>
              <a:t> merry-making</a:t>
            </a:r>
            <a:br>
              <a:rPr lang="en-US" sz="2800" b="1" dirty="0" smtClean="0">
                <a:latin typeface="Times New Roman"/>
                <a:ea typeface="Calibri"/>
                <a:cs typeface="Times New Roman"/>
              </a:rPr>
            </a:br>
            <a:r>
              <a:rPr lang="en-US" sz="2800" b="1" dirty="0" smtClean="0">
                <a:latin typeface="Times New Roman"/>
                <a:ea typeface="Calibri"/>
                <a:cs typeface="Times New Roman"/>
              </a:rPr>
              <a:t>1. </a:t>
            </a:r>
            <a:r>
              <a:rPr lang="en-US" sz="2800" dirty="0" smtClean="0">
                <a:latin typeface="Times New Roman"/>
                <a:ea typeface="Calibri"/>
                <a:cs typeface="Times New Roman"/>
              </a:rPr>
              <a:t>Participation in festive activities.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latin typeface="Times New Roman"/>
                <a:ea typeface="Calibri"/>
                <a:cs typeface="Times New Roman"/>
              </a:rPr>
              <a:t>2. </a:t>
            </a:r>
            <a:r>
              <a:rPr lang="en-US" sz="2800" dirty="0" smtClean="0">
                <a:latin typeface="Times New Roman"/>
                <a:ea typeface="Calibri"/>
                <a:cs typeface="Times New Roman"/>
              </a:rPr>
              <a:t>A festivity; a revelry;</a:t>
            </a:r>
            <a:r>
              <a:rPr lang="en-US" sz="2800" b="1" dirty="0" smtClean="0">
                <a:latin typeface="Times New Roman"/>
                <a:ea typeface="Calibri"/>
                <a:cs typeface="Times New Roman"/>
              </a:rPr>
              <a:t> </a:t>
            </a:r>
            <a:r>
              <a:rPr lang="en-US" sz="2800" dirty="0" smtClean="0">
                <a:latin typeface="Times New Roman"/>
                <a:ea typeface="Calibri"/>
                <a:cs typeface="Times New Roman"/>
              </a:rPr>
              <a:t>Festive activities.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latin typeface="Times New Roman"/>
                <a:ea typeface="Calibri"/>
                <a:cs typeface="Times New Roman"/>
              </a:rPr>
              <a:t> 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smtClean="0">
                <a:latin typeface="Times New Roman"/>
                <a:ea typeface="Calibri"/>
                <a:cs typeface="Times New Roman"/>
              </a:rPr>
              <a:t>to give presents (BE)</a:t>
            </a:r>
            <a:r>
              <a:rPr lang="en-US" sz="2800" dirty="0" smtClean="0">
                <a:latin typeface="Times New Roman"/>
                <a:ea typeface="Calibri"/>
                <a:cs typeface="Times New Roman"/>
              </a:rPr>
              <a:t>, 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latin typeface="Times New Roman"/>
                <a:ea typeface="Calibri"/>
                <a:cs typeface="Times New Roman"/>
              </a:rPr>
              <a:t>1.</a:t>
            </a:r>
            <a:r>
              <a:rPr lang="en-US" sz="2800" dirty="0" smtClean="0">
                <a:solidFill>
                  <a:srgbClr val="333333"/>
                </a:solidFill>
                <a:latin typeface="Verdana"/>
                <a:ea typeface="Calibri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ea typeface="Calibri"/>
                <a:cs typeface="Times New Roman"/>
              </a:rPr>
              <a:t>a thing presented as a gift: </a:t>
            </a:r>
            <a:r>
              <a:rPr lang="en-US" sz="2800" i="1" dirty="0" smtClean="0">
                <a:latin typeface="Times New Roman"/>
                <a:ea typeface="Calibri"/>
                <a:cs typeface="Times New Roman"/>
              </a:rPr>
              <a:t>Christmas presents.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smtClean="0">
                <a:latin typeface="Times New Roman"/>
                <a:ea typeface="Calibri"/>
                <a:cs typeface="Times New Roman"/>
              </a:rPr>
              <a:t>gifts (AE);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latin typeface="Times New Roman"/>
                <a:ea typeface="Calibri"/>
                <a:cs typeface="Times New Roman"/>
              </a:rPr>
              <a:t>1.something </a:t>
            </a:r>
            <a:r>
              <a:rPr lang="en-US" sz="2800" u="sng" dirty="0" smtClean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2"/>
              </a:rPr>
              <a:t>given</a:t>
            </a:r>
            <a:r>
              <a:rPr lang="en-US" sz="2800" dirty="0" smtClean="0">
                <a:latin typeface="Times New Roman"/>
                <a:ea typeface="Calibri"/>
                <a:cs typeface="Times New Roman"/>
              </a:rPr>
              <a:t>  voluntarily without payment in return, as </a:t>
            </a:r>
            <a:r>
              <a:rPr lang="en-US" sz="2800" dirty="0" err="1" smtClean="0">
                <a:latin typeface="Times New Roman"/>
                <a:ea typeface="Calibri"/>
                <a:cs typeface="Times New Roman"/>
              </a:rPr>
              <a:t>toshow</a:t>
            </a:r>
            <a:r>
              <a:rPr lang="en-US" sz="2800" dirty="0" smtClean="0">
                <a:latin typeface="Times New Roman"/>
                <a:ea typeface="Calibri"/>
                <a:cs typeface="Times New Roman"/>
              </a:rPr>
              <a:t> favor toward someone, honor an occasion, or make </a:t>
            </a:r>
            <a:r>
              <a:rPr lang="en-US" sz="2800" dirty="0" err="1" smtClean="0">
                <a:latin typeface="Times New Roman"/>
                <a:ea typeface="Calibri"/>
                <a:cs typeface="Times New Roman"/>
              </a:rPr>
              <a:t>agesture</a:t>
            </a:r>
            <a:r>
              <a:rPr lang="en-US" sz="2800" dirty="0" smtClean="0">
                <a:latin typeface="Times New Roman"/>
                <a:ea typeface="Calibri"/>
                <a:cs typeface="Times New Roman"/>
              </a:rPr>
              <a:t> of assistance; present.</a:t>
            </a:r>
            <a:endParaRPr lang="ru-RU" sz="2800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352928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smtClean="0">
                <a:latin typeface="Times New Roman"/>
                <a:ea typeface="Calibri"/>
                <a:cs typeface="Times New Roman"/>
              </a:rPr>
              <a:t> </a:t>
            </a:r>
            <a:endParaRPr lang="ru-RU" sz="32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smtClean="0">
                <a:latin typeface="Times New Roman"/>
                <a:ea typeface="Calibri"/>
                <a:cs typeface="Times New Roman"/>
              </a:rPr>
              <a:t>to send greeting cards</a:t>
            </a:r>
            <a:endParaRPr lang="ru-RU" sz="32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smtClean="0">
                <a:latin typeface="Times New Roman"/>
                <a:ea typeface="Calibri"/>
                <a:cs typeface="Times New Roman"/>
              </a:rPr>
              <a:t>1.a decorative card sent to convey good wishes.</a:t>
            </a:r>
            <a:endParaRPr lang="ru-RU" sz="3200" dirty="0">
              <a:latin typeface="Calibri"/>
              <a:ea typeface="Calibri"/>
              <a:cs typeface="Times New Roman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060848"/>
            <a:ext cx="5904458" cy="4440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42550"/>
            <a:ext cx="8208912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600" dirty="0" smtClean="0">
                <a:latin typeface="Times New Roman"/>
                <a:ea typeface="Calibri"/>
                <a:cs typeface="Times New Roman"/>
              </a:rPr>
              <a:t>Valentine cards</a:t>
            </a:r>
            <a:endParaRPr lang="ru-RU" sz="36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600" b="1" dirty="0" smtClean="0">
                <a:latin typeface="Times New Roman"/>
                <a:ea typeface="Calibri"/>
                <a:cs typeface="Times New Roman"/>
              </a:rPr>
              <a:t>Valentine's Day</a:t>
            </a:r>
            <a:r>
              <a:rPr lang="en-US" sz="3600" dirty="0" smtClean="0">
                <a:latin typeface="Times New Roman"/>
                <a:ea typeface="Calibri"/>
                <a:cs typeface="Times New Roman"/>
              </a:rPr>
              <a:t> - a day for the exchange of tokens of affection</a:t>
            </a:r>
            <a:endParaRPr lang="ru-RU" sz="3600" dirty="0">
              <a:latin typeface="Calibri"/>
              <a:ea typeface="Calibri"/>
              <a:cs typeface="Times New Roman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388662"/>
            <a:ext cx="5400600" cy="446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908720"/>
            <a:ext cx="8424936" cy="5169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latin typeface="Times New Roman"/>
                <a:ea typeface="Calibri"/>
                <a:cs typeface="Times New Roman"/>
              </a:rPr>
              <a:t>to go treat or tricking</a:t>
            </a:r>
            <a:endParaRPr lang="ru-RU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/>
                <a:ea typeface="Calibri"/>
                <a:cs typeface="Times New Roman"/>
              </a:rPr>
              <a:t>1) a celebration, entertainment, gift, or feast given for or to someone and paid for by another 2) any delightful surprise or specially pleasant occasion 3) the act of treating</a:t>
            </a:r>
            <a:endParaRPr lang="ru-RU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latin typeface="Times New Roman"/>
                <a:ea typeface="Calibri"/>
                <a:cs typeface="Times New Roman"/>
              </a:rPr>
              <a:t>to ask a penny for the guy; </a:t>
            </a:r>
            <a:endParaRPr lang="ru-RU" dirty="0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375"/>
              </a:spcAft>
            </a:pPr>
            <a:r>
              <a:rPr lang="en-US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ea typeface="Times New Roman"/>
                <a:cs typeface="Times New Roman"/>
              </a:rPr>
            </a:br>
            <a:r>
              <a:rPr lang="en-US" dirty="0" smtClean="0">
                <a:latin typeface="Times New Roman"/>
                <a:ea typeface="Times New Roman"/>
                <a:cs typeface="Times New Roman"/>
              </a:rPr>
              <a:t>British phrase that kids ask their neighbors-similar to USA's </a:t>
            </a:r>
            <a:br>
              <a:rPr lang="en-US" dirty="0" smtClean="0">
                <a:latin typeface="Times New Roman"/>
                <a:ea typeface="Times New Roman"/>
                <a:cs typeface="Times New Roman"/>
              </a:rPr>
            </a:br>
            <a:r>
              <a:rPr lang="en-US" dirty="0" smtClean="0">
                <a:latin typeface="Times New Roman"/>
                <a:ea typeface="Times New Roman"/>
                <a:cs typeface="Times New Roman"/>
              </a:rPr>
              <a:t>"Trick or Treat"-because they need money for the Guy Fawkes dummy that they are making for the parade and bonfire.</a:t>
            </a:r>
            <a:endParaRPr lang="ru-RU" dirty="0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i="1" dirty="0" smtClean="0">
                <a:latin typeface="Times New Roman"/>
                <a:ea typeface="Times New Roman"/>
                <a:cs typeface="Times New Roman"/>
              </a:rPr>
              <a:t>(knock </a:t>
            </a:r>
            <a:r>
              <a:rPr lang="en-US" i="1" dirty="0" err="1" smtClean="0">
                <a:latin typeface="Times New Roman"/>
                <a:ea typeface="Times New Roman"/>
                <a:cs typeface="Times New Roman"/>
              </a:rPr>
              <a:t>knock</a:t>
            </a:r>
            <a:r>
              <a:rPr lang="en-US" i="1" dirty="0" smtClean="0">
                <a:latin typeface="Times New Roman"/>
                <a:ea typeface="Times New Roman"/>
                <a:cs typeface="Times New Roman"/>
              </a:rPr>
              <a:t> on door) " '</a:t>
            </a:r>
            <a:r>
              <a:rPr lang="en-US" i="1" dirty="0" err="1" smtClean="0">
                <a:latin typeface="Times New Roman"/>
                <a:ea typeface="Times New Roman"/>
                <a:cs typeface="Times New Roman"/>
              </a:rPr>
              <a:t>ello</a:t>
            </a:r>
            <a:r>
              <a:rPr lang="en-US" i="1" dirty="0" smtClean="0">
                <a:latin typeface="Times New Roman"/>
                <a:ea typeface="Times New Roman"/>
                <a:cs typeface="Times New Roman"/>
              </a:rPr>
              <a:t> then and what ye need?"</a:t>
            </a:r>
            <a:br>
              <a:rPr lang="en-US" i="1" dirty="0" smtClean="0">
                <a:latin typeface="Times New Roman"/>
                <a:ea typeface="Times New Roman"/>
                <a:cs typeface="Times New Roman"/>
              </a:rPr>
            </a:br>
            <a:r>
              <a:rPr lang="en-US" i="1" dirty="0" smtClean="0">
                <a:latin typeface="Times New Roman"/>
                <a:ea typeface="Times New Roman"/>
                <a:cs typeface="Times New Roman"/>
              </a:rPr>
              <a:t>" Penny for the Guy?"</a:t>
            </a:r>
            <a:br>
              <a:rPr lang="en-US" i="1" dirty="0" smtClean="0">
                <a:latin typeface="Times New Roman"/>
                <a:ea typeface="Times New Roman"/>
                <a:cs typeface="Times New Roman"/>
              </a:rPr>
            </a:br>
            <a:r>
              <a:rPr lang="en-US" i="1" dirty="0" smtClean="0">
                <a:latin typeface="Times New Roman"/>
                <a:ea typeface="Times New Roman"/>
                <a:cs typeface="Times New Roman"/>
              </a:rPr>
              <a:t>" The' ye </a:t>
            </a:r>
            <a:r>
              <a:rPr lang="en-US" i="1" dirty="0" err="1" smtClean="0">
                <a:latin typeface="Times New Roman"/>
                <a:ea typeface="Times New Roman"/>
                <a:cs typeface="Times New Roman"/>
              </a:rPr>
              <a:t>ar</a:t>
            </a:r>
            <a:r>
              <a:rPr lang="en-US" i="1" dirty="0" smtClean="0">
                <a:latin typeface="Times New Roman"/>
                <a:ea typeface="Times New Roman"/>
                <a:cs typeface="Times New Roman"/>
              </a:rPr>
              <a:t>' "</a:t>
            </a:r>
            <a:br>
              <a:rPr lang="en-US" i="1" dirty="0" smtClean="0">
                <a:latin typeface="Times New Roman"/>
                <a:ea typeface="Times New Roman"/>
                <a:cs typeface="Times New Roman"/>
              </a:rPr>
            </a:br>
            <a:r>
              <a:rPr lang="en-US" i="1" dirty="0" smtClean="0">
                <a:latin typeface="Times New Roman"/>
                <a:ea typeface="Times New Roman"/>
                <a:cs typeface="Times New Roman"/>
              </a:rPr>
              <a:t>"Thanks </a:t>
            </a:r>
            <a:r>
              <a:rPr lang="en-US" i="1" dirty="0" err="1" smtClean="0">
                <a:latin typeface="Times New Roman"/>
                <a:ea typeface="Times New Roman"/>
                <a:cs typeface="Times New Roman"/>
              </a:rPr>
              <a:t>mista</a:t>
            </a:r>
            <a:r>
              <a:rPr lang="en-US" i="1" dirty="0" smtClean="0">
                <a:latin typeface="Times New Roman"/>
                <a:ea typeface="Times New Roman"/>
                <a:cs typeface="Times New Roman"/>
              </a:rPr>
              <a:t>' "</a:t>
            </a:r>
            <a:endParaRPr lang="ru-RU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latin typeface="Times New Roman"/>
                <a:ea typeface="Calibri"/>
                <a:cs typeface="Times New Roman"/>
              </a:rPr>
              <a:t> </a:t>
            </a:r>
            <a:endParaRPr lang="ru-RU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latin typeface="Times New Roman"/>
                <a:ea typeface="Calibri"/>
                <a:cs typeface="Times New Roman"/>
              </a:rPr>
              <a:t>to have bonfires</a:t>
            </a:r>
            <a:endParaRPr lang="ru-RU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latin typeface="Times New Roman"/>
                <a:ea typeface="Calibri"/>
                <a:cs typeface="Times New Roman"/>
              </a:rPr>
              <a:t> to lay wreaths.</a:t>
            </a:r>
            <a:endParaRPr lang="ru-RU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400" dirty="0" smtClean="0"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52736"/>
            <a:ext cx="9144000" cy="5162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latin typeface="Times New Roman"/>
                <a:ea typeface="Calibri"/>
                <a:cs typeface="Times New Roman"/>
              </a:rPr>
              <a:t>to observe</a:t>
            </a:r>
            <a:endParaRPr lang="ru-RU" sz="24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latin typeface="Times New Roman"/>
                <a:ea typeface="Calibri"/>
                <a:cs typeface="Times New Roman"/>
              </a:rPr>
              <a:t>1 to keep or celebrate (a holiday, for example): </a:t>
            </a:r>
            <a:r>
              <a:rPr lang="en-US" sz="2400" i="1" dirty="0" smtClean="0">
                <a:latin typeface="Times New Roman"/>
                <a:ea typeface="Calibri"/>
                <a:cs typeface="Times New Roman"/>
              </a:rPr>
              <a:t>observe an anniversary</a:t>
            </a:r>
            <a:r>
              <a:rPr lang="en-US" sz="2400" dirty="0" smtClean="0">
                <a:latin typeface="Times New Roman"/>
                <a:ea typeface="Calibri"/>
                <a:cs typeface="Times New Roman"/>
              </a:rPr>
              <a:t>.</a:t>
            </a:r>
            <a:endParaRPr lang="ru-RU" sz="24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latin typeface="Times New Roman"/>
                <a:ea typeface="Calibri"/>
                <a:cs typeface="Times New Roman"/>
              </a:rPr>
              <a:t>2 watch (someone or something) carefully and </a:t>
            </a:r>
            <a:r>
              <a:rPr lang="en-US" sz="2400" dirty="0" err="1" smtClean="0">
                <a:latin typeface="Times New Roman"/>
                <a:ea typeface="Calibri"/>
                <a:cs typeface="Times New Roman"/>
              </a:rPr>
              <a:t>attentively:</a:t>
            </a:r>
            <a:r>
              <a:rPr lang="en-US" sz="2400" i="1" dirty="0" err="1" smtClean="0">
                <a:latin typeface="Times New Roman"/>
                <a:ea typeface="Calibri"/>
                <a:cs typeface="Times New Roman"/>
              </a:rPr>
              <a:t>Rob</a:t>
            </a:r>
            <a:r>
              <a:rPr lang="en-US" sz="2400" i="1" dirty="0" smtClean="0">
                <a:latin typeface="Times New Roman"/>
                <a:ea typeface="Calibri"/>
                <a:cs typeface="Times New Roman"/>
              </a:rPr>
              <a:t> stood in the hallway, from where he could observe the happenings on the street.</a:t>
            </a:r>
            <a:endParaRPr lang="ru-RU" sz="24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latin typeface="Times New Roman"/>
                <a:ea typeface="Calibri"/>
                <a:cs typeface="Times New Roman"/>
              </a:rPr>
              <a:t> </a:t>
            </a:r>
            <a:endParaRPr lang="ru-RU" sz="24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latin typeface="Times New Roman"/>
                <a:ea typeface="Calibri"/>
                <a:cs typeface="Times New Roman"/>
              </a:rPr>
              <a:t>to celebrate</a:t>
            </a:r>
            <a:endParaRPr lang="ru-RU" sz="24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latin typeface="Times New Roman"/>
                <a:ea typeface="Calibri"/>
                <a:cs typeface="Times New Roman"/>
              </a:rPr>
              <a:t>1 publicly acknowledge (a significant or happy day or event) with a social gathering or enjoyable </a:t>
            </a:r>
            <a:r>
              <a:rPr lang="en-US" sz="2400" dirty="0" err="1" smtClean="0">
                <a:latin typeface="Times New Roman"/>
                <a:ea typeface="Calibri"/>
                <a:cs typeface="Times New Roman"/>
              </a:rPr>
              <a:t>activity:</a:t>
            </a:r>
            <a:r>
              <a:rPr lang="en-US" sz="2400" i="1" dirty="0" err="1" smtClean="0">
                <a:latin typeface="Times New Roman"/>
                <a:ea typeface="Calibri"/>
                <a:cs typeface="Times New Roman"/>
              </a:rPr>
              <a:t>they</a:t>
            </a:r>
            <a:r>
              <a:rPr lang="en-US" sz="2400" i="1" dirty="0" smtClean="0">
                <a:latin typeface="Times New Roman"/>
                <a:ea typeface="Calibri"/>
                <a:cs typeface="Times New Roman"/>
              </a:rPr>
              <a:t> were celebrating their wedding anniversary at a swanky </a:t>
            </a:r>
            <a:r>
              <a:rPr lang="en-US" sz="2400" i="1" dirty="0" err="1" smtClean="0">
                <a:latin typeface="Times New Roman"/>
                <a:ea typeface="Calibri"/>
                <a:cs typeface="Times New Roman"/>
              </a:rPr>
              <a:t>restaurant;she</a:t>
            </a:r>
            <a:r>
              <a:rPr lang="en-US" sz="2400" i="1" dirty="0" smtClean="0">
                <a:latin typeface="Times New Roman"/>
                <a:ea typeface="Calibri"/>
                <a:cs typeface="Times New Roman"/>
              </a:rPr>
              <a:t> celebrated with a glass of champagne</a:t>
            </a:r>
            <a:endParaRPr lang="ru-RU" sz="24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latin typeface="Times New Roman"/>
                <a:ea typeface="Calibri"/>
                <a:cs typeface="Times New Roman"/>
              </a:rPr>
              <a:t>2 reach (a birthday or anniversary):</a:t>
            </a:r>
            <a:r>
              <a:rPr lang="en-US" sz="2400" i="1" dirty="0" smtClean="0">
                <a:latin typeface="Times New Roman"/>
                <a:ea typeface="Calibri"/>
                <a:cs typeface="Times New Roman"/>
              </a:rPr>
              <a:t>the </a:t>
            </a:r>
            <a:r>
              <a:rPr lang="en-US" sz="2400" i="1" dirty="0" err="1" smtClean="0">
                <a:latin typeface="Times New Roman"/>
                <a:ea typeface="Calibri"/>
                <a:cs typeface="Times New Roman"/>
              </a:rPr>
              <a:t>programme</a:t>
            </a:r>
            <a:r>
              <a:rPr lang="en-US" sz="2400" i="1" dirty="0" smtClean="0">
                <a:latin typeface="Times New Roman"/>
                <a:ea typeface="Calibri"/>
                <a:cs typeface="Times New Roman"/>
              </a:rPr>
              <a:t> celebrates its 40th birthday this year</a:t>
            </a:r>
            <a:endParaRPr lang="ru-RU" sz="2400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149080"/>
            <a:ext cx="3384376" cy="272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3" y="1988840"/>
            <a:ext cx="4892494" cy="3258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60648"/>
            <a:ext cx="3840163" cy="256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052736"/>
            <a:ext cx="8640960" cy="554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latin typeface="Times New Roman"/>
                <a:ea typeface="Calibri"/>
                <a:cs typeface="Times New Roman"/>
              </a:rPr>
              <a:t>to commemorate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latin typeface="Times New Roman"/>
                <a:ea typeface="Calibri"/>
                <a:cs typeface="Times New Roman"/>
              </a:rPr>
              <a:t>1 recall and show respect for (someone or something):</a:t>
            </a:r>
            <a:r>
              <a:rPr lang="en-US" sz="2800" i="1" dirty="0" smtClean="0">
                <a:latin typeface="Times New Roman"/>
                <a:ea typeface="Calibri"/>
                <a:cs typeface="Times New Roman"/>
              </a:rPr>
              <a:t>a wreath-laying ceremony to commemorate the war dead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latin typeface="Times New Roman"/>
                <a:ea typeface="Calibri"/>
                <a:cs typeface="Times New Roman"/>
              </a:rPr>
              <a:t>2 mark or celebrate (an event or person) by doing or producing something: </a:t>
            </a:r>
            <a:r>
              <a:rPr lang="en-US" sz="2800" i="1" dirty="0" smtClean="0">
                <a:latin typeface="Times New Roman"/>
                <a:ea typeface="Calibri"/>
                <a:cs typeface="Times New Roman"/>
              </a:rPr>
              <a:t>the victory was commemorated in songs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latin typeface="Times New Roman"/>
                <a:ea typeface="Calibri"/>
                <a:cs typeface="Times New Roman"/>
              </a:rPr>
              <a:t>to </a:t>
            </a:r>
            <a:r>
              <a:rPr lang="en-US" sz="2800" b="1" dirty="0" err="1" smtClean="0">
                <a:latin typeface="Times New Roman"/>
                <a:ea typeface="Calibri"/>
                <a:cs typeface="Times New Roman"/>
              </a:rPr>
              <a:t>honour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latin typeface="Times New Roman"/>
                <a:ea typeface="Calibri"/>
                <a:cs typeface="Times New Roman"/>
              </a:rPr>
              <a:t>1 regard with great respect: </a:t>
            </a:r>
            <a:r>
              <a:rPr lang="en-US" sz="2800" i="1" dirty="0" smtClean="0">
                <a:latin typeface="Times New Roman"/>
                <a:ea typeface="Calibri"/>
                <a:cs typeface="Times New Roman"/>
              </a:rPr>
              <a:t>Joyce has now learned to </a:t>
            </a:r>
            <a:r>
              <a:rPr lang="en-US" sz="2800" i="1" dirty="0" err="1" smtClean="0">
                <a:latin typeface="Times New Roman"/>
                <a:ea typeface="Calibri"/>
                <a:cs typeface="Times New Roman"/>
              </a:rPr>
              <a:t>honour</a:t>
            </a:r>
            <a:r>
              <a:rPr lang="en-US" sz="2800" i="1" dirty="0" smtClean="0">
                <a:latin typeface="Times New Roman"/>
                <a:ea typeface="Calibri"/>
                <a:cs typeface="Times New Roman"/>
              </a:rPr>
              <a:t> her father’s memory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latin typeface="Times New Roman"/>
                <a:ea typeface="Calibri"/>
                <a:cs typeface="Times New Roman"/>
              </a:rPr>
              <a:t>2 pay public respect to: </a:t>
            </a:r>
            <a:r>
              <a:rPr lang="en-US" sz="2800" i="1" dirty="0" smtClean="0">
                <a:latin typeface="Times New Roman"/>
                <a:ea typeface="Calibri"/>
                <a:cs typeface="Times New Roman"/>
              </a:rPr>
              <a:t>talented writers were </a:t>
            </a:r>
            <a:r>
              <a:rPr lang="en-US" sz="2800" i="1" dirty="0" err="1" smtClean="0">
                <a:latin typeface="Times New Roman"/>
                <a:ea typeface="Calibri"/>
                <a:cs typeface="Times New Roman"/>
              </a:rPr>
              <a:t>honoured</a:t>
            </a:r>
            <a:r>
              <a:rPr lang="en-US" sz="2800" i="1" dirty="0" smtClean="0">
                <a:latin typeface="Times New Roman"/>
                <a:ea typeface="Calibri"/>
                <a:cs typeface="Times New Roman"/>
              </a:rPr>
              <a:t> at a special ceremony.</a:t>
            </a:r>
            <a:endParaRPr lang="ru-RU" sz="2800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980728"/>
            <a:ext cx="8964488" cy="3454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b="1" dirty="0" smtClean="0">
                <a:latin typeface="Times New Roman"/>
                <a:ea typeface="Calibri"/>
                <a:cs typeface="Times New Roman"/>
              </a:rPr>
              <a:t>a date</a:t>
            </a:r>
            <a:endParaRPr lang="ru-RU" sz="32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smtClean="0">
                <a:latin typeface="Times New Roman"/>
                <a:ea typeface="Calibri"/>
                <a:cs typeface="Times New Roman"/>
              </a:rPr>
              <a:t>1. Time stated in terms of the day, month, and year.</a:t>
            </a:r>
            <a:endParaRPr lang="ru-RU" sz="32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smtClean="0">
                <a:latin typeface="Times New Roman"/>
                <a:ea typeface="Calibri"/>
                <a:cs typeface="Times New Roman"/>
              </a:rPr>
              <a:t>2. A specified day of a month.</a:t>
            </a:r>
            <a:endParaRPr lang="ru-RU" sz="32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smtClean="0">
                <a:latin typeface="Times New Roman"/>
                <a:ea typeface="Calibri"/>
                <a:cs typeface="Times New Roman"/>
              </a:rPr>
              <a:t>3. A particular point or period of time at which something happened or existed, or is expected to happen.</a:t>
            </a:r>
            <a:endParaRPr lang="ru-RU" sz="3200" dirty="0">
              <a:latin typeface="Calibri"/>
              <a:ea typeface="Calibri"/>
              <a:cs typeface="Times New Roman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005064"/>
            <a:ext cx="3672408" cy="280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772816"/>
            <a:ext cx="7992888" cy="3313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smtClean="0">
                <a:latin typeface="Times New Roman"/>
                <a:ea typeface="Calibri"/>
                <a:cs typeface="Times New Roman"/>
              </a:rPr>
              <a:t>to keep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latin typeface="Times New Roman"/>
                <a:ea typeface="Calibri"/>
                <a:cs typeface="Times New Roman"/>
              </a:rPr>
              <a:t>1.To celebrate; observe.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latin typeface="Times New Roman"/>
                <a:ea typeface="Calibri"/>
                <a:cs typeface="Times New Roman"/>
              </a:rPr>
              <a:t> 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latin typeface="Times New Roman"/>
                <a:ea typeface="Calibri"/>
                <a:cs typeface="Times New Roman"/>
              </a:rPr>
              <a:t>to preserve a tradition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latin typeface="Times New Roman"/>
                <a:ea typeface="Calibri"/>
                <a:cs typeface="Times New Roman"/>
              </a:rPr>
              <a:t>1.</a:t>
            </a:r>
            <a:r>
              <a:rPr lang="en-US" sz="2800" b="1" dirty="0" smtClean="0">
                <a:latin typeface="Times New Roman"/>
                <a:ea typeface="Calibri"/>
                <a:cs typeface="Times New Roman"/>
              </a:rPr>
              <a:t> </a:t>
            </a:r>
            <a:r>
              <a:rPr lang="en-US" sz="2800" dirty="0" smtClean="0">
                <a:latin typeface="Times New Roman"/>
                <a:ea typeface="Calibri"/>
                <a:cs typeface="Times New Roman"/>
              </a:rPr>
              <a:t>To keep in perfect or unaltered condition; maintain unchanged.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400" dirty="0" smtClean="0"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88640"/>
            <a:ext cx="8208912" cy="2073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b="1" dirty="0" smtClean="0">
                <a:latin typeface="Times New Roman"/>
                <a:ea typeface="Calibri"/>
                <a:cs typeface="Times New Roman"/>
              </a:rPr>
              <a:t>to organize</a:t>
            </a:r>
            <a:endParaRPr lang="ru-RU" sz="32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smtClean="0">
                <a:latin typeface="Times New Roman"/>
                <a:ea typeface="Calibri"/>
                <a:cs typeface="Times New Roman"/>
              </a:rPr>
              <a:t>1 make arrangements or preparations for (an event or activity)</a:t>
            </a:r>
            <a:endParaRPr lang="ru-RU" sz="3200" dirty="0">
              <a:latin typeface="Calibri"/>
              <a:ea typeface="Calibri"/>
              <a:cs typeface="Times New Roman"/>
            </a:endParaRPr>
          </a:p>
        </p:txBody>
      </p:sp>
      <p:pic>
        <p:nvPicPr>
          <p:cNvPr id="5" name="Рисунок 4" descr="D:\Study\4 КУРС\дискурс. практика\организовать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348880"/>
            <a:ext cx="5922501" cy="41500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7992888" cy="2888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b="1" dirty="0" smtClean="0">
                <a:latin typeface="Times New Roman"/>
                <a:ea typeface="Calibri"/>
                <a:cs typeface="Times New Roman"/>
              </a:rPr>
              <a:t>to sponsor a parade</a:t>
            </a:r>
            <a:endParaRPr lang="ru-RU" sz="32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smtClean="0">
                <a:latin typeface="Times New Roman"/>
                <a:ea typeface="Calibri"/>
                <a:cs typeface="Times New Roman"/>
              </a:rPr>
              <a:t>1 support materially or financially</a:t>
            </a:r>
            <a:endParaRPr lang="ru-RU" sz="32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b="1" dirty="0" smtClean="0">
                <a:latin typeface="Times New Roman"/>
                <a:ea typeface="Calibri"/>
                <a:cs typeface="Times New Roman"/>
              </a:rPr>
              <a:t> a demonstration</a:t>
            </a:r>
            <a:endParaRPr lang="ru-RU" sz="32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smtClean="0">
                <a:latin typeface="Times New Roman"/>
                <a:ea typeface="Calibri"/>
                <a:cs typeface="Times New Roman"/>
              </a:rPr>
              <a:t>1 a show or display; the act of presenting something to sight or view</a:t>
            </a:r>
            <a:endParaRPr lang="ru-RU" sz="3200" dirty="0">
              <a:latin typeface="Calibri"/>
              <a:ea typeface="Calibri"/>
              <a:cs typeface="Times New Roman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140968"/>
            <a:ext cx="5184576" cy="3471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052736"/>
            <a:ext cx="896448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latin typeface="Times New Roman"/>
                <a:ea typeface="Calibri"/>
                <a:cs typeface="Times New Roman"/>
              </a:rPr>
              <a:t>to give a party (to throw a party) (colloq.)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latin typeface="Times New Roman"/>
                <a:ea typeface="Calibri"/>
                <a:cs typeface="Times New Roman"/>
              </a:rPr>
              <a:t>‘</a:t>
            </a:r>
            <a:r>
              <a:rPr lang="en-US" sz="2800" i="1" dirty="0" smtClean="0">
                <a:latin typeface="Times New Roman"/>
                <a:ea typeface="Calibri"/>
                <a:cs typeface="Times New Roman"/>
              </a:rPr>
              <a:t>I must get back soon,’ she said. ‘They're throwing a party for me...’ </a:t>
            </a:r>
            <a:r>
              <a:rPr lang="ru-RU" sz="2800" i="1" dirty="0" smtClean="0">
                <a:latin typeface="Times New Roman"/>
                <a:ea typeface="Calibri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ea typeface="Calibri"/>
                <a:cs typeface="Times New Roman"/>
              </a:rPr>
              <a:t>S</a:t>
            </a:r>
            <a:r>
              <a:rPr lang="ru-RU" sz="2800" i="1" dirty="0" smtClean="0">
                <a:latin typeface="Times New Roman"/>
                <a:ea typeface="Calibri"/>
                <a:cs typeface="Times New Roman"/>
              </a:rPr>
              <a:t>. </a:t>
            </a:r>
            <a:r>
              <a:rPr lang="en-US" sz="2800" i="1" dirty="0" err="1" smtClean="0">
                <a:latin typeface="Times New Roman"/>
                <a:ea typeface="Calibri"/>
                <a:cs typeface="Times New Roman"/>
              </a:rPr>
              <a:t>Heym</a:t>
            </a:r>
            <a:r>
              <a:rPr lang="ru-RU" sz="2800" i="1" dirty="0" smtClean="0">
                <a:latin typeface="Times New Roman"/>
                <a:ea typeface="Calibri"/>
                <a:cs typeface="Times New Roman"/>
              </a:rPr>
              <a:t>, ‘</a:t>
            </a:r>
            <a:r>
              <a:rPr lang="en-US" sz="2800" i="1" dirty="0" smtClean="0">
                <a:latin typeface="Times New Roman"/>
                <a:ea typeface="Calibri"/>
                <a:cs typeface="Times New Roman"/>
              </a:rPr>
              <a:t>The Crusaders</a:t>
            </a:r>
            <a:r>
              <a:rPr lang="ru-RU" sz="2800" i="1" dirty="0" smtClean="0">
                <a:latin typeface="Times New Roman"/>
                <a:ea typeface="Calibri"/>
                <a:cs typeface="Times New Roman"/>
              </a:rPr>
              <a:t>’, </a:t>
            </a:r>
            <a:r>
              <a:rPr lang="en-US" sz="2800" i="1" dirty="0" smtClean="0">
                <a:latin typeface="Times New Roman"/>
                <a:ea typeface="Calibri"/>
                <a:cs typeface="Times New Roman"/>
              </a:rPr>
              <a:t>book I</a:t>
            </a:r>
            <a:r>
              <a:rPr lang="ru-RU" sz="2800" i="1" dirty="0" smtClean="0">
                <a:latin typeface="Times New Roman"/>
                <a:ea typeface="Calibri"/>
                <a:cs typeface="Times New Roman"/>
              </a:rPr>
              <a:t>, </a:t>
            </a:r>
            <a:r>
              <a:rPr lang="en-US" sz="2800" i="1" dirty="0" err="1" smtClean="0">
                <a:latin typeface="Times New Roman"/>
                <a:ea typeface="Calibri"/>
                <a:cs typeface="Times New Roman"/>
              </a:rPr>
              <a:t>ch</a:t>
            </a:r>
            <a:r>
              <a:rPr lang="ru-RU" sz="2800" i="1" dirty="0" smtClean="0">
                <a:latin typeface="Times New Roman"/>
                <a:ea typeface="Calibri"/>
                <a:cs typeface="Times New Roman"/>
              </a:rPr>
              <a:t>. 4) — - Мне пора идти, - сказала Карен. - Они там вечеринку устраивают для меня.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 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latin typeface="Times New Roman"/>
                <a:ea typeface="Calibri"/>
                <a:cs typeface="Times New Roman"/>
              </a:rPr>
              <a:t>to demonstrate </a:t>
            </a:r>
            <a:r>
              <a:rPr lang="en-US" sz="2800" b="1" dirty="0" err="1" smtClean="0">
                <a:latin typeface="Times New Roman"/>
                <a:ea typeface="Calibri"/>
                <a:cs typeface="Times New Roman"/>
              </a:rPr>
              <a:t>labour</a:t>
            </a:r>
            <a:r>
              <a:rPr lang="en-US" sz="2800" b="1" dirty="0" smtClean="0">
                <a:latin typeface="Times New Roman"/>
                <a:ea typeface="Calibri"/>
                <a:cs typeface="Times New Roman"/>
              </a:rPr>
              <a:t> solidarity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latin typeface="Times New Roman"/>
                <a:ea typeface="Calibri"/>
                <a:cs typeface="Times New Roman"/>
              </a:rPr>
              <a:t>unity or agreement of feeling or action, especially among individuals with a common interest; mutual support within a group</a:t>
            </a:r>
            <a:endParaRPr lang="ru-RU" sz="2800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</TotalTime>
  <Words>312</Words>
  <Application>Microsoft Office PowerPoint</Application>
  <PresentationFormat>Экран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Галина</dc:creator>
  <cp:lastModifiedBy>Галина</cp:lastModifiedBy>
  <cp:revision>2</cp:revision>
  <dcterms:created xsi:type="dcterms:W3CDTF">2012-11-21T09:05:15Z</dcterms:created>
  <dcterms:modified xsi:type="dcterms:W3CDTF">2012-11-21T09:22:23Z</dcterms:modified>
</cp:coreProperties>
</file>