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3" r:id="rId3"/>
    <p:sldId id="257" r:id="rId4"/>
    <p:sldId id="258" r:id="rId5"/>
    <p:sldId id="259" r:id="rId6"/>
    <p:sldId id="260" r:id="rId7"/>
    <p:sldId id="261" r:id="rId8"/>
    <p:sldId id="272" r:id="rId9"/>
    <p:sldId id="262" r:id="rId10"/>
    <p:sldId id="263" r:id="rId11"/>
    <p:sldId id="264" r:id="rId12"/>
    <p:sldId id="265" r:id="rId13"/>
    <p:sldId id="266" r:id="rId14"/>
    <p:sldId id="271" r:id="rId15"/>
    <p:sldId id="267" r:id="rId16"/>
    <p:sldId id="268" r:id="rId17"/>
    <p:sldId id="269" r:id="rId18"/>
    <p:sldId id="270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23A271A1-F6D6-438B-A432-4747EE7ECD40}" type="datetimeFigureOut">
              <a:rPr lang="en-US" smtClean="0"/>
              <a:pPr algn="ctr" eaLnBrk="1" latinLnBrk="0" hangingPunct="1"/>
              <a:t>6/8/2014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dirty="0">
              <a:solidFill>
                <a:schemeClr val="tx2"/>
              </a:solidFill>
            </a:endParaRPr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kumimoji="0" lang="en-US" dirty="0"/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400" dirty="0">
              <a:solidFill>
                <a:srgbClr val="FFFFFF"/>
              </a:solidFill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2" name="Нижний колонтитул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kumimoji="0" lang="en-US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5" name="Текст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0C94032-CD4C-4C25-B0C2-CEC720522D92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23A271A1-F6D6-438B-A432-4747EE7ECD40}" type="datetimeFigureOut">
              <a:rPr lang="en-US" smtClean="0"/>
              <a:pPr/>
              <a:t>6/8/2014</a:t>
            </a:fld>
            <a:endParaRPr lang="en-US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2800" dirty="0"/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kumimoji="0" lang="en-US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23A271A1-F6D6-438B-A432-4747EE7ECD40}" type="datetimeFigureOut">
              <a:rPr lang="en-US" smtClean="0"/>
              <a:pPr/>
              <a:t>6/8/2014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algn="r" eaLnBrk="1" latinLnBrk="0" hangingPunct="1"/>
            <a:endParaRPr kumimoji="0" lang="en-US" sz="1400" dirty="0">
              <a:solidFill>
                <a:schemeClr val="tx2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pPr algn="ctr" eaLnBrk="1" latinLnBrk="0" hangingPunct="1"/>
            <a:fld id="{F0C94032-CD4C-4C25-B0C2-CEC720522D92}" type="slidenum">
              <a:rPr kumimoji="0" lang="en-US" smtClean="0"/>
              <a:pPr algn="ctr" eaLnBrk="1" latinLnBrk="0" hangingPunct="1"/>
              <a:t>‹#›</a:t>
            </a:fld>
            <a:endParaRPr kumimoji="0"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Stylistics </a:t>
            </a:r>
            <a:b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its objectives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Lecture 1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10000"/>
          </a:bodyPr>
          <a:lstStyle/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Individual style study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marL="320040" lvl="1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study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of individual author’s style,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correlation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between the creative concepts of the author and the language of his works.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0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stylistics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decoding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</a:p>
          <a:p>
            <a:pPr marL="320040" lvl="1" indent="0" algn="just">
              <a:lnSpc>
                <a:spcPct val="115000"/>
              </a:lnSpc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The author=the encoder, the language=the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code,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/>
            </a:r>
            <a:br>
              <a:rPr lang="en-US" dirty="0" smtClean="0">
                <a:latin typeface="Constantia"/>
                <a:ea typeface="Calibri"/>
                <a:cs typeface="Times New Roman"/>
              </a:rPr>
            </a:br>
            <a:r>
              <a:rPr lang="en-US" dirty="0" smtClean="0">
                <a:latin typeface="Constantia"/>
                <a:ea typeface="Calibri"/>
                <a:cs typeface="Times New Roman"/>
              </a:rPr>
              <a:t>information is shaped into a message,  the reader=the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decoder.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Practical stylistics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320040" lvl="1" indent="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norms of language usage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at a given period </a:t>
            </a:r>
          </a:p>
          <a:p>
            <a:pPr marL="320040" lvl="1" indent="0">
              <a:spcBef>
                <a:spcPts val="0"/>
              </a:spcBef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teaching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these norms to language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speakers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(esp. editors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publishers, teachers).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Linguistic stylistics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compares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norm and system of the language with special subsystems of the language, characteristic of different spheres of communication (FSs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);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tudies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elements of language from the point of view of their ability to express and evoke emotions and additional associations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Literary stylistics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studies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possibilities of EMs and SDs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characteristic of a literary work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an author or a literary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trend;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classifies styles acc. to: periods, authors, level, language.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Comparative stylistics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deals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with the study of stylistic possibilities of two or more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languages;</a:t>
            </a:r>
          </a:p>
          <a:p>
            <a:pPr lvl="1" indent="270510" algn="just"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includes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study of social life, the culture and the language of the time, when the literary work was written.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Phonetic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phonetic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features of sublanguages, </a:t>
            </a:r>
            <a:endParaRPr lang="en-US" sz="24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rhythm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,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rhyme, alliteration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,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onomatopoeia.</a:t>
            </a: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Morphological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stylistic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possibilities within a grammar category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.</a:t>
            </a: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Lexical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stylistic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function of lexical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units (meanings, word-building).</a:t>
            </a:r>
          </a:p>
          <a:p>
            <a:pPr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The syntactical stylistics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  <a:spcBef>
                <a:spcPts val="0"/>
              </a:spcBef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word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order, types of sentences, syntactical relations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.</a:t>
            </a:r>
            <a:endParaRPr lang="ru-RU" sz="24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pPr indent="0" algn="just">
              <a:lnSpc>
                <a:spcPct val="115000"/>
              </a:lnSpc>
              <a:spcAft>
                <a:spcPts val="1000"/>
              </a:spcAft>
              <a:buNone/>
            </a:pP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The norm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is an abstract notion, an invariant which should embrace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all variants with their most typical properties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Halperin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: the norm is the invariant of phonetic, morphological, lexical and syntactical patterns, circulating in language-in-action (speech) at a given period of time.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Characteristic property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its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flexibility.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Following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norm too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rigorously – pedantic style.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Neglect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of the norm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an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attempt to violate the established patterns of the language.</a:t>
            </a:r>
            <a:endParaRPr lang="ru-RU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514528" cy="4495800"/>
          </a:xfrm>
        </p:spPr>
        <p:txBody>
          <a:bodyPr>
            <a:noAutofit/>
          </a:bodyPr>
          <a:lstStyle/>
          <a:p>
            <a:pPr indent="270510" algn="just">
              <a:lnSpc>
                <a:spcPct val="115000"/>
              </a:lnSpc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A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constant process of gradual change in the forms of a language and in meaning. </a:t>
            </a:r>
            <a:endParaRPr lang="en-US" sz="24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=&gt; it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is very important to master the received standard of the given period </a:t>
            </a:r>
            <a:endParaRPr lang="en-US" sz="2400" dirty="0" smtClean="0">
              <a:latin typeface="Constantia"/>
              <a:ea typeface="Calibri"/>
              <a:cs typeface="Times New Roman"/>
            </a:endParaRPr>
          </a:p>
          <a:p>
            <a:pPr lvl="1" indent="270510" algn="just">
              <a:lnSpc>
                <a:spcPct val="115000"/>
              </a:lnSpc>
            </a:pPr>
            <a:r>
              <a:rPr lang="en-US" sz="2000" dirty="0" smtClean="0">
                <a:latin typeface="Constantia"/>
                <a:ea typeface="Calibri"/>
                <a:cs typeface="Times New Roman"/>
              </a:rPr>
              <a:t>in </a:t>
            </a:r>
            <a:r>
              <a:rPr lang="en-US" sz="2000" dirty="0" smtClean="0">
                <a:latin typeface="Constantia"/>
                <a:ea typeface="Calibri"/>
                <a:cs typeface="Times New Roman"/>
              </a:rPr>
              <a:t>order to comprehend the correspondence of this or that form to the recognized form of the period. </a:t>
            </a:r>
            <a:endParaRPr lang="en-US" sz="20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2400" dirty="0" smtClean="0">
                <a:latin typeface="Constantia"/>
                <a:ea typeface="Calibri"/>
                <a:cs typeface="Times New Roman"/>
              </a:rPr>
              <a:t>The norm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can be grasped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when </a:t>
            </a:r>
            <a:r>
              <a:rPr lang="en-US" sz="2400" dirty="0" smtClean="0">
                <a:latin typeface="Constantia"/>
                <a:ea typeface="Calibri"/>
                <a:cs typeface="Times New Roman"/>
              </a:rPr>
              <a:t>there is a deviation from it. </a:t>
            </a:r>
            <a:endParaRPr lang="ru-RU" sz="24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2400" b="1" dirty="0" err="1" smtClean="0">
                <a:latin typeface="Constantia"/>
                <a:ea typeface="Calibri"/>
                <a:cs typeface="Times New Roman"/>
              </a:rPr>
              <a:t>Skrebnev</a:t>
            </a:r>
            <a:r>
              <a:rPr lang="en-US" sz="2400" b="1" dirty="0" smtClean="0">
                <a:latin typeface="Constantia"/>
                <a:ea typeface="Calibri"/>
                <a:cs typeface="Times New Roman"/>
              </a:rPr>
              <a:t>: </a:t>
            </a:r>
            <a:r>
              <a:rPr lang="en-US" sz="2400" i="1" dirty="0" smtClean="0">
                <a:latin typeface="Constantia"/>
                <a:ea typeface="Calibri"/>
                <a:cs typeface="Times New Roman"/>
              </a:rPr>
              <a:t>the essence of stylistic perception consists in </a:t>
            </a:r>
            <a:r>
              <a:rPr lang="en-US" sz="2400" i="1" u="sng" dirty="0" smtClean="0">
                <a:latin typeface="Constantia"/>
                <a:ea typeface="Calibri"/>
                <a:cs typeface="Times New Roman"/>
              </a:rPr>
              <a:t>mental confrontation of what one hears</a:t>
            </a:r>
            <a:r>
              <a:rPr lang="en-US" sz="2400" i="1" dirty="0" smtClean="0">
                <a:latin typeface="Constantia"/>
                <a:ea typeface="Calibri"/>
                <a:cs typeface="Times New Roman"/>
              </a:rPr>
              <a:t> (or reads) </a:t>
            </a:r>
            <a:r>
              <a:rPr lang="en-US" sz="2400" i="1" u="sng" dirty="0" smtClean="0">
                <a:latin typeface="Constantia"/>
                <a:ea typeface="Calibri"/>
                <a:cs typeface="Times New Roman"/>
              </a:rPr>
              <a:t>with one’s previous linguistic </a:t>
            </a:r>
            <a:r>
              <a:rPr lang="en-US" sz="2400" i="1" u="sng" dirty="0" smtClean="0">
                <a:latin typeface="Constantia"/>
                <a:ea typeface="Calibri"/>
                <a:cs typeface="Times New Roman"/>
              </a:rPr>
              <a:t>experience</a:t>
            </a:r>
            <a:r>
              <a:rPr lang="en-US" sz="2400" b="1" dirty="0" smtClean="0">
                <a:latin typeface="Constantia"/>
                <a:ea typeface="Calibri"/>
                <a:cs typeface="Times New Roman"/>
              </a:rPr>
              <a:t>.</a:t>
            </a:r>
            <a:endParaRPr lang="ru-RU" sz="2400" dirty="0" smtClean="0">
              <a:latin typeface="Constantia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The notion of norm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i="1" dirty="0" smtClean="0">
                <a:latin typeface="Constantia" pitchFamily="18" charset="0"/>
              </a:rPr>
              <a:t>I haven’t ever done anything </a:t>
            </a:r>
            <a:endParaRPr lang="en-US" i="1" dirty="0" smtClean="0">
              <a:latin typeface="Constantia" pitchFamily="18" charset="0"/>
            </a:endParaRPr>
          </a:p>
          <a:p>
            <a:r>
              <a:rPr lang="en-US" i="1" dirty="0" smtClean="0">
                <a:latin typeface="Constantia" pitchFamily="18" charset="0"/>
              </a:rPr>
              <a:t>I </a:t>
            </a:r>
            <a:r>
              <a:rPr lang="en-US" i="1" dirty="0" err="1" smtClean="0">
                <a:latin typeface="Constantia" pitchFamily="18" charset="0"/>
              </a:rPr>
              <a:t>ain’t</a:t>
            </a:r>
            <a:r>
              <a:rPr lang="en-US" i="1" dirty="0" smtClean="0">
                <a:latin typeface="Constantia" pitchFamily="18" charset="0"/>
              </a:rPr>
              <a:t> never done </a:t>
            </a:r>
            <a:r>
              <a:rPr lang="en-US" i="1" dirty="0" smtClean="0">
                <a:latin typeface="Constantia" pitchFamily="18" charset="0"/>
              </a:rPr>
              <a:t>nothing</a:t>
            </a:r>
          </a:p>
          <a:p>
            <a:endParaRPr lang="en-US" i="1" dirty="0" smtClean="0">
              <a:latin typeface="Constantia" pitchFamily="18" charset="0"/>
            </a:endParaRPr>
          </a:p>
          <a:p>
            <a:r>
              <a:rPr lang="en-US" dirty="0" smtClean="0">
                <a:latin typeface="Constantia" pitchFamily="18" charset="0"/>
              </a:rPr>
              <a:t>Both – norm. But: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1 – literary,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2 – uneducated speaker.</a:t>
            </a:r>
          </a:p>
          <a:p>
            <a:endParaRPr lang="en-US" dirty="0" smtClean="0">
              <a:latin typeface="Constantia" pitchFamily="18" charset="0"/>
            </a:endParaRPr>
          </a:p>
          <a:p>
            <a:r>
              <a:rPr lang="en-US" sz="3200" dirty="0" smtClean="0">
                <a:latin typeface="Constantia" pitchFamily="18" charset="0"/>
                <a:ea typeface="Calibri"/>
                <a:cs typeface="Times New Roman"/>
              </a:rPr>
              <a:t>There are as many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norms as there are sublanguages.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>
                <a:latin typeface="Constantia" pitchFamily="18" charset="0"/>
              </a:rPr>
              <a:t>Stylistic function and stylistic </a:t>
            </a:r>
            <a:r>
              <a:rPr lang="en-US" sz="3200" dirty="0" err="1" smtClean="0">
                <a:latin typeface="Constantia" pitchFamily="18" charset="0"/>
              </a:rPr>
              <a:t>colouring</a:t>
            </a:r>
            <a:endParaRPr lang="ru-RU" sz="32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Stylistic function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0"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 is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significant potential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of words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in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context (words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used in unusual environment and with unexpected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meanings);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indent="0"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 is connected with the author’s frame of mind reflected in the text, his emotions;</a:t>
            </a:r>
          </a:p>
          <a:p>
            <a:pPr indent="0">
              <a:spcBef>
                <a:spcPts val="0"/>
              </a:spcBef>
            </a:pPr>
            <a:r>
              <a:rPr lang="en-US" sz="3200" dirty="0" smtClean="0">
                <a:latin typeface="Constantia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is of contextual nature. It belongs to stylistics of speech (language-in-action).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Constantia" pitchFamily="18" charset="0"/>
              </a:rPr>
              <a:t>Stylistics as a study of language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E.S. </a:t>
            </a:r>
            <a:r>
              <a:rPr lang="en-US" dirty="0" err="1" smtClean="0">
                <a:latin typeface="Constantia"/>
                <a:ea typeface="Calibri"/>
                <a:cs typeface="Times New Roman"/>
              </a:rPr>
              <a:t>Aznaurova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: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	“the 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stylistic function is inherent in 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text, 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therefore it can be specified as </a:t>
            </a:r>
            <a:r>
              <a:rPr lang="en-US" sz="3200" i="1" u="sng" dirty="0" smtClean="0">
                <a:latin typeface="Constantia"/>
                <a:ea typeface="Calibri"/>
                <a:cs typeface="Times New Roman"/>
              </a:rPr>
              <a:t>the 2</a:t>
            </a:r>
            <a:r>
              <a:rPr lang="en-US" sz="3200" i="1" u="sng" baseline="30000" dirty="0" smtClean="0">
                <a:latin typeface="Constantia"/>
                <a:ea typeface="Calibri"/>
                <a:cs typeface="Times New Roman"/>
              </a:rPr>
              <a:t>nd</a:t>
            </a:r>
            <a:r>
              <a:rPr lang="en-US" sz="3200" i="1" u="sng" dirty="0" smtClean="0">
                <a:latin typeface="Constantia"/>
                <a:ea typeface="Calibri"/>
                <a:cs typeface="Times New Roman"/>
              </a:rPr>
              <a:t> function of language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 after its principle function – the 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communicative”.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Information obtained with the help of 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communicative function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- </a:t>
            </a:r>
            <a:r>
              <a:rPr lang="en-US" sz="3200" b="1" i="1" dirty="0" smtClean="0">
                <a:latin typeface="Constantia"/>
                <a:ea typeface="Calibri"/>
                <a:cs typeface="Times New Roman"/>
              </a:rPr>
              <a:t>what is said? </a:t>
            </a:r>
            <a:endParaRPr lang="en-US" sz="3200" b="1" i="1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Information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obtained with the help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stylistic function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- </a:t>
            </a:r>
            <a:r>
              <a:rPr lang="en-US" sz="3200" b="1" i="1" dirty="0" smtClean="0">
                <a:latin typeface="Constantia"/>
                <a:ea typeface="Calibri"/>
                <a:cs typeface="Times New Roman"/>
              </a:rPr>
              <a:t>how it is said and why?</a:t>
            </a:r>
            <a:endParaRPr lang="ru-RU" i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/>
                <a:ea typeface="Calibri"/>
                <a:cs typeface="Times New Roman"/>
              </a:rPr>
              <a:t>Stylistic </a:t>
            </a:r>
            <a:r>
              <a:rPr lang="en-US" dirty="0" err="1" smtClean="0">
                <a:latin typeface="Constantia"/>
                <a:ea typeface="Calibri"/>
                <a:cs typeface="Times New Roman"/>
              </a:rPr>
              <a:t>colouring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/>
          </a:bodyPr>
          <a:lstStyle/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is a usual connotation or additional meaning of certain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words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;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belongs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to stylistics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language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(language-as-a-system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);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indicates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typical sphere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word usage,</a:t>
            </a:r>
          </a:p>
          <a:p>
            <a:pPr indent="27051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marked in dictionaries with certain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labels:</a:t>
            </a:r>
          </a:p>
          <a:p>
            <a:pPr lvl="1" indent="270510" algn="just">
              <a:lnSpc>
                <a:spcPct val="115000"/>
              </a:lnSpc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archaic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, poetic, bookish, terminological, barbarism, slang, colloquial, dialectal, vulgarism,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professionalism…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indent="18000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</a:pPr>
            <a:r>
              <a:rPr lang="en-US" sz="4000" dirty="0" smtClean="0">
                <a:solidFill>
                  <a:schemeClr val="bg1"/>
                </a:solidFill>
                <a:latin typeface="Constantia" pitchFamily="18" charset="0"/>
                <a:ea typeface="Times New Roman"/>
                <a:cs typeface="Times New Roman"/>
              </a:rPr>
              <a:t>Stylistic context. Neutral context 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Context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 most important peculiarity of stylistic function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of words is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its inexplicitness.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reader has often to read between the lines, to decode the implication hidden in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context.</a:t>
            </a:r>
          </a:p>
          <a:p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I.Arnold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: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is</a:t>
            </a: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linguistic surrounding of the given stylistic element.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Context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latin typeface="Constantia" pitchFamily="18" charset="0"/>
              </a:rPr>
              <a:t>O.Akhmanova</a:t>
            </a:r>
            <a:r>
              <a:rPr lang="en-US" b="1" dirty="0" smtClean="0">
                <a:latin typeface="Constantia" pitchFamily="18" charset="0"/>
              </a:rPr>
              <a:t>: </a:t>
            </a:r>
          </a:p>
          <a:p>
            <a:r>
              <a:rPr lang="en-US" sz="3200" b="1" dirty="0" smtClean="0">
                <a:latin typeface="Constantia"/>
                <a:ea typeface="Calibri"/>
                <a:cs typeface="Times New Roman"/>
              </a:rPr>
              <a:t>Stylistic 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is a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semantically complete piece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written text, allowing to determine the meaning of a stylistic device contained in it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</a:t>
            </a:r>
          </a:p>
          <a:p>
            <a:r>
              <a:rPr lang="en-US" sz="3200" b="1" dirty="0" smtClean="0">
                <a:latin typeface="Constantia"/>
                <a:ea typeface="Calibri"/>
                <a:cs typeface="Times New Roman"/>
              </a:rPr>
              <a:t>Neutral 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– no SDs.</a:t>
            </a:r>
          </a:p>
          <a:p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stylistic device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+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textual surrounding =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stylistic context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tantia" pitchFamily="18" charset="0"/>
              </a:rPr>
              <a:t>M.Riffaterre</a:t>
            </a:r>
            <a:r>
              <a:rPr lang="en-US" dirty="0" smtClean="0">
                <a:latin typeface="Constantia" pitchFamily="18" charset="0"/>
              </a:rPr>
              <a:t> 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270510" algn="just">
              <a:spcBef>
                <a:spcPts val="0"/>
              </a:spcBef>
            </a:pPr>
            <a:r>
              <a:rPr lang="en-US" sz="3200" b="1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microcontext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 stylistically neutral series of words against the background of which 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SD stands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out distinctly.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spcBef>
                <a:spcPts val="0"/>
              </a:spcBef>
            </a:pP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indent="270510" algn="just">
              <a:spcBef>
                <a:spcPts val="0"/>
              </a:spcBef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b="1" dirty="0" err="1" smtClean="0">
                <a:latin typeface="Constantia"/>
                <a:ea typeface="Calibri"/>
                <a:cs typeface="Times New Roman"/>
              </a:rPr>
              <a:t>macrocontext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that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part of the literary message which precedes the stylistic devices and which is external to it.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400" dirty="0" smtClean="0">
                <a:latin typeface="Constantia" pitchFamily="18" charset="0"/>
              </a:rPr>
              <a:t>Expressive and Imaginative </a:t>
            </a:r>
            <a:r>
              <a:rPr lang="en-US" sz="3400" dirty="0" smtClean="0">
                <a:latin typeface="Constantia" pitchFamily="18" charset="0"/>
              </a:rPr>
              <a:t/>
            </a:r>
            <a:br>
              <a:rPr lang="en-US" sz="3400" dirty="0" smtClean="0">
                <a:latin typeface="Constantia" pitchFamily="18" charset="0"/>
              </a:rPr>
            </a:br>
            <a:r>
              <a:rPr lang="en-US" sz="3400" dirty="0" smtClean="0">
                <a:latin typeface="Constantia" pitchFamily="18" charset="0"/>
              </a:rPr>
              <a:t>Means </a:t>
            </a:r>
            <a:r>
              <a:rPr lang="en-US" sz="3400" dirty="0" smtClean="0">
                <a:latin typeface="Constantia" pitchFamily="18" charset="0"/>
              </a:rPr>
              <a:t>of Language</a:t>
            </a:r>
            <a:endParaRPr lang="ru-RU" sz="34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Expressive means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sz="quarter" idx="1"/>
          </p:nvPr>
        </p:nvSpPr>
        <p:spPr>
          <a:xfrm>
            <a:off x="611560" y="1628800"/>
            <a:ext cx="8370512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use of language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automatized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(people think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of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what they say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not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of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how they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say)</a:t>
            </a:r>
            <a:r>
              <a:rPr lang="ru-RU" i="1" dirty="0" smtClean="0">
                <a:latin typeface="Constantia"/>
                <a:ea typeface="Calibri"/>
                <a:cs typeface="Times New Roman"/>
              </a:rPr>
              <a:t>.</a:t>
            </a:r>
            <a:endParaRPr lang="en-US" i="1" dirty="0" smtClean="0">
              <a:latin typeface="Constantia"/>
              <a:ea typeface="Calibri"/>
              <a:cs typeface="Times New Roman"/>
            </a:endParaRPr>
          </a:p>
          <a:p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Utterances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may be neutral or expressive.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addition of EM doesn’t deautomatize the use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language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EM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exist in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language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-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as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-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</a:t>
            </a:r>
            <a:r>
              <a:rPr lang="ru-RU" dirty="0" smtClean="0">
                <a:latin typeface="Constantia"/>
                <a:ea typeface="Calibri"/>
                <a:cs typeface="Times New Roman"/>
              </a:rPr>
              <a:t>-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system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(in dictionaries).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Expressive means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are those elements 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phonetic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, morphological, lexical, phraseological and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syntactical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which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exist in language as a system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for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purpose of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logical and emotional intensification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of the utterance. 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dirty="0" smtClean="0">
                <a:latin typeface="Constantia"/>
                <a:ea typeface="Calibri"/>
                <a:cs typeface="Times New Roman"/>
              </a:rPr>
              <a:t>They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are used </a:t>
            </a:r>
            <a:r>
              <a:rPr lang="en-US" u="sng" dirty="0" smtClean="0">
                <a:latin typeface="Constantia"/>
                <a:ea typeface="Calibri"/>
                <a:cs typeface="Times New Roman"/>
              </a:rPr>
              <a:t>automatically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as other elements of language.</a:t>
            </a:r>
            <a:endParaRPr lang="ru-RU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1</a:t>
            </a:r>
            <a:r>
              <a:rPr lang="en-US" b="1" dirty="0" smtClean="0">
                <a:latin typeface="Constantia"/>
                <a:ea typeface="Calibri"/>
                <a:cs typeface="Times New Roman"/>
              </a:rPr>
              <a:t>. Phonetic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most powerful expressive means of any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language;</a:t>
            </a:r>
          </a:p>
          <a:p>
            <a:r>
              <a:rPr lang="en-US" sz="3200" dirty="0" smtClean="0">
                <a:latin typeface="Constantia" pitchFamily="18" charset="0"/>
                <a:cs typeface="Times New Roman"/>
              </a:rPr>
              <a:t>include: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change of range</a:t>
            </a:r>
            <a:r>
              <a:rPr lang="en-US" dirty="0" smtClean="0">
                <a:latin typeface="Constantia" pitchFamily="18" charset="0"/>
              </a:rPr>
              <a:t>, pitch, melody, stress, </a:t>
            </a:r>
            <a:endParaRPr lang="en-US" dirty="0" smtClean="0">
              <a:latin typeface="Constantia" pitchFamily="18" charset="0"/>
            </a:endParaRPr>
          </a:p>
          <a:p>
            <a:pPr lvl="1"/>
            <a:r>
              <a:rPr lang="en-US" dirty="0" err="1" smtClean="0">
                <a:latin typeface="Constantia" pitchFamily="18" charset="0"/>
              </a:rPr>
              <a:t>pausation</a:t>
            </a:r>
            <a:r>
              <a:rPr lang="en-US" dirty="0" smtClean="0">
                <a:latin typeface="Constantia" pitchFamily="18" charset="0"/>
              </a:rPr>
              <a:t>, </a:t>
            </a:r>
            <a:endParaRPr lang="en-US" dirty="0" smtClean="0">
              <a:latin typeface="Constantia" pitchFamily="18" charset="0"/>
            </a:endParaRPr>
          </a:p>
          <a:p>
            <a:pPr lvl="1"/>
            <a:r>
              <a:rPr lang="en-US" dirty="0" smtClean="0">
                <a:latin typeface="Constantia" pitchFamily="18" charset="0"/>
              </a:rPr>
              <a:t>drawling </a:t>
            </a:r>
            <a:r>
              <a:rPr lang="en-US" dirty="0" smtClean="0">
                <a:latin typeface="Constantia" pitchFamily="18" charset="0"/>
              </a:rPr>
              <a:t>out, </a:t>
            </a:r>
            <a:endParaRPr lang="en-US" dirty="0" smtClean="0">
              <a:latin typeface="Constantia" pitchFamily="18" charset="0"/>
            </a:endParaRPr>
          </a:p>
          <a:p>
            <a:pPr lvl="1"/>
            <a:r>
              <a:rPr lang="en-US" dirty="0" smtClean="0">
                <a:latin typeface="Constantia" pitchFamily="18" charset="0"/>
              </a:rPr>
              <a:t>whispering </a:t>
            </a:r>
          </a:p>
          <a:p>
            <a:pPr lvl="1"/>
            <a:r>
              <a:rPr lang="en-US" dirty="0" smtClean="0">
                <a:latin typeface="Constantia" pitchFamily="18" charset="0"/>
              </a:rPr>
              <a:t>a</a:t>
            </a:r>
            <a:r>
              <a:rPr lang="en-US" dirty="0" smtClean="0">
                <a:latin typeface="Constantia" pitchFamily="18" charset="0"/>
              </a:rPr>
              <a:t>nd other ways of using one’s voice.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Historical development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Earlier - study of elocution in rhetoric</a:t>
            </a:r>
          </a:p>
          <a:p>
            <a:r>
              <a:rPr lang="en-US" sz="3200" dirty="0" smtClean="0">
                <a:latin typeface="Constantia"/>
                <a:cs typeface="Times New Roman"/>
              </a:rPr>
              <a:t>XX century – stylistics: 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1909 – a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two-volume treatise on French stylistics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(Ch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.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Bally);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1928 – works of Spitzer;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1960s – post-war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developments in descriptive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linguistics (GB, USA)</a:t>
            </a:r>
            <a:endParaRPr lang="en-US" dirty="0" smtClean="0">
              <a:latin typeface="Constantia"/>
              <a:cs typeface="Times New Roman"/>
            </a:endParaRPr>
          </a:p>
          <a:p>
            <a:pPr lvl="1"/>
            <a:endParaRPr lang="ru-RU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2. </a:t>
            </a:r>
            <a:r>
              <a:rPr lang="en-US" b="1" dirty="0" smtClean="0">
                <a:latin typeface="Constantia"/>
                <a:ea typeface="Calibri"/>
                <a:cs typeface="Times New Roman"/>
              </a:rPr>
              <a:t>Morphological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word-building suffixes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(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only 3: -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y/</a:t>
            </a:r>
            <a:r>
              <a:rPr lang="en-US" i="1" dirty="0" err="1" smtClean="0">
                <a:latin typeface="Constantia"/>
                <a:ea typeface="Calibri"/>
                <a:cs typeface="Times New Roman"/>
              </a:rPr>
              <a:t>ie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; -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ling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; -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let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structural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EMs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use of shall in the 2</a:t>
            </a:r>
            <a:r>
              <a:rPr lang="en-US" baseline="30000" dirty="0" smtClean="0">
                <a:latin typeface="Constantia"/>
                <a:ea typeface="Calibri"/>
                <a:cs typeface="Times New Roman"/>
              </a:rPr>
              <a:t>nd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and 3</a:t>
            </a:r>
            <a:r>
              <a:rPr lang="en-US" baseline="30000" dirty="0" smtClean="0">
                <a:latin typeface="Constantia"/>
                <a:ea typeface="Calibri"/>
                <a:cs typeface="Times New Roman"/>
              </a:rPr>
              <a:t>rd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 persons 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You shall do that!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);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historical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present time (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It was dark… Suddenly the door opens and Helen comes in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);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60000" indent="-514350"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the emphatic use of pronouns.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3. </a:t>
            </a:r>
            <a:r>
              <a:rPr lang="en-US" b="1" dirty="0" smtClean="0">
                <a:latin typeface="Constantia"/>
                <a:ea typeface="Calibri"/>
                <a:cs typeface="Times New Roman"/>
              </a:rPr>
              <a:t>Lexical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i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nterjections – signals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of emotive tension, rendering joy, sorrow, (</a:t>
            </a:r>
            <a:r>
              <a:rPr lang="en-US" sz="3200" dirty="0" err="1" smtClean="0">
                <a:latin typeface="Constantia"/>
                <a:ea typeface="Calibri"/>
                <a:cs typeface="Times New Roman"/>
              </a:rPr>
              <a:t>dis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-)approval, etc.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	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	Alas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! Hurray!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qualitative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adjectives: 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		Fantastic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! Delightful! Monstrous!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slang units;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vulgarisms, expletives;</a:t>
            </a:r>
            <a:endParaRPr lang="ru-RU" sz="3200" dirty="0" smtClean="0">
              <a:latin typeface="Constantia"/>
              <a:ea typeface="Calibri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0"/>
              </a:spcBef>
              <a:buFont typeface="+mj-lt"/>
              <a:buAutoNum type="alphaLcParenR"/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phraseological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units (make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speech emphatic and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emotional):</a:t>
            </a:r>
          </a:p>
          <a:p>
            <a:pPr marL="662940" lvl="1" indent="-342900" algn="just">
              <a:lnSpc>
                <a:spcPct val="115000"/>
              </a:lnSpc>
              <a:spcBef>
                <a:spcPts val="0"/>
              </a:spcBef>
              <a:buNone/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		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He, who mischief hatches, mischief </a:t>
            </a:r>
            <a:r>
              <a:rPr lang="en-US" i="1" dirty="0" err="1" smtClean="0">
                <a:latin typeface="Constantia"/>
                <a:ea typeface="Calibri"/>
                <a:cs typeface="Times New Roman"/>
              </a:rPr>
              <a:t>cathes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4. </a:t>
            </a:r>
            <a:r>
              <a:rPr lang="en-US" b="1" dirty="0" smtClean="0">
                <a:latin typeface="Constantia"/>
                <a:ea typeface="Calibri"/>
                <a:cs typeface="Times New Roman"/>
              </a:rPr>
              <a:t>Syntactical Ems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lnSpc>
                <a:spcPct val="115000"/>
              </a:lnSpc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emphatic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constructions, which serve as emotional and emphatic synonyms for the usual structures: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pPr marL="662940" lvl="1" indent="-342900" algn="just">
              <a:lnSpc>
                <a:spcPct val="115000"/>
              </a:lnSpc>
            </a:pPr>
            <a:r>
              <a:rPr lang="en-US" i="1" dirty="0" smtClean="0">
                <a:latin typeface="Constantia"/>
                <a:ea typeface="Calibri"/>
                <a:cs typeface="Times New Roman"/>
              </a:rPr>
              <a:t>He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did it. // It is he, who did </a:t>
            </a:r>
            <a:r>
              <a:rPr lang="en-US" i="1" dirty="0" smtClean="0">
                <a:latin typeface="Constantia"/>
                <a:ea typeface="Calibri"/>
                <a:cs typeface="Times New Roman"/>
              </a:rPr>
              <a:t>it.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marL="342900" indent="-342900" algn="ctr">
              <a:lnSpc>
                <a:spcPct val="115000"/>
              </a:lnSpc>
              <a:buNone/>
            </a:pPr>
            <a:r>
              <a:rPr lang="en-US" sz="3800" dirty="0" smtClean="0">
                <a:latin typeface="Constantia"/>
                <a:ea typeface="Calibri"/>
                <a:cs typeface="Times New Roman"/>
              </a:rPr>
              <a:t>------------</a:t>
            </a:r>
          </a:p>
          <a:p>
            <a:pPr marL="342900" indent="-342900" algn="just">
              <a:lnSpc>
                <a:spcPct val="115000"/>
              </a:lnSpc>
            </a:pPr>
            <a:r>
              <a:rPr lang="en-US" sz="3500" dirty="0" smtClean="0">
                <a:latin typeface="Constantia"/>
                <a:ea typeface="Calibri"/>
                <a:cs typeface="Times New Roman"/>
              </a:rPr>
              <a:t>All EMs </a:t>
            </a:r>
            <a:r>
              <a:rPr lang="en-US" sz="3500" u="sng" dirty="0" smtClean="0">
                <a:latin typeface="Constantia"/>
                <a:ea typeface="Calibri"/>
                <a:cs typeface="Times New Roman"/>
              </a:rPr>
              <a:t>belong to the language</a:t>
            </a:r>
            <a:r>
              <a:rPr lang="en-US" sz="3500" dirty="0" smtClean="0">
                <a:latin typeface="Constantia"/>
                <a:ea typeface="Calibri"/>
                <a:cs typeface="Times New Roman"/>
              </a:rPr>
              <a:t>, we take them from our memory.</a:t>
            </a:r>
            <a:endParaRPr lang="ru-RU" sz="3500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latin typeface="Constantia"/>
                <a:ea typeface="Calibri"/>
                <a:cs typeface="Times New Roman"/>
              </a:rPr>
              <a:t>Imaginative Stylistic Devices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are created in the context,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foreground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an element of the utterance,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concentrate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the reader’s attention on it 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and produce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an artistic aesthetic effect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.</a:t>
            </a:r>
          </a:p>
          <a:p>
            <a:endParaRPr lang="en-US" sz="3200" dirty="0" smtClean="0">
              <a:latin typeface="Constantia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When a stylistic meaning is added to an utterance, 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process of </a:t>
            </a:r>
            <a:r>
              <a:rPr lang="en-US" sz="3200" u="sng" dirty="0" err="1" smtClean="0">
                <a:latin typeface="Constantia"/>
                <a:ea typeface="Calibri"/>
                <a:cs typeface="Times New Roman"/>
              </a:rPr>
              <a:t>deautomatization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checks the reader’s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attention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has to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decode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the stylistic device created in the context.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Stylistics vs. literary criticism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298504" cy="4495800"/>
          </a:xfrm>
        </p:spPr>
        <p:txBody>
          <a:bodyPr>
            <a:normAutofit fontScale="92500" lnSpcReduction="10000"/>
          </a:bodyPr>
          <a:lstStyle/>
          <a:p>
            <a:pPr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sz="3200" dirty="0" smtClean="0">
                <a:latin typeface="Constantia"/>
                <a:ea typeface="Calibri"/>
                <a:cs typeface="Times New Roman"/>
              </a:rPr>
              <a:t>Stylistics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is close to literary and practical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criticism:</a:t>
            </a:r>
          </a:p>
          <a:p>
            <a:pPr lvl="1"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material studied is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literary,</a:t>
            </a:r>
          </a:p>
          <a:p>
            <a:pPr lvl="1"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attention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is largely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text-centered,</a:t>
            </a:r>
          </a:p>
          <a:p>
            <a:pPr lvl="1" indent="270510" algn="just">
              <a:lnSpc>
                <a:spcPct val="115000"/>
              </a:lnSpc>
              <a:spcAft>
                <a:spcPts val="600"/>
              </a:spcAft>
            </a:pPr>
            <a:r>
              <a:rPr lang="en-US" dirty="0" smtClean="0">
                <a:latin typeface="Constantia"/>
                <a:ea typeface="Calibri"/>
                <a:cs typeface="Times New Roman"/>
              </a:rPr>
              <a:t>intuition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and interpretive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skills are important.</a:t>
            </a:r>
            <a:endParaRPr lang="ru-RU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The </a:t>
            </a:r>
            <a:r>
              <a:rPr lang="en-US" sz="3200" b="1" u="sng" dirty="0" smtClean="0">
                <a:latin typeface="Constantia"/>
                <a:ea typeface="Calibri"/>
                <a:cs typeface="Times New Roman"/>
              </a:rPr>
              <a:t>goal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most stylistic studies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–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to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describe the formal features of texts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in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order to show their functional significance 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for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the interpretation of the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text. </a:t>
            </a:r>
          </a:p>
          <a:p>
            <a:pPr lvl="1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>
                <a:latin typeface="Constantia" pitchFamily="18" charset="0"/>
              </a:rPr>
              <a:t>Stylistics and other linguistic studies</a:t>
            </a:r>
            <a:endParaRPr lang="ru-RU" sz="3600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600200"/>
            <a:ext cx="8424936" cy="4495800"/>
          </a:xfrm>
        </p:spPr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Stylistics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draws on the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models and terminology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provided by all aspects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linguistics: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trends in literary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theory;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the late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60s – generative grammar;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the 70s-80s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- discourse analysis and pragmatics (shift away from the text itself to the reader and his or her responses =&gt; affective stylistics: </a:t>
            </a:r>
            <a:endParaRPr lang="en-US" sz="2800" dirty="0" smtClean="0">
              <a:latin typeface="Constantia"/>
              <a:ea typeface="Calibri"/>
              <a:cs typeface="Times New Roman"/>
            </a:endParaRPr>
          </a:p>
          <a:p>
            <a:pPr lvl="2"/>
            <a:r>
              <a:rPr lang="en-US" sz="2500" i="1" dirty="0" smtClean="0">
                <a:latin typeface="Constantia"/>
                <a:ea typeface="Calibri"/>
                <a:cs typeface="Times New Roman"/>
              </a:rPr>
              <a:t>text </a:t>
            </a:r>
            <a:r>
              <a:rPr lang="en-US" sz="2500" i="1" dirty="0" smtClean="0">
                <a:latin typeface="Constantia"/>
                <a:ea typeface="Calibri"/>
                <a:cs typeface="Times New Roman"/>
              </a:rPr>
              <a:t>is </a:t>
            </a:r>
            <a:r>
              <a:rPr lang="en-US" sz="2500" i="1" dirty="0" smtClean="0">
                <a:latin typeface="Constantia"/>
                <a:ea typeface="Calibri"/>
                <a:cs typeface="Times New Roman"/>
              </a:rPr>
              <a:t>an </a:t>
            </a:r>
            <a:r>
              <a:rPr lang="en-US" sz="2500" i="1" dirty="0" smtClean="0">
                <a:latin typeface="Constantia"/>
                <a:ea typeface="Calibri"/>
                <a:cs typeface="Times New Roman"/>
              </a:rPr>
              <a:t>event, </a:t>
            </a:r>
            <a:r>
              <a:rPr lang="en-US" sz="2500" i="1" dirty="0" smtClean="0">
                <a:latin typeface="Constantia"/>
                <a:ea typeface="Calibri"/>
                <a:cs typeface="Times New Roman"/>
              </a:rPr>
              <a:t>which comes </a:t>
            </a:r>
            <a:r>
              <a:rPr lang="en-US" sz="2500" i="1" dirty="0" smtClean="0">
                <a:latin typeface="Constantia"/>
                <a:ea typeface="Calibri"/>
                <a:cs typeface="Times New Roman"/>
              </a:rPr>
              <a:t>into being as it is </a:t>
            </a:r>
            <a:r>
              <a:rPr lang="en-US" sz="2500" i="1" dirty="0" smtClean="0">
                <a:latin typeface="Constantia"/>
                <a:ea typeface="Calibri"/>
                <a:cs typeface="Times New Roman"/>
              </a:rPr>
              <a:t>read</a:t>
            </a:r>
            <a:r>
              <a:rPr lang="en-US" sz="2500" dirty="0" smtClean="0">
                <a:latin typeface="Constantia"/>
                <a:ea typeface="Calibri"/>
                <a:cs typeface="Times New Roman"/>
              </a:rPr>
              <a:t>).</a:t>
            </a:r>
            <a:endParaRPr lang="en-US" dirty="0" smtClean="0">
              <a:latin typeface="Constantia"/>
              <a:ea typeface="Calibri"/>
              <a:cs typeface="Times New Roman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nstantia"/>
                <a:ea typeface="Calibri"/>
                <a:cs typeface="Times New Roman"/>
              </a:rPr>
              <a:t>Stylometry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uses stylistic analysis to investigate stylistic patterns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(authorship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texts – ? Idiolect - !)</a:t>
            </a:r>
          </a:p>
          <a:p>
            <a:r>
              <a:rPr lang="en-US" sz="3200" dirty="0" smtClean="0">
                <a:latin typeface="Constantia"/>
                <a:cs typeface="Times New Roman"/>
              </a:rPr>
              <a:t>examines: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word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length, sentence length, connectives,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collocations – </a:t>
            </a: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used unconsciously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=&gt; stable</a:t>
            </a:r>
          </a:p>
          <a:p>
            <a:r>
              <a:rPr lang="en-US" sz="3200" dirty="0" smtClean="0">
                <a:latin typeface="Constantia"/>
                <a:cs typeface="Times New Roman"/>
              </a:rPr>
              <a:t>Procedure</a:t>
            </a:r>
            <a:r>
              <a:rPr lang="en-US" dirty="0" smtClean="0">
                <a:latin typeface="Constantia"/>
                <a:cs typeface="Times New Roman"/>
              </a:rPr>
              <a:t>: </a:t>
            </a:r>
          </a:p>
          <a:p>
            <a:pPr lvl="1"/>
            <a:r>
              <a:rPr lang="en-US" dirty="0" smtClean="0">
                <a:latin typeface="Constantia"/>
                <a:ea typeface="Calibri"/>
                <a:cs typeface="Times New Roman"/>
              </a:rPr>
              <a:t>compares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sets of variables in the disputed texts with those in an authentic </a:t>
            </a:r>
            <a:r>
              <a:rPr lang="en-US" dirty="0" smtClean="0">
                <a:latin typeface="Constantia"/>
                <a:ea typeface="Calibri"/>
                <a:cs typeface="Times New Roman"/>
              </a:rPr>
              <a:t>text.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Stylistics as a science</a:t>
            </a:r>
            <a:endParaRPr lang="ru-RU" dirty="0"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is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 branch of general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linguistics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;</a:t>
            </a:r>
            <a:endParaRPr lang="en-US" sz="3200" dirty="0" smtClean="0">
              <a:latin typeface="Constantia"/>
              <a:ea typeface="Calibri"/>
              <a:cs typeface="Times New Roman"/>
            </a:endParaRP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studies style or the stylistic functioning of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any unit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 of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language (</a:t>
            </a:r>
            <a:r>
              <a:rPr lang="en-US" sz="3200" i="1" dirty="0" smtClean="0">
                <a:latin typeface="Constantia"/>
                <a:ea typeface="Calibri"/>
                <a:cs typeface="Times New Roman"/>
              </a:rPr>
              <a:t>sound, word, etc.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);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=&gt; differs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from all other linguistic subjects,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(have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a special system of language units for 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study). </a:t>
            </a:r>
          </a:p>
          <a:p>
            <a:r>
              <a:rPr lang="en-US" sz="3200" dirty="0" smtClean="0">
                <a:latin typeface="Constantia"/>
                <a:ea typeface="Calibri"/>
                <a:cs typeface="Times New Roman"/>
              </a:rPr>
              <a:t>Thus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, stylistics </a:t>
            </a:r>
            <a:r>
              <a:rPr lang="en-US" sz="3200" u="sng" dirty="0" smtClean="0">
                <a:latin typeface="Constantia"/>
                <a:ea typeface="Calibri"/>
                <a:cs typeface="Times New Roman"/>
              </a:rPr>
              <a:t>has no special system of language units</a:t>
            </a:r>
            <a:r>
              <a:rPr lang="en-US" sz="3200" dirty="0" smtClean="0">
                <a:latin typeface="Constantia"/>
                <a:ea typeface="Calibri"/>
                <a:cs typeface="Times New Roman"/>
              </a:rPr>
              <a:t>, it studies language with its systems of units from the point of view of style.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Текст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Branches of stylistics</a:t>
            </a:r>
            <a:endParaRPr lang="ru-RU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itchFamily="18" charset="0"/>
              </a:rPr>
              <a:t>Branches of stylistics</a:t>
            </a:r>
            <a:endParaRPr lang="ru-R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>
                <a:latin typeface="Constantia" pitchFamily="18" charset="0"/>
              </a:rPr>
              <a:t>Functional stylistics:</a:t>
            </a:r>
          </a:p>
          <a:p>
            <a:pPr lvl="1"/>
            <a:r>
              <a:rPr lang="en-US" sz="2800" dirty="0" smtClean="0">
                <a:latin typeface="Constantia"/>
                <a:ea typeface="Calibri"/>
                <a:cs typeface="Times New Roman"/>
              </a:rPr>
              <a:t>sets of </a:t>
            </a:r>
            <a:r>
              <a:rPr lang="en-US" sz="2800" u="sng" dirty="0" smtClean="0">
                <a:latin typeface="Constantia"/>
                <a:ea typeface="Calibri"/>
                <a:cs typeface="Times New Roman"/>
              </a:rPr>
              <a:t>paradigms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 of language units of all levels of language hierarchy, serving to accommodate the needs of a certain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situation =</a:t>
            </a:r>
          </a:p>
          <a:p>
            <a:pPr lvl="1"/>
            <a:r>
              <a:rPr lang="en-US" sz="2800" b="1" dirty="0" smtClean="0">
                <a:latin typeface="Constantia"/>
                <a:ea typeface="Calibri"/>
                <a:cs typeface="Times New Roman"/>
              </a:rPr>
              <a:t>functional </a:t>
            </a:r>
            <a:r>
              <a:rPr lang="en-US" sz="2800" b="1" dirty="0" smtClean="0">
                <a:latin typeface="Constantia"/>
                <a:ea typeface="Calibri"/>
                <a:cs typeface="Times New Roman"/>
              </a:rPr>
              <a:t>styles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- a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system of coordinated, interrelated and interconnected language means intended to fulfill a specific function of communication and aiming at a definite 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effect (V. </a:t>
            </a:r>
            <a:r>
              <a:rPr lang="en-US" sz="2800" dirty="0" err="1" smtClean="0">
                <a:latin typeface="Constantia"/>
                <a:ea typeface="Calibri"/>
                <a:cs typeface="Times New Roman"/>
              </a:rPr>
              <a:t>Vinogradov</a:t>
            </a:r>
            <a:r>
              <a:rPr lang="en-US" sz="2800" dirty="0" smtClean="0">
                <a:latin typeface="Constantia"/>
                <a:ea typeface="Calibri"/>
                <a:cs typeface="Times New Roman"/>
              </a:rPr>
              <a:t>).</a:t>
            </a:r>
            <a:endParaRPr lang="ru-RU" sz="2800" dirty="0">
              <a:latin typeface="Constantia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80</TotalTime>
  <Words>1401</Words>
  <Application>Microsoft Office PowerPoint</Application>
  <PresentationFormat>Экран (4:3)</PresentationFormat>
  <Paragraphs>174</Paragraphs>
  <Slides>33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33</vt:i4>
      </vt:variant>
    </vt:vector>
  </HeadingPairs>
  <TitlesOfParts>
    <vt:vector size="34" baseType="lpstr">
      <vt:lpstr>Median</vt:lpstr>
      <vt:lpstr>Stylistics  and its objectives</vt:lpstr>
      <vt:lpstr>Stylistics as a study of language</vt:lpstr>
      <vt:lpstr>Historical development</vt:lpstr>
      <vt:lpstr>Stylistics vs. literary criticism</vt:lpstr>
      <vt:lpstr>Stylistics and other linguistic studies</vt:lpstr>
      <vt:lpstr>Stylometry</vt:lpstr>
      <vt:lpstr>Stylistics as a science</vt:lpstr>
      <vt:lpstr>Branches of stylistics</vt:lpstr>
      <vt:lpstr>Branches of stylistics</vt:lpstr>
      <vt:lpstr>Branches of stylistics</vt:lpstr>
      <vt:lpstr>Branches of stylistics</vt:lpstr>
      <vt:lpstr>Branches of stylistics</vt:lpstr>
      <vt:lpstr>Branches of stylistics</vt:lpstr>
      <vt:lpstr>The notion of norm</vt:lpstr>
      <vt:lpstr>The notion of norm</vt:lpstr>
      <vt:lpstr>The notion of norm</vt:lpstr>
      <vt:lpstr>The notion of norm</vt:lpstr>
      <vt:lpstr>Stylistic function and stylistic colouring</vt:lpstr>
      <vt:lpstr>Stylistic function</vt:lpstr>
      <vt:lpstr>E.S. Aznaurova: </vt:lpstr>
      <vt:lpstr>Stylistic colouring</vt:lpstr>
      <vt:lpstr>Stylistic context. Neutral context </vt:lpstr>
      <vt:lpstr>Context</vt:lpstr>
      <vt:lpstr>Context</vt:lpstr>
      <vt:lpstr>M.Riffaterre </vt:lpstr>
      <vt:lpstr>Expressive and Imaginative  Means of Language</vt:lpstr>
      <vt:lpstr>Expressive means</vt:lpstr>
      <vt:lpstr>Expressive means</vt:lpstr>
      <vt:lpstr>1. Phonetic EMs</vt:lpstr>
      <vt:lpstr>2. Morphological EMs</vt:lpstr>
      <vt:lpstr>3. Lexical EMs</vt:lpstr>
      <vt:lpstr>4. Syntactical Ems</vt:lpstr>
      <vt:lpstr>Imaginative Stylistic Devices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Stylistics  and its objectives</dc:title>
  <dc:creator>Mona_De_Lafitte</dc:creator>
  <cp:lastModifiedBy>Mona_De_Lafitte</cp:lastModifiedBy>
  <cp:revision>11</cp:revision>
  <dcterms:created xsi:type="dcterms:W3CDTF">2014-06-08T13:59:53Z</dcterms:created>
  <dcterms:modified xsi:type="dcterms:W3CDTF">2014-06-08T15:20:20Z</dcterms:modified>
</cp:coreProperties>
</file>