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82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2" r:id="rId21"/>
    <p:sldId id="291" r:id="rId22"/>
    <p:sldId id="293" r:id="rId23"/>
    <p:sldId id="294" r:id="rId24"/>
    <p:sldId id="296" r:id="rId25"/>
    <p:sldId id="295" r:id="rId26"/>
    <p:sldId id="297" r:id="rId27"/>
    <p:sldId id="298" r:id="rId28"/>
    <p:sldId id="299" r:id="rId29"/>
    <p:sldId id="300" r:id="rId30"/>
    <p:sldId id="30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4BAD01-09D7-4F9D-899F-2437A52B00E5}" type="datetimeFigureOut">
              <a:rPr lang="ru-RU" smtClean="0"/>
              <a:pPr/>
              <a:t>08.06.2014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C1F023-0F83-4714-8A21-A319C772A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Style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2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problem of classification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colloquial style a FS or does it belong to oral speech?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there a specific poetic style?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How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many FSs are there in a language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Any classification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-&gt; simplification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and is conventional and arbitrary.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Changes in FSs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Each FS is a relatively stable system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at a given stage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the development of the language.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But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it changes from one period to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another, 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influenced by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changing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social conditions,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progress of science and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culture,</a:t>
            </a:r>
          </a:p>
          <a:p>
            <a:pPr lvl="1"/>
            <a:r>
              <a:rPr lang="en-US" dirty="0" smtClean="0">
                <a:latin typeface="Constantia"/>
                <a:cs typeface="Times New Roman"/>
              </a:rPr>
              <a:t>the development of language.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Classifications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Prof. 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Budagov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 </a:t>
            </a:r>
          </a:p>
          <a:p>
            <a:pPr marL="88011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science +</a:t>
            </a:r>
          </a:p>
          <a:p>
            <a:pPr marL="88011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emotive literature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pPr marL="88011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Prof.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 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Naer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- 3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mega styles catering for: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sphere of professional and business communication;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sphere of mass communication;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sphere of aesthetic communication.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The major universally accepted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FSs: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language of belle-</a:t>
            </a:r>
            <a:r>
              <a:rPr lang="en-US" sz="3200" u="sng" dirty="0" err="1" smtClean="0">
                <a:latin typeface="Constantia"/>
                <a:ea typeface="Calibri"/>
                <a:cs typeface="Times New Roman"/>
              </a:rPr>
              <a:t>lettres</a:t>
            </a:r>
            <a:endParaRPr lang="ru-RU" sz="3200" u="sng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poetry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emotive prose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drama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publicistic style</a:t>
            </a:r>
            <a:endParaRPr lang="ru-RU" sz="3200" u="sng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oratory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essays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feature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articles in newspapers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newspaper style</a:t>
            </a:r>
            <a:endParaRPr lang="ru-RU" sz="3200" u="sng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brief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news items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newspaper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headings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notices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and advertisements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style of scientific prose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the humanities;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the exact sciences;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popular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science prose.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5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style of official documents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diplomatic documents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legal documents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777240" lvl="1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military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documents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US" u="sng" dirty="0" smtClean="0">
                <a:latin typeface="Constantia" pitchFamily="18" charset="0"/>
              </a:rPr>
              <a:t>The colloquial style - ?</a:t>
            </a:r>
            <a:endParaRPr lang="ru-RU" u="sng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Scientific prose proper</a:t>
            </a:r>
          </a:p>
          <a:p>
            <a:r>
              <a:rPr lang="en-US" dirty="0" smtClean="0">
                <a:latin typeface="Constantia" pitchFamily="18" charset="0"/>
              </a:rPr>
              <a:t>Popular science prose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style of scientific prose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General characteristics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purpose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to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prove a hypothesis,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create new concepts, to disclose laws, to describe different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phenomena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=&gt;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language means of the style are objective, precise, unemotional and devoid of individuality.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Generalized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forms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expression,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new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words are often coined.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Lexical features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excessive use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terms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literary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and neutral words mainly in their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direct meanings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complete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absence of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standard colloquialisms, dialect, slang or vulgar words;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comparatively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limited vocabulary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smaller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range of word-building patterns,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selective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use of pronouns (I – we).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Terms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 word used in a branch of science in its direct referential meaning to name a certain scientific concept.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Greek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and Latin words and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forms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datum – data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formula – formulae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abbreviations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TB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),</a:t>
            </a:r>
          </a:p>
          <a:p>
            <a:r>
              <a:rPr lang="en-US" dirty="0" err="1" smtClean="0">
                <a:latin typeface="Constantia"/>
                <a:cs typeface="Times New Roman"/>
              </a:rPr>
              <a:t>polysemantic</a:t>
            </a:r>
            <a:r>
              <a:rPr lang="en-US" dirty="0" smtClean="0">
                <a:latin typeface="Constantia"/>
                <a:cs typeface="Times New Roman"/>
              </a:rPr>
              <a:t> words – avoided.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Syntactic features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300" dirty="0" smtClean="0">
                <a:latin typeface="Constantia"/>
                <a:ea typeface="Calibri"/>
                <a:cs typeface="Times New Roman"/>
              </a:rPr>
              <a:t>Structures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prompted strictly by logical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thinking:</a:t>
            </a: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On </a:t>
            </a: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the one hand, … on the other </a:t>
            </a: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hand…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Firstly </a:t>
            </a: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…, secondly </a:t>
            </a: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…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2800" i="1" dirty="0" smtClean="0">
                <a:latin typeface="Constantia"/>
                <a:ea typeface="Calibri"/>
                <a:cs typeface="Times New Roman"/>
              </a:rPr>
              <a:t>former …, the latter …</a:t>
            </a:r>
            <a:endParaRPr lang="ru-RU" sz="2800" dirty="0" smtClean="0">
              <a:latin typeface="Constantia"/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Participial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constructions  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before the modified word.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Complex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sentences prevail over compound sentences.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Trends within scientific prose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science prose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proper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all of the above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popular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scientific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prose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the author has to bring his idea home,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he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uses comparisons with things known to the reader,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metaphors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which would illustrate his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point, </a:t>
            </a:r>
          </a:p>
          <a:p>
            <a:pPr lvl="1"/>
            <a:r>
              <a:rPr lang="en-US" sz="2800" dirty="0" smtClean="0">
                <a:latin typeface="Constantia"/>
                <a:cs typeface="Times New Roman"/>
              </a:rPr>
              <a:t>but: their function – purely communicative.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bg1"/>
                </a:solidFill>
                <a:latin typeface="Cambria"/>
                <a:ea typeface="Times New Roman"/>
                <a:cs typeface="Times New Roman"/>
              </a:rPr>
              <a:t>1  The notion of </a:t>
            </a:r>
            <a:r>
              <a:rPr lang="en-US" b="1" dirty="0" smtClean="0">
                <a:solidFill>
                  <a:schemeClr val="bg1"/>
                </a:solidFill>
                <a:latin typeface="Cambria"/>
                <a:ea typeface="Times New Roman"/>
                <a:cs typeface="Times New Roman"/>
              </a:rPr>
              <a:t>style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Summary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7500" lnSpcReduction="20000"/>
          </a:bodyPr>
          <a:lstStyle/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use of terms.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absence of any contextual meanings.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logical sequence of utterances.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 developed and varied system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connectives – </a:t>
            </a:r>
            <a:br>
              <a:rPr lang="en-US" sz="3200" dirty="0" smtClean="0">
                <a:latin typeface="Constantia"/>
                <a:ea typeface="Calibri"/>
                <a:cs typeface="Times New Roman"/>
              </a:rPr>
            </a:br>
            <a:r>
              <a:rPr lang="en-US" sz="3200" dirty="0" smtClean="0">
                <a:latin typeface="Constantia"/>
                <a:ea typeface="Calibri"/>
                <a:cs typeface="Times New Roman"/>
              </a:rPr>
              <a:t>to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indicate the interrelation between sentences.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use of quotations and references.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frequent use of footnotes.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impersonality of writing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mainly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revealed in the frequent use of passive constructions.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342900" algn="just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frequent use of the following words: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34290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suppose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, assume, presume, conclude, infer, point out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etc.</a:t>
            </a:r>
            <a:endParaRPr lang="ru-RU" dirty="0">
              <a:latin typeface="Constantia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language of poetry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emotive prose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of drama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belle-</a:t>
            </a:r>
            <a:r>
              <a:rPr lang="en-US" dirty="0" err="1" smtClean="0">
                <a:latin typeface="Constantia" pitchFamily="18" charset="0"/>
              </a:rPr>
              <a:t>lettres</a:t>
            </a:r>
            <a:r>
              <a:rPr lang="en-US" dirty="0" smtClean="0">
                <a:latin typeface="Constantia" pitchFamily="18" charset="0"/>
              </a:rPr>
              <a:t> style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Function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Halperin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 </a:t>
            </a:r>
            <a:br>
              <a:rPr lang="en-US" sz="3200" dirty="0" smtClean="0">
                <a:latin typeface="Constantia"/>
                <a:ea typeface="Calibri"/>
                <a:cs typeface="Times New Roman"/>
              </a:rPr>
            </a:b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main function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aesthetic-cognitive.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reader is made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to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see the writer’s vision of the world,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to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participate in the act of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creation,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to experience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pleasure derived from the form.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Linguistic features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Genuine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imagery achieved by linguistic stylistic devices.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use of words in contextual meanings.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individual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choice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vocabulary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reflects the author’s personal evaluation of things.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 peculiar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individual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selection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syntax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 – 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reflects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author’s frame of mind.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inclusion of elements from other styles, especially from the colloquial style.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The language of emotive </a:t>
            </a:r>
            <a:r>
              <a:rPr lang="en-US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prose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changes from author to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author;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imagery is not so rich as it is in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poetry;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combination of the literary variant of the language (both in words and syntax) with the colloquial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variant;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two forms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communication: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monologue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(the writer’s speech)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and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dialogue (the speech of the characters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nstantia"/>
                <a:ea typeface="Calibri"/>
                <a:cs typeface="Times New Roman"/>
              </a:rPr>
              <a:t>The language of drama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almost entirely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dialogue, but –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stylized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author’s speech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playwright’s remarks and stage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directions.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16</a:t>
            </a:r>
            <a:r>
              <a:rPr lang="en-US" sz="3200" baseline="30000" dirty="0" smtClean="0">
                <a:latin typeface="Constantia"/>
                <a:ea typeface="Calibri"/>
                <a:cs typeface="Times New Roman"/>
              </a:rPr>
              <a:t>th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century plays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iambic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pentameter, rhymed or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unrhymed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dramatic poetry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);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late 18</a:t>
            </a:r>
            <a:r>
              <a:rPr lang="en-US" sz="3200" baseline="30000" dirty="0" smtClean="0">
                <a:latin typeface="Constantia"/>
                <a:ea typeface="Calibri"/>
                <a:cs typeface="Times New Roman"/>
              </a:rPr>
              <a:t>th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century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 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revival of drama: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individualization of each character’s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speech ,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language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– a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stylistic type of the spoken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variety.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Characteristic features of drama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redundancy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information:</a:t>
            </a:r>
          </a:p>
          <a:p>
            <a:pPr marL="662940" lvl="1" indent="-3429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necessity to amplify 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utterance  for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sake of the audience;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spoken language tends to curtail utterances, </a:t>
            </a:r>
          </a:p>
          <a:p>
            <a:pPr marL="662940" lvl="1" indent="-3429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but – 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not so extensive as it is in actual dialogues;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monologue in plays is never interrupted;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succession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questions</a:t>
            </a:r>
            <a:r>
              <a:rPr lang="ru-RU" sz="32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never in ordinary conversation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)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language of plays is already purposeful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sequence of sentences reflects the sequence of thought and is directed by the playwright).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tantia"/>
                <a:ea typeface="Calibri"/>
                <a:cs typeface="Times New Roman"/>
              </a:rPr>
              <a:t>The language of poetry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Classical poetry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normative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, it was regulated by rigid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rules: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common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words were banished,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special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lofty, elevated vocabulary was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prescribed;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pronouns of the 2</a:t>
            </a:r>
            <a:r>
              <a:rPr lang="en-US" baseline="30000" dirty="0" smtClean="0">
                <a:latin typeface="Constantia"/>
                <a:ea typeface="Calibri"/>
                <a:cs typeface="Times New Roman"/>
              </a:rPr>
              <a:t>nd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person singular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2"/>
            <a:r>
              <a:rPr lang="en-US" i="1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thou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, </a:t>
            </a:r>
            <a:r>
              <a:rPr lang="en-US" i="1" dirty="0" err="1" smtClean="0">
                <a:latin typeface="Constantia"/>
                <a:ea typeface="Calibri"/>
                <a:cs typeface="Times New Roman"/>
              </a:rPr>
              <a:t>thine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,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thyself).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tantia"/>
                <a:ea typeface="Calibri"/>
                <a:cs typeface="Times New Roman"/>
              </a:rPr>
              <a:t>The language of poetry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Modern poetry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nearer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to colloquial speech,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but – traditions in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rhythmic and phonetic arrangement of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utterance: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syntax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and semantics comply with the restrictions imposed by the rhythmic pattern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semantics: brevity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of expression, epigram-like utterances and fresh unexpected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imagery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syntax: elliptical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fragmentary sentences,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detached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constructions,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inversion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asyndeton, etc.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Component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patterns of rhythm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alternation of stressed and unstressed syllables;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equilinearity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>
              <a:lnSpc>
                <a:spcPct val="115000"/>
              </a:lnSpc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equal number of syllables in each line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a natural pause at the end of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line</a:t>
            </a:r>
          </a:p>
          <a:p>
            <a:pPr marL="662940" lvl="1" indent="-342900">
              <a:lnSpc>
                <a:spcPct val="115000"/>
              </a:lnSpc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line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– a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more or less complete semantic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unit);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identity of stanza pattern;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established pattern of rhyming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main notions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Style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variation in language use, whether literary or non-literary.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Register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those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systemic variations in linguistic features common to particular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non-literary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situation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e.g., advertising, legal language, sports commentary.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b="1" dirty="0" smtClean="0">
                <a:latin typeface="Constantia"/>
                <a:ea typeface="Calibri"/>
                <a:cs typeface="Times New Roman"/>
              </a:rPr>
              <a:t>Style-shifting 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variation of style according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to medium and degree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formality.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tantia"/>
                <a:ea typeface="Calibri"/>
                <a:cs typeface="Times New Roman"/>
              </a:rPr>
              <a:t>The language of poetry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Modern versification sometimes deviates from these rules, free verse borders 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prose.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most important feature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the poetic 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substyle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its volume of emotional 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colouring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Emotiveness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 compressed and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substantial.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 pitchFamily="18" charset="0"/>
              </a:rPr>
              <a:t>Definition</a:t>
            </a:r>
            <a:endParaRPr lang="ru-RU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Style –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a distinctive set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or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sum of linguistic features </a:t>
            </a:r>
            <a:endParaRPr lang="en-US" u="sng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that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seem to be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characteristic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of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register, genre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period, etc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r>
              <a:rPr lang="en-US" dirty="0" smtClean="0">
                <a:latin typeface="Constantia"/>
                <a:cs typeface="Times New Roman"/>
              </a:rPr>
              <a:t>Author’s style – </a:t>
            </a:r>
          </a:p>
          <a:p>
            <a:pPr lvl="1"/>
            <a:r>
              <a:rPr lang="en-US" u="sng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set of features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peculiar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to, or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characteristic of an author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his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or her language habits or idiolect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.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Constantia"/>
                <a:cs typeface="Times New Roman"/>
              </a:rPr>
              <a:t>	Each – the same stock, but – choice!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Choice</a:t>
            </a:r>
            <a:r>
              <a:rPr lang="en-US" dirty="0" smtClean="0"/>
              <a:t> </a:t>
            </a:r>
            <a:r>
              <a:rPr lang="en-US" dirty="0" smtClean="0">
                <a:latin typeface="Constantia" pitchFamily="18" charset="0"/>
              </a:rPr>
              <a:t>in style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Style – in terms of choice:</a:t>
            </a: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selection of features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partly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determined by the demands of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genre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form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themes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etc.</a:t>
            </a:r>
            <a:endParaRPr lang="en-US" u="sng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All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utterances have a style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,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even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if they might seem relatively “plain” of unmarked: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plain style is itself a style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nstantia" pitchFamily="18" charset="0"/>
              </a:rPr>
              <a:t>2. Classification of functional styles</a:t>
            </a:r>
            <a:endParaRPr lang="ru-RU" sz="36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Definition of functional style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Prof. V. 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Vinogradov’s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and I. 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Halperin’s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view: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 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functional style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is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a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system of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coordinated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and interrelated, </a:t>
            </a:r>
            <a:r>
              <a:rPr lang="en-US" dirty="0" err="1" smtClean="0">
                <a:latin typeface="Constantia"/>
                <a:ea typeface="Calibri"/>
                <a:cs typeface="Times New Roman"/>
              </a:rPr>
              <a:t>interconditioned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language means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intended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to fulfill a specific function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and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aiming at a definite effect.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Functional styles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are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products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of a certain concrete task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set by the sender of the message.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appear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mainly in the literary standard of a language.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Taken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together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all the FSs make up the entire system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language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each FS = neutral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 means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+ specific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elements.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Prof. </a:t>
            </a:r>
            <a:r>
              <a:rPr lang="en-US" dirty="0" err="1" smtClean="0">
                <a:latin typeface="Constantia" pitchFamily="18" charset="0"/>
              </a:rPr>
              <a:t>Skrebnev’s</a:t>
            </a:r>
            <a:r>
              <a:rPr lang="en-US" dirty="0" smtClean="0">
                <a:latin typeface="Constantia" pitchFamily="18" charset="0"/>
              </a:rPr>
              <a:t> view: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</a:pPr>
            <a:r>
              <a:rPr lang="en-US" sz="3300" dirty="0" smtClean="0">
                <a:latin typeface="Constantia"/>
                <a:ea typeface="Calibri"/>
                <a:cs typeface="Times New Roman"/>
              </a:rPr>
              <a:t>language contains </a:t>
            </a:r>
            <a:r>
              <a:rPr lang="en-US" sz="3300" u="sng" dirty="0" smtClean="0">
                <a:solidFill>
                  <a:prstClr val="black"/>
                </a:solidFill>
                <a:latin typeface="Constantia"/>
                <a:ea typeface="Calibri"/>
                <a:cs typeface="Times New Roman"/>
              </a:rPr>
              <a:t>an indefinite number</a:t>
            </a:r>
            <a:r>
              <a:rPr lang="en-US" sz="3300" dirty="0" smtClean="0">
                <a:solidFill>
                  <a:prstClr val="black"/>
                </a:solidFill>
                <a:latin typeface="Constantia"/>
                <a:ea typeface="Calibri"/>
                <a:cs typeface="Times New Roman"/>
              </a:rPr>
              <a:t>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of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sublanguages, </a:t>
            </a:r>
            <a:endParaRPr lang="en-US" sz="3300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dirty="0" smtClean="0">
                <a:latin typeface="Constantia"/>
                <a:ea typeface="Calibri"/>
                <a:cs typeface="Times New Roman"/>
              </a:rPr>
              <a:t>each </a:t>
            </a:r>
            <a:r>
              <a:rPr lang="en-US" sz="3300" dirty="0" err="1" smtClean="0">
                <a:latin typeface="Constantia"/>
                <a:ea typeface="Calibri"/>
                <a:cs typeface="Times New Roman"/>
              </a:rPr>
              <a:t>subL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.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contains all the signs of language, </a:t>
            </a:r>
            <a:endParaRPr lang="en-US" sz="3300" dirty="0" smtClean="0">
              <a:latin typeface="Constantia"/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but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it serves a specific sphere of communication.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3300" dirty="0" smtClean="0">
                <a:latin typeface="Constantia"/>
                <a:ea typeface="Calibri"/>
                <a:cs typeface="Times New Roman"/>
              </a:rPr>
              <a:t>Each </a:t>
            </a:r>
            <a:r>
              <a:rPr lang="en-US" sz="3300" dirty="0" err="1" smtClean="0">
                <a:latin typeface="Constantia"/>
                <a:ea typeface="Calibri"/>
                <a:cs typeface="Times New Roman"/>
              </a:rPr>
              <a:t>subL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.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consists of units of 3 classes:</a:t>
            </a:r>
            <a:endParaRPr lang="ru-RU" sz="3300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absolutely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specific units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semi-specific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units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834390" lvl="1" indent="-514350" algn="just">
              <a:lnSpc>
                <a:spcPct val="115000"/>
              </a:lnSpc>
              <a:buFont typeface="+mj-lt"/>
              <a:buAutoNum type="arabicPeriod"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common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(neutral)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units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(enter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into all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sublanguages).</a:t>
            </a:r>
          </a:p>
          <a:p>
            <a:pPr marL="514350" indent="-514350" algn="just">
              <a:lnSpc>
                <a:spcPct val="115000"/>
              </a:lnSpc>
            </a:pPr>
            <a:r>
              <a:rPr lang="en-US" sz="3300" dirty="0" smtClean="0">
                <a:latin typeface="Constantia"/>
                <a:ea typeface="Calibri"/>
                <a:cs typeface="Times New Roman"/>
              </a:rPr>
              <a:t>FS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is the sublanguage specificity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– all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that is specific in a sublanguage belongs to </a:t>
            </a:r>
            <a:r>
              <a:rPr lang="en-US" sz="3300" dirty="0" smtClean="0">
                <a:latin typeface="Constantia"/>
                <a:ea typeface="Calibri"/>
                <a:cs typeface="Times New Roman"/>
              </a:rPr>
              <a:t>style</a:t>
            </a:r>
            <a:r>
              <a:rPr lang="ru-RU" sz="3300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99</TotalTime>
  <Words>1141</Words>
  <Application>Microsoft Office PowerPoint</Application>
  <PresentationFormat>Экран (4:3)</PresentationFormat>
  <Paragraphs>202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Обычная</vt:lpstr>
      <vt:lpstr>Style</vt:lpstr>
      <vt:lpstr>1  The notion of style</vt:lpstr>
      <vt:lpstr>The main notions</vt:lpstr>
      <vt:lpstr>Definition</vt:lpstr>
      <vt:lpstr>Choice in style</vt:lpstr>
      <vt:lpstr>2. Classification of functional styles</vt:lpstr>
      <vt:lpstr>Definition of functional style</vt:lpstr>
      <vt:lpstr>Functional styles</vt:lpstr>
      <vt:lpstr>Prof. Skrebnev’s view:</vt:lpstr>
      <vt:lpstr>The problem of classification</vt:lpstr>
      <vt:lpstr>Changes in FSs</vt:lpstr>
      <vt:lpstr>Classifications</vt:lpstr>
      <vt:lpstr>The major universally accepted FSs:</vt:lpstr>
      <vt:lpstr>The style of scientific prose</vt:lpstr>
      <vt:lpstr>General characteristics</vt:lpstr>
      <vt:lpstr>Lexical features</vt:lpstr>
      <vt:lpstr>Terms</vt:lpstr>
      <vt:lpstr>Syntactic features</vt:lpstr>
      <vt:lpstr>Trends within scientific prose</vt:lpstr>
      <vt:lpstr>Summary</vt:lpstr>
      <vt:lpstr>The belle-lettres style</vt:lpstr>
      <vt:lpstr>Function</vt:lpstr>
      <vt:lpstr>Linguistic features</vt:lpstr>
      <vt:lpstr>The language of emotive prose</vt:lpstr>
      <vt:lpstr>The language of drama</vt:lpstr>
      <vt:lpstr>Characteristic features of drama</vt:lpstr>
      <vt:lpstr>The language of poetry</vt:lpstr>
      <vt:lpstr>The language of poetry</vt:lpstr>
      <vt:lpstr>Component patterns of rhythm</vt:lpstr>
      <vt:lpstr>The language of poetry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of colloquial style</dc:title>
  <dc:creator>Mona_De_Lafitte</dc:creator>
  <cp:lastModifiedBy>Mona_De_Lafitte</cp:lastModifiedBy>
  <cp:revision>16</cp:revision>
  <dcterms:created xsi:type="dcterms:W3CDTF">2014-04-10T04:47:16Z</dcterms:created>
  <dcterms:modified xsi:type="dcterms:W3CDTF">2014-06-08T21:00:54Z</dcterms:modified>
</cp:coreProperties>
</file>