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4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6/9/2014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6/9/2014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Classification o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functional styles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2 - continued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Features of NS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mtClean="0"/>
              <a:t>complex syntactical structures (esp. in brief news items);</a:t>
            </a:r>
            <a:endParaRPr lang="ru-RU" smtClean="0"/>
          </a:p>
          <a:p>
            <a:pPr lvl="0"/>
            <a:r>
              <a:rPr lang="en-US" smtClean="0"/>
              <a:t>specific word order (esp. in brief news items);</a:t>
            </a:r>
            <a:endParaRPr lang="ru-RU" smtClean="0"/>
          </a:p>
          <a:p>
            <a:pPr lvl="0"/>
            <a:r>
              <a:rPr lang="en-US" smtClean="0"/>
              <a:t>violation of the sequence of tenses rules (in news stories);</a:t>
            </a:r>
            <a:endParaRPr lang="ru-RU" smtClean="0"/>
          </a:p>
          <a:p>
            <a:r>
              <a:rPr lang="en-US" smtClean="0"/>
              <a:t>the most common stylistic devices are</a:t>
            </a:r>
          </a:p>
          <a:p>
            <a:pPr lvl="1"/>
            <a:r>
              <a:rPr lang="en-US" smtClean="0"/>
              <a:t>repetition, allusion, periphrasis, simile, epithet, metaphor, metonymy, decomposition of phraseological units + word-building means </a:t>
            </a:r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smtClean="0"/>
              <a:t>The national political football season has [begun</a:t>
            </a:r>
            <a:r>
              <a:rPr lang="en-US" smtClean="0"/>
              <a:t>…]</a:t>
            </a:r>
            <a:endParaRPr lang="ru-RU" smtClean="0"/>
          </a:p>
          <a:p>
            <a:r>
              <a:rPr lang="en-US" i="1" smtClean="0"/>
              <a:t>Mr. … doesn’t strike the public just now as a natural Santa Claus. More like Scrooge.</a:t>
            </a:r>
            <a:endParaRPr lang="ru-RU" smtClean="0"/>
          </a:p>
          <a:p>
            <a:r>
              <a:rPr lang="en-US" i="1" smtClean="0"/>
              <a:t>‘Pie in the sky’ is too colourless a phrase to describe Mr. N’s closing speech to the Tory party conference. It was more like caviar in the stratosphere. He set a new record for the gap between promises and performance.</a:t>
            </a:r>
            <a:endParaRPr lang="ru-RU" smtClean="0"/>
          </a:p>
          <a:p>
            <a:r>
              <a:rPr lang="en-US" i="1" smtClean="0"/>
              <a:t>Where there is a bill, there is a way.</a:t>
            </a:r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Newspaper headlines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Aims: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to attract the reader’s attention, hence:</a:t>
            </a:r>
          </a:p>
          <a:p>
            <a:pPr lvl="2"/>
            <a:r>
              <a:rPr lang="en-US" smtClean="0"/>
              <a:t>graphical means – type, its choice and change</a:t>
            </a:r>
          </a:p>
          <a:p>
            <a:pPr lvl="1"/>
            <a:r>
              <a:rPr lang="en-US" smtClean="0"/>
              <a:t>to give a hint about the contents</a:t>
            </a:r>
          </a:p>
          <a:p>
            <a:pPr lvl="1"/>
            <a:r>
              <a:rPr lang="en-US" smtClean="0"/>
              <a:t>to preserve enigma</a:t>
            </a:r>
          </a:p>
          <a:p>
            <a:pPr lvl="1"/>
            <a:endParaRPr lang="en-US" smtClean="0"/>
          </a:p>
          <a:p>
            <a:pPr>
              <a:buNone/>
            </a:pPr>
            <a:r>
              <a:rPr lang="en-US" i="1" smtClean="0"/>
              <a:t>Three-Power-Nuclear-Test-Ban Talks in Geneva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Newspaper headlines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Structure:</a:t>
            </a:r>
          </a:p>
          <a:p>
            <a:pPr lvl="1"/>
            <a:r>
              <a:rPr lang="en-US" smtClean="0"/>
              <a:t>Elliptic (omit articles, pronouns and the verb </a:t>
            </a:r>
            <a:r>
              <a:rPr lang="en-US" i="1" smtClean="0"/>
              <a:t>to be</a:t>
            </a:r>
            <a:r>
              <a:rPr lang="en-US" smtClean="0"/>
              <a:t>): </a:t>
            </a:r>
            <a:r>
              <a:rPr lang="en-US" i="1" smtClean="0"/>
              <a:t>Moscow silent on Paris talks;</a:t>
            </a:r>
            <a:endParaRPr lang="ru-RU" smtClean="0"/>
          </a:p>
          <a:p>
            <a:pPr lvl="1"/>
            <a:r>
              <a:rPr lang="en-US" smtClean="0"/>
              <a:t>Interrogative sentences: </a:t>
            </a:r>
            <a:r>
              <a:rPr lang="en-US" i="1" smtClean="0"/>
              <a:t>What oils the wheels of industry?</a:t>
            </a:r>
            <a:endParaRPr lang="ru-RU" smtClean="0"/>
          </a:p>
          <a:p>
            <a:pPr lvl="1"/>
            <a:r>
              <a:rPr lang="en-US" smtClean="0"/>
              <a:t>Full declarative sent-s: </a:t>
            </a:r>
            <a:r>
              <a:rPr lang="en-US" i="1" smtClean="0"/>
              <a:t>Policeman finds girl in river;</a:t>
            </a:r>
            <a:endParaRPr lang="ru-RU" smtClean="0"/>
          </a:p>
          <a:p>
            <a:pPr lvl="1"/>
            <a:r>
              <a:rPr lang="en-US" smtClean="0"/>
              <a:t>Phrasal verbs (brevity): </a:t>
            </a:r>
            <a:r>
              <a:rPr lang="en-US" i="1" smtClean="0"/>
              <a:t>Keeping prices down;</a:t>
            </a:r>
            <a:endParaRPr lang="ru-RU" smtClean="0"/>
          </a:p>
          <a:p>
            <a:pPr lvl="1"/>
            <a:r>
              <a:rPr lang="en-US" smtClean="0"/>
              <a:t>Stone-wall constructions: </a:t>
            </a:r>
            <a:r>
              <a:rPr lang="en-US" i="1" smtClean="0"/>
              <a:t>Baby death rate drop;</a:t>
            </a:r>
            <a:endParaRPr lang="ru-RU" smtClean="0"/>
          </a:p>
          <a:p>
            <a:pPr lvl="1"/>
            <a:r>
              <a:rPr lang="en-US" smtClean="0"/>
              <a:t>Set expressions: </a:t>
            </a:r>
            <a:r>
              <a:rPr lang="en-US" i="1" smtClean="0"/>
              <a:t>Don’t cry over spilt milk;</a:t>
            </a:r>
            <a:endParaRPr lang="en-US" smtClean="0"/>
          </a:p>
          <a:p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Newspaper headlines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Other features:</a:t>
            </a:r>
          </a:p>
          <a:p>
            <a:pPr lvl="1"/>
            <a:r>
              <a:rPr lang="en-US" smtClean="0"/>
              <a:t>The use of the imperative mood, direct speech;</a:t>
            </a:r>
            <a:endParaRPr lang="ru-RU" smtClean="0"/>
          </a:p>
          <a:p>
            <a:pPr lvl="1"/>
            <a:r>
              <a:rPr lang="en-US" smtClean="0"/>
              <a:t>New words are coined: </a:t>
            </a:r>
            <a:endParaRPr lang="ru-RU" smtClean="0"/>
          </a:p>
          <a:p>
            <a:pPr>
              <a:buNone/>
            </a:pPr>
            <a:r>
              <a:rPr lang="en-US" b="1" smtClean="0"/>
              <a:t>	Teascape: </a:t>
            </a:r>
            <a:r>
              <a:rPr lang="en-US" i="1" smtClean="0"/>
              <a:t>Two prisoners have escaped from a police station first floor cell by digging their way out with a teaspoon.</a:t>
            </a:r>
            <a:endParaRPr lang="ru-RU" i="1" smtClean="0"/>
          </a:p>
          <a:p>
            <a:pPr lvl="1"/>
            <a:r>
              <a:rPr lang="en-US" smtClean="0"/>
              <a:t>Alliteration: catches the reader’s eye and holds his attention: </a:t>
            </a:r>
          </a:p>
          <a:p>
            <a:pPr lvl="1">
              <a:buNone/>
            </a:pPr>
            <a:r>
              <a:rPr lang="en-US" i="1" smtClean="0"/>
              <a:t>Karen, In Bed Beats the Bailiffs.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Newspaper headlines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Other features:</a:t>
            </a:r>
          </a:p>
          <a:p>
            <a:pPr lvl="1"/>
            <a:r>
              <a:rPr lang="en-US" smtClean="0"/>
              <a:t>eye-catching words;</a:t>
            </a:r>
          </a:p>
          <a:p>
            <a:pPr lvl="1"/>
            <a:r>
              <a:rPr lang="en-US" smtClean="0"/>
              <a:t>purely evaluational headlines:  </a:t>
            </a:r>
            <a:r>
              <a:rPr lang="en-US" i="1" smtClean="0"/>
              <a:t>If only… </a:t>
            </a:r>
          </a:p>
          <a:p>
            <a:pPr lvl="1"/>
            <a:r>
              <a:rPr lang="en-US" smtClean="0"/>
              <a:t>short one-syllable words: </a:t>
            </a:r>
            <a:r>
              <a:rPr lang="en-US" i="1" smtClean="0"/>
              <a:t>ban, bid, crash, hit;</a:t>
            </a:r>
          </a:p>
          <a:p>
            <a:pPr lvl="1"/>
            <a:r>
              <a:rPr lang="en-US" smtClean="0"/>
              <a:t>emotional vocabulary: </a:t>
            </a:r>
            <a:r>
              <a:rPr lang="en-US" i="1" smtClean="0"/>
              <a:t>fury, sad; </a:t>
            </a:r>
          </a:p>
          <a:p>
            <a:pPr lvl="1"/>
            <a:r>
              <a:rPr lang="en-US" smtClean="0"/>
              <a:t>colloquialisms, slang units, vulgar words, </a:t>
            </a:r>
          </a:p>
          <a:p>
            <a:pPr lvl="1"/>
            <a:r>
              <a:rPr lang="en-US" smtClean="0"/>
              <a:t>trite metaphors and similes: </a:t>
            </a:r>
            <a:r>
              <a:rPr lang="en-US" i="1" smtClean="0"/>
              <a:t>rising like a Phoenix;</a:t>
            </a:r>
          </a:p>
          <a:p>
            <a:pPr lvl="1"/>
            <a:r>
              <a:rPr lang="en-US" smtClean="0"/>
              <a:t>metonymy.</a:t>
            </a:r>
            <a:endParaRPr lang="ru-RU" smtClean="0"/>
          </a:p>
          <a:p>
            <a:pPr lvl="1"/>
            <a:endParaRPr lang="en-US" smtClean="0"/>
          </a:p>
          <a:p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headlines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smtClean="0"/>
              <a:t>Subheads</a:t>
            </a:r>
            <a:r>
              <a:rPr lang="en-US" smtClean="0"/>
              <a:t> – brief headings within the body of a news story when one long part is over, for the reader to follow.</a:t>
            </a:r>
          </a:p>
          <a:p>
            <a:endParaRPr lang="ru-RU" smtClean="0"/>
          </a:p>
          <a:p>
            <a:r>
              <a:rPr lang="en-US" smtClean="0"/>
              <a:t>A </a:t>
            </a:r>
            <a:r>
              <a:rPr lang="en-US" u="sng" smtClean="0"/>
              <a:t>jumphead</a:t>
            </a:r>
            <a:r>
              <a:rPr lang="en-US" smtClean="0"/>
              <a:t> – the headline of a part of a news</a:t>
            </a:r>
            <a:r>
              <a:rPr lang="ru-RU" smtClean="0"/>
              <a:t> </a:t>
            </a:r>
            <a:r>
              <a:rPr lang="en-US" smtClean="0"/>
              <a:t>story or article, which is continued from the preceding page.</a:t>
            </a:r>
            <a:r>
              <a:rPr lang="ru-RU" smtClean="0"/>
              <a:t>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It is a modification of the original HL:</a:t>
            </a:r>
          </a:p>
          <a:p>
            <a:pPr>
              <a:buNone/>
            </a:pPr>
            <a:r>
              <a:rPr lang="en-US" smtClean="0"/>
              <a:t>	 (</a:t>
            </a:r>
            <a:r>
              <a:rPr lang="en-US" i="1" smtClean="0"/>
              <a:t>Act To Set Warren Free – Free Warren</a:t>
            </a:r>
            <a:r>
              <a:rPr lang="en-US" smtClean="0"/>
              <a:t>)</a:t>
            </a:r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Brief news items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Present the principle vehicle of information. </a:t>
            </a:r>
          </a:p>
          <a:p>
            <a:r>
              <a:rPr lang="en-US" smtClean="0"/>
              <a:t>The brevity is accounted for by several reasons: </a:t>
            </a:r>
          </a:p>
          <a:p>
            <a:pPr lvl="1"/>
            <a:r>
              <a:rPr lang="en-US" smtClean="0"/>
              <a:t>historical, </a:t>
            </a:r>
          </a:p>
          <a:p>
            <a:pPr lvl="1"/>
            <a:r>
              <a:rPr lang="en-US" smtClean="0"/>
              <a:t>technical  (limitations of space)</a:t>
            </a:r>
          </a:p>
          <a:p>
            <a:pPr lvl="1"/>
            <a:r>
              <a:rPr lang="en-US" smtClean="0"/>
              <a:t>and pragmatic (catch the reader’s eye).</a:t>
            </a:r>
          </a:p>
          <a:p>
            <a:r>
              <a:rPr lang="en-US" smtClean="0"/>
              <a:t>Usually range from 1 to 4-5 sentences;</a:t>
            </a:r>
          </a:p>
          <a:p>
            <a:r>
              <a:rPr lang="en-US" smtClean="0"/>
              <a:t>As a rule are anonymous.</a:t>
            </a:r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Brief news items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mtClean="0"/>
              <a:t>Morphological features:</a:t>
            </a:r>
          </a:p>
          <a:p>
            <a:r>
              <a:rPr lang="en-US" smtClean="0"/>
              <a:t>special use of tense forms: </a:t>
            </a:r>
          </a:p>
          <a:p>
            <a:pPr lvl="1"/>
            <a:r>
              <a:rPr lang="en-US" smtClean="0"/>
              <a:t>Present Ind. and Pr. Perf.; </a:t>
            </a:r>
          </a:p>
          <a:p>
            <a:pPr lvl="1"/>
            <a:r>
              <a:rPr lang="en-US" smtClean="0"/>
              <a:t>sequences of tenses is sometimes violated</a:t>
            </a:r>
          </a:p>
          <a:p>
            <a:pPr>
              <a:buNone/>
            </a:pPr>
            <a:r>
              <a:rPr lang="en-US" smtClean="0"/>
              <a:t>Vocabulary features:</a:t>
            </a:r>
          </a:p>
          <a:p>
            <a:r>
              <a:rPr lang="en-US" smtClean="0"/>
              <a:t>cliches.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Brief news items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mtClean="0"/>
              <a:t>Syntactical features: </a:t>
            </a:r>
          </a:p>
          <a:p>
            <a:r>
              <a:rPr lang="en-US" smtClean="0"/>
              <a:t>the shorter the news item, the more complex the syntactical structure;</a:t>
            </a:r>
          </a:p>
          <a:p>
            <a:r>
              <a:rPr lang="en-US" smtClean="0"/>
              <a:t>the BNI contain </a:t>
            </a:r>
          </a:p>
          <a:p>
            <a:pPr lvl="1"/>
            <a:r>
              <a:rPr lang="en-US" smtClean="0"/>
              <a:t>verbal constructions, </a:t>
            </a:r>
          </a:p>
          <a:p>
            <a:pPr lvl="1"/>
            <a:r>
              <a:rPr lang="en-US" smtClean="0"/>
              <a:t>compressed syntactical structures, </a:t>
            </a:r>
          </a:p>
          <a:p>
            <a:pPr lvl="1"/>
            <a:r>
              <a:rPr lang="en-US" smtClean="0"/>
              <a:t>in order to cram into 1 sentence as much information as possible.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newspaper style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Brief news items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mtClean="0"/>
              <a:t>Composition:</a:t>
            </a:r>
          </a:p>
          <a:p>
            <a:r>
              <a:rPr lang="en-US" smtClean="0"/>
              <a:t>more essential facts (what happened), </a:t>
            </a:r>
          </a:p>
          <a:p>
            <a:r>
              <a:rPr lang="en-US" smtClean="0"/>
              <a:t>facts of less importance (where, when, how). 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mtClean="0"/>
              <a:t>Hence </a:t>
            </a:r>
            <a:r>
              <a:rPr lang="en-US" u="sng" smtClean="0"/>
              <a:t>the rule of 5 W’s</a:t>
            </a:r>
            <a:r>
              <a:rPr lang="en-US" smtClean="0"/>
              <a:t>:</a:t>
            </a:r>
            <a:endParaRPr lang="ru-RU" smtClean="0"/>
          </a:p>
          <a:p>
            <a:r>
              <a:rPr lang="en-US" smtClean="0"/>
              <a:t>Who – What – Why/How – Where – When </a:t>
            </a:r>
            <a:endParaRPr lang="ru-RU" smtClean="0"/>
          </a:p>
          <a:p>
            <a:r>
              <a:rPr lang="en-US" smtClean="0"/>
              <a:t>S 	-      P(O)	- Adv. modifiers of reason, 				manner, place and time</a:t>
            </a:r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Newspaper articles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comment upon events, </a:t>
            </a:r>
          </a:p>
          <a:p>
            <a:r>
              <a:rPr lang="en-US" smtClean="0"/>
              <a:t>naturally reflect the paper’s attitude </a:t>
            </a:r>
          </a:p>
          <a:p>
            <a:r>
              <a:rPr lang="en-US" smtClean="0"/>
              <a:t>bear a subjective character in their interpretation of events. </a:t>
            </a:r>
          </a:p>
          <a:p>
            <a:pPr>
              <a:buNone/>
            </a:pPr>
            <a:r>
              <a:rPr lang="en-US" smtClean="0"/>
              <a:t>Consequently:</a:t>
            </a:r>
          </a:p>
          <a:p>
            <a:pPr lvl="1"/>
            <a:r>
              <a:rPr lang="en-US" smtClean="0"/>
              <a:t>emotional colouring </a:t>
            </a:r>
          </a:p>
          <a:p>
            <a:pPr lvl="1"/>
            <a:r>
              <a:rPr lang="en-US" smtClean="0"/>
              <a:t>wide use of various SDs;</a:t>
            </a:r>
          </a:p>
          <a:p>
            <a:pPr lvl="1"/>
            <a:r>
              <a:rPr lang="en-US" smtClean="0"/>
              <a:t>special terms;</a:t>
            </a:r>
          </a:p>
          <a:p>
            <a:pPr lvl="1"/>
            <a:r>
              <a:rPr lang="en-US" smtClean="0"/>
              <a:t>phraseology.</a:t>
            </a:r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Feature articles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carry abundant and detailed information about the subject in question</a:t>
            </a:r>
          </a:p>
          <a:p>
            <a:r>
              <a:rPr lang="en-US" smtClean="0"/>
              <a:t>are extremely diverse in subject-matter (politics, society, economy, science, art, literature, medicine, education, household matters, latest fashion, etc.);</a:t>
            </a:r>
          </a:p>
          <a:p>
            <a:r>
              <a:rPr lang="en-US" smtClean="0"/>
              <a:t>elements of different styles + different groups of specific vocabulary.</a:t>
            </a:r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Editorials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are a principle vehicle of commentary;</a:t>
            </a:r>
          </a:p>
          <a:p>
            <a:r>
              <a:rPr lang="en-US" smtClean="0"/>
              <a:t>deal with socio-political matters and comment on the political and other facts of the day;</a:t>
            </a:r>
          </a:p>
          <a:p>
            <a:r>
              <a:rPr lang="en-US" smtClean="0"/>
              <a:t>the main </a:t>
            </a:r>
            <a:r>
              <a:rPr lang="en-US" b="1" smtClean="0"/>
              <a:t>purpose:</a:t>
            </a:r>
          </a:p>
          <a:p>
            <a:pPr lvl="1"/>
            <a:r>
              <a:rPr lang="en-US" smtClean="0"/>
              <a:t> to give an adequate interpretation of the news</a:t>
            </a:r>
          </a:p>
          <a:p>
            <a:pPr lvl="1"/>
            <a:r>
              <a:rPr lang="en-US" smtClean="0"/>
              <a:t>in line with the stand of the editors </a:t>
            </a:r>
          </a:p>
          <a:p>
            <a:pPr lvl="1"/>
            <a:r>
              <a:rPr lang="en-US" smtClean="0"/>
              <a:t>and with the policy of those who back the paper.</a:t>
            </a:r>
            <a:endParaRPr lang="ru-RU" smtClean="0"/>
          </a:p>
          <a:p>
            <a:r>
              <a:rPr lang="en-US" b="1" smtClean="0"/>
              <a:t>The function</a:t>
            </a:r>
            <a:r>
              <a:rPr lang="en-US" smtClean="0"/>
              <a:t> – to influence / form the reader’s opinion by</a:t>
            </a:r>
          </a:p>
          <a:p>
            <a:pPr lvl="1"/>
            <a:r>
              <a:rPr lang="en-US" smtClean="0"/>
              <a:t>logical argumentation (reasoning) + appeal to the reader’s senses (rather than to his mind).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Ads and Announcements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have become an indispensable part of the news page. </a:t>
            </a:r>
          </a:p>
          <a:p>
            <a:pPr>
              <a:buNone/>
            </a:pPr>
            <a:endParaRPr lang="en-US" smtClean="0"/>
          </a:p>
          <a:p>
            <a:r>
              <a:rPr lang="en-US" smtClean="0"/>
              <a:t>The </a:t>
            </a:r>
            <a:r>
              <a:rPr lang="en-US" b="1" smtClean="0"/>
              <a:t>purpose</a:t>
            </a:r>
            <a:r>
              <a:rPr lang="en-US" smtClean="0"/>
              <a:t> of an ad or announcement – </a:t>
            </a:r>
          </a:p>
          <a:p>
            <a:pPr>
              <a:buNone/>
            </a:pPr>
            <a:r>
              <a:rPr lang="en-US" smtClean="0"/>
              <a:t>	 to </a:t>
            </a:r>
            <a:r>
              <a:rPr lang="en-US" u="sng" smtClean="0"/>
              <a:t>inform</a:t>
            </a:r>
            <a:r>
              <a:rPr lang="en-US" smtClean="0"/>
              <a:t> the reader. </a:t>
            </a:r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Classified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according to their subject-matter </a:t>
            </a:r>
          </a:p>
          <a:p>
            <a:r>
              <a:rPr lang="en-US" smtClean="0"/>
              <a:t>are arranged into separate sections (</a:t>
            </a:r>
            <a:r>
              <a:rPr lang="en-US" i="1" smtClean="0"/>
              <a:t>births, marriages, deaths, in memoriam, business offers, personal, situations / positions vacant</a:t>
            </a:r>
            <a:r>
              <a:rPr lang="en-US" smtClean="0"/>
              <a:t>);</a:t>
            </a:r>
          </a:p>
          <a:p>
            <a:r>
              <a:rPr lang="en-US" smtClean="0"/>
              <a:t>the structure is absolutely identical (clichés);</a:t>
            </a:r>
          </a:p>
          <a:p>
            <a:r>
              <a:rPr lang="en-US" smtClean="0"/>
              <a:t>elliptical sentences, absence of articles and prepositions (economize space!);</a:t>
            </a:r>
          </a:p>
          <a:p>
            <a:r>
              <a:rPr lang="en-US" smtClean="0"/>
              <a:t>the vocabulary is neutral (but for personal ads).</a:t>
            </a:r>
            <a:endParaRPr lang="ru-R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Non-classified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mtClean="0"/>
              <a:t>show a high degree of variation both in graphical forms and linguistic means;</a:t>
            </a:r>
          </a:p>
          <a:p>
            <a:pPr lvl="0"/>
            <a:r>
              <a:rPr lang="en-US" smtClean="0"/>
              <a:t>are commonly printed in separate boxes, sometimes with a picture in ¼, ½ or a full page, [possess] various shapes and colours.</a:t>
            </a:r>
            <a:endParaRPr lang="ru-RU" smtClean="0"/>
          </a:p>
          <a:p>
            <a:r>
              <a:rPr lang="en-US" smtClean="0"/>
              <a:t>Elliptical, interrogative, exclamatory sentences are used to convey a kind of personal touch, direct address: </a:t>
            </a:r>
            <a:r>
              <a:rPr lang="en-US" i="1" smtClean="0"/>
              <a:t>Think of buying a home?</a:t>
            </a:r>
            <a:endParaRPr 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newspaper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smtClean="0"/>
              <a:t>Summary</a:t>
            </a:r>
            <a:endParaRPr lang="ru-RU" smtClean="0"/>
          </a:p>
          <a:p>
            <a:pPr lvl="1"/>
            <a:endParaRPr lang="en-US" smtClean="0"/>
          </a:p>
          <a:p>
            <a:pPr lvl="1"/>
            <a:r>
              <a:rPr lang="en-US" smtClean="0"/>
              <a:t>special political, economic terms;</a:t>
            </a:r>
            <a:endParaRPr lang="ru-RU" smtClean="0"/>
          </a:p>
          <a:p>
            <a:pPr lvl="1"/>
            <a:r>
              <a:rPr lang="en-US" smtClean="0"/>
              <a:t>non-terminological political vocabulary;</a:t>
            </a:r>
            <a:endParaRPr lang="ru-RU" smtClean="0"/>
          </a:p>
          <a:p>
            <a:pPr lvl="1"/>
            <a:r>
              <a:rPr lang="en-US" smtClean="0"/>
              <a:t>newspaper clichés;</a:t>
            </a:r>
            <a:endParaRPr lang="ru-RU" smtClean="0"/>
          </a:p>
          <a:p>
            <a:pPr lvl="1"/>
            <a:r>
              <a:rPr lang="en-US" smtClean="0"/>
              <a:t>abbreviations;</a:t>
            </a:r>
            <a:endParaRPr lang="ru-RU" smtClean="0"/>
          </a:p>
          <a:p>
            <a:pPr lvl="1"/>
            <a:r>
              <a:rPr lang="en-US" smtClean="0"/>
              <a:t>neologisms.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newspaper style 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Is it a functional style?</a:t>
            </a:r>
          </a:p>
          <a:p>
            <a:pPr lvl="1"/>
            <a:r>
              <a:rPr lang="en-US" smtClean="0"/>
              <a:t>newspapers carry extremely diverse printed matter and samples of practically any style are to be found on newspaper pages, including official documents and scientific articles ;</a:t>
            </a:r>
            <a:endParaRPr lang="ru-RU" smtClean="0"/>
          </a:p>
          <a:p>
            <a:pPr lvl="1"/>
            <a:r>
              <a:rPr lang="en-US" smtClean="0"/>
              <a:t>different genres of newspaper articles perform different functions.</a:t>
            </a:r>
          </a:p>
          <a:p>
            <a:pPr lvl="1"/>
            <a:r>
              <a:rPr lang="en-US" smtClean="0"/>
              <a:t>= There is no newspaper style, but a conglomerate of specimens of different styles in the English newspapers.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newspaper style 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565104"/>
          </a:xfrm>
        </p:spPr>
        <p:txBody>
          <a:bodyPr>
            <a:normAutofit fontScale="92500"/>
          </a:bodyPr>
          <a:lstStyle/>
          <a:p>
            <a:r>
              <a:rPr lang="en-US" b="1" smtClean="0"/>
              <a:t>BUT</a:t>
            </a:r>
            <a:r>
              <a:rPr lang="en-US" smtClean="0"/>
              <a:t>:</a:t>
            </a:r>
          </a:p>
          <a:p>
            <a:pPr lvl="1"/>
            <a:r>
              <a:rPr lang="en-US" smtClean="0"/>
              <a:t>specimens of different styles are commonly found side by side between the covers of one book ;</a:t>
            </a:r>
          </a:p>
          <a:p>
            <a:pPr lvl="1"/>
            <a:r>
              <a:rPr lang="en-US" smtClean="0"/>
              <a:t>official documents are </a:t>
            </a:r>
            <a:r>
              <a:rPr lang="en-US" u="sng" smtClean="0"/>
              <a:t>never published intact</a:t>
            </a:r>
            <a:r>
              <a:rPr lang="en-US" smtClean="0"/>
              <a:t>, in full (a journalist </a:t>
            </a:r>
            <a:r>
              <a:rPr lang="en-US" b="1" smtClean="0"/>
              <a:t>rewrites </a:t>
            </a:r>
            <a:r>
              <a:rPr lang="en-US" smtClean="0"/>
              <a:t>what he believes are the most essential parts of a document </a:t>
            </a:r>
            <a:r>
              <a:rPr lang="en-US" b="1" smtClean="0"/>
              <a:t>in his own words</a:t>
            </a:r>
            <a:r>
              <a:rPr lang="en-US" smtClean="0"/>
              <a:t>, quoting from the original text);</a:t>
            </a:r>
          </a:p>
          <a:p>
            <a:pPr lvl="1"/>
            <a:r>
              <a:rPr lang="en-US" smtClean="0"/>
              <a:t>articles on scientific problems are not written by specialists (“by / from our science correspondent”), i.e., </a:t>
            </a:r>
            <a:r>
              <a:rPr lang="en-US" b="1" smtClean="0"/>
              <a:t>original information is adapted </a:t>
            </a:r>
            <a:r>
              <a:rPr lang="en-US" smtClean="0"/>
              <a:t>to the needs of the newspaper and </a:t>
            </a:r>
            <a:r>
              <a:rPr lang="en-US" b="1" smtClean="0"/>
              <a:t>subjected to the norms </a:t>
            </a:r>
            <a:r>
              <a:rPr lang="en-US" smtClean="0"/>
              <a:t>of NS</a:t>
            </a: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N.M. Naer: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smtClean="0"/>
          </a:p>
          <a:p>
            <a:pPr indent="360000" algn="just">
              <a:buNone/>
            </a:pPr>
            <a:r>
              <a:rPr lang="en-US" smtClean="0"/>
              <a:t>Newspaper style can be defined as a </a:t>
            </a:r>
            <a:r>
              <a:rPr lang="en-US" u="sng" smtClean="0"/>
              <a:t>socially recognized</a:t>
            </a:r>
            <a:r>
              <a:rPr lang="en-US" smtClean="0"/>
              <a:t> and functionally conditioned </a:t>
            </a:r>
            <a:r>
              <a:rPr lang="en-US" u="sng" smtClean="0"/>
              <a:t>system of interrelated language means</a:t>
            </a:r>
            <a:r>
              <a:rPr lang="en-US" smtClean="0"/>
              <a:t> that serves </a:t>
            </a:r>
            <a:r>
              <a:rPr lang="en-US" u="sng" smtClean="0"/>
              <a:t>the purpose of informing </a:t>
            </a:r>
            <a:r>
              <a:rPr lang="en-US" smtClean="0"/>
              <a:t>the reader of the events of the day and </a:t>
            </a:r>
            <a:r>
              <a:rPr lang="en-US" u="sng" smtClean="0"/>
              <a:t>instructing him as to the evaluation</a:t>
            </a:r>
            <a:r>
              <a:rPr lang="en-US" smtClean="0"/>
              <a:t> of such events.</a:t>
            </a: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newspaper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Plays a decisive role in shaping the standards of present-day English.</a:t>
            </a:r>
          </a:p>
          <a:p>
            <a:r>
              <a:rPr lang="en-US" smtClean="0"/>
              <a:t>Is a socially conditioned and functionally oriented linguistic unit.</a:t>
            </a:r>
          </a:p>
          <a:p>
            <a:r>
              <a:rPr lang="en-US" smtClean="0"/>
              <a:t>There are 2 interrelated functions of NS: </a:t>
            </a:r>
          </a:p>
          <a:p>
            <a:pPr lvl="1"/>
            <a:r>
              <a:rPr lang="en-US" smtClean="0"/>
              <a:t>the informative </a:t>
            </a:r>
          </a:p>
          <a:p>
            <a:pPr lvl="1"/>
            <a:r>
              <a:rPr lang="en-US" smtClean="0"/>
              <a:t>and the evaluative.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mtClean="0"/>
              <a:t>All genres are evaluative, but in different degree.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Features of NS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BREVITY</a:t>
            </a:r>
          </a:p>
          <a:p>
            <a:r>
              <a:rPr lang="en-US" smtClean="0"/>
              <a:t>Newspaper </a:t>
            </a:r>
            <a:r>
              <a:rPr lang="en-US" u="sng" smtClean="0"/>
              <a:t>clichés</a:t>
            </a:r>
            <a:r>
              <a:rPr lang="en-US" smtClean="0"/>
              <a:t> (defect of style vs. an indispensable element: </a:t>
            </a:r>
            <a:r>
              <a:rPr lang="en-US" i="1" smtClean="0"/>
              <a:t>vital issue, informed sources, top priority</a:t>
            </a:r>
            <a:r>
              <a:rPr lang="en-US" smtClean="0"/>
              <a:t>);</a:t>
            </a:r>
          </a:p>
          <a:p>
            <a:pPr lvl="0"/>
            <a:r>
              <a:rPr lang="en-US" u="sng" smtClean="0"/>
              <a:t>special terms</a:t>
            </a:r>
            <a:r>
              <a:rPr lang="en-US" smtClean="0"/>
              <a:t> and special vocabulary, political vocabulary (</a:t>
            </a:r>
            <a:r>
              <a:rPr lang="en-US" i="1" smtClean="0"/>
              <a:t>republic, summit talks, </a:t>
            </a:r>
            <a:r>
              <a:rPr lang="en-US" smtClean="0"/>
              <a:t>names of political parties and diplomatic terms);</a:t>
            </a:r>
          </a:p>
          <a:p>
            <a:pPr lvl="0"/>
            <a:r>
              <a:rPr lang="en-US" u="sng" smtClean="0"/>
              <a:t>abbreviations:</a:t>
            </a:r>
            <a:r>
              <a:rPr lang="en-US" smtClean="0"/>
              <a:t> frequent, familiar. In announcements and ads – clipped words:</a:t>
            </a:r>
            <a:br>
              <a:rPr lang="en-US" smtClean="0"/>
            </a:br>
            <a:r>
              <a:rPr lang="en-US" smtClean="0"/>
              <a:t>(</a:t>
            </a:r>
            <a:r>
              <a:rPr lang="en-US" i="1" smtClean="0"/>
              <a:t>1 bedr apt Feb</a:t>
            </a:r>
            <a:r>
              <a:rPr lang="en-US" smtClean="0"/>
              <a:t>).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Features of NS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smtClean="0"/>
              <a:t>noun + noun constructions</a:t>
            </a:r>
            <a:r>
              <a:rPr lang="en-US" smtClean="0"/>
              <a:t> (smtms they are purely situational, require context: </a:t>
            </a:r>
            <a:r>
              <a:rPr lang="en-US" i="1" smtClean="0"/>
              <a:t>Drainpipe rescue for children</a:t>
            </a:r>
            <a:r>
              <a:rPr lang="en-US" smtClean="0"/>
              <a:t>);</a:t>
            </a:r>
          </a:p>
          <a:p>
            <a:pPr lvl="0"/>
            <a:r>
              <a:rPr lang="en-US" u="sng" smtClean="0"/>
              <a:t>emotive vocabulary</a:t>
            </a:r>
            <a:r>
              <a:rPr lang="en-US" smtClean="0"/>
              <a:t>: words with emotive meaning and connotation, colloquialisms and slang units (esp. - in headlines);</a:t>
            </a:r>
            <a:endParaRPr lang="ru-RU" smtClean="0"/>
          </a:p>
          <a:p>
            <a:pPr lvl="0"/>
            <a:r>
              <a:rPr lang="en-US" u="sng" smtClean="0"/>
              <a:t>periphrases</a:t>
            </a:r>
            <a:r>
              <a:rPr lang="en-US" smtClean="0"/>
              <a:t> and </a:t>
            </a:r>
            <a:r>
              <a:rPr lang="en-US" u="sng" smtClean="0"/>
              <a:t>metonymy</a:t>
            </a:r>
            <a:r>
              <a:rPr lang="en-US" smtClean="0"/>
              <a:t> (</a:t>
            </a:r>
            <a:r>
              <a:rPr lang="en-US" i="1" smtClean="0"/>
              <a:t>White House demands…</a:t>
            </a:r>
            <a:r>
              <a:rPr lang="en-US" smtClean="0"/>
              <a:t> </a:t>
            </a:r>
            <a:r>
              <a:rPr lang="en-US" i="1" smtClean="0"/>
              <a:t>the Kremlin refuses…</a:t>
            </a:r>
            <a:r>
              <a:rPr lang="en-US" smtClean="0"/>
              <a:t>);</a:t>
            </a:r>
            <a:endParaRPr lang="ru-RU" smtClean="0"/>
          </a:p>
          <a:p>
            <a:pPr lvl="0"/>
            <a:r>
              <a:rPr lang="en-US" u="sng" smtClean="0"/>
              <a:t>allusions</a:t>
            </a:r>
            <a:r>
              <a:rPr lang="en-US" smtClean="0"/>
              <a:t> to current facts, historical events;</a:t>
            </a:r>
            <a:endParaRPr lang="ru-RU" smtClean="0"/>
          </a:p>
          <a:p>
            <a:pPr lvl="0"/>
            <a:r>
              <a:rPr lang="en-US" u="sng" smtClean="0"/>
              <a:t>small paragraphs</a:t>
            </a:r>
            <a:r>
              <a:rPr lang="en-US" smtClean="0"/>
              <a:t>;</a:t>
            </a:r>
            <a:endParaRPr lang="ru-RU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Features of NS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short words (1-syll., esp. in headlines);</a:t>
            </a:r>
            <a:endParaRPr lang="ru-RU" smtClean="0"/>
          </a:p>
          <a:p>
            <a:r>
              <a:rPr lang="en-US" smtClean="0"/>
              <a:t>assimilated terms of other special fields:</a:t>
            </a:r>
          </a:p>
          <a:p>
            <a:pPr lvl="1"/>
            <a:r>
              <a:rPr lang="en-US" smtClean="0"/>
              <a:t>sport: </a:t>
            </a:r>
            <a:r>
              <a:rPr lang="en-US" i="1" smtClean="0"/>
              <a:t>a dark horse, to win a race, to hit below the belt; </a:t>
            </a:r>
          </a:p>
          <a:p>
            <a:pPr lvl="1"/>
            <a:r>
              <a:rPr lang="en-US" smtClean="0"/>
              <a:t>military: </a:t>
            </a:r>
            <a:r>
              <a:rPr lang="en-US" i="1" smtClean="0"/>
              <a:t> to attack, to be under fire, to catch flak</a:t>
            </a:r>
            <a:r>
              <a:rPr lang="en-US" smtClean="0"/>
              <a:t>;</a:t>
            </a:r>
            <a:endParaRPr lang="ru-RU" smtClean="0"/>
          </a:p>
          <a:p>
            <a:pPr lvl="0"/>
            <a:r>
              <a:rPr lang="en-US" smtClean="0"/>
              <a:t>foreign words and barbarisms: </a:t>
            </a:r>
            <a:r>
              <a:rPr lang="en-US" i="1" smtClean="0"/>
              <a:t>status quo, per capita, persona non grata;</a:t>
            </a:r>
            <a:endParaRPr lang="ru-RU" smtClean="0"/>
          </a:p>
          <a:p>
            <a:pPr lvl="0"/>
            <a:r>
              <a:rPr lang="en-US" smtClean="0"/>
              <a:t>neologisms: </a:t>
            </a:r>
            <a:r>
              <a:rPr lang="en-US" i="1" smtClean="0"/>
              <a:t>stagflation, to black – to boycott</a:t>
            </a:r>
            <a:r>
              <a:rPr lang="en-US" smtClean="0"/>
              <a:t>;</a:t>
            </a:r>
            <a:endParaRPr lang="ru-RU" smtClean="0"/>
          </a:p>
          <a:p>
            <a:r>
              <a:rPr lang="en-US" smtClean="0"/>
              <a:t>graphic means (esp. in popular press);</a:t>
            </a:r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</TotalTime>
  <Words>1358</Words>
  <Application>Microsoft Office PowerPoint</Application>
  <PresentationFormat>Экран (4:3)</PresentationFormat>
  <Paragraphs>168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Median</vt:lpstr>
      <vt:lpstr>Classification of functional styles</vt:lpstr>
      <vt:lpstr>The newspaper style</vt:lpstr>
      <vt:lpstr>The newspaper style </vt:lpstr>
      <vt:lpstr>The newspaper style </vt:lpstr>
      <vt:lpstr>N.M. Naer:</vt:lpstr>
      <vt:lpstr>The newspaper style</vt:lpstr>
      <vt:lpstr>Features of NS</vt:lpstr>
      <vt:lpstr>Features of NS</vt:lpstr>
      <vt:lpstr>Features of NS</vt:lpstr>
      <vt:lpstr>Features of NS</vt:lpstr>
      <vt:lpstr>Examples</vt:lpstr>
      <vt:lpstr>Newspaper headlines</vt:lpstr>
      <vt:lpstr>Newspaper headlines</vt:lpstr>
      <vt:lpstr>Newspaper headlines</vt:lpstr>
      <vt:lpstr>Newspaper headlines</vt:lpstr>
      <vt:lpstr>Types of headlines</vt:lpstr>
      <vt:lpstr>Brief news items</vt:lpstr>
      <vt:lpstr>Brief news items</vt:lpstr>
      <vt:lpstr>Brief news items</vt:lpstr>
      <vt:lpstr>Brief news items</vt:lpstr>
      <vt:lpstr>Newspaper articles</vt:lpstr>
      <vt:lpstr>Feature articles</vt:lpstr>
      <vt:lpstr>Editorials</vt:lpstr>
      <vt:lpstr>Ads and Announcements</vt:lpstr>
      <vt:lpstr>Classified</vt:lpstr>
      <vt:lpstr>Non-classified</vt:lpstr>
      <vt:lpstr>The newspaper style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Classification of functional styles</dc:title>
  <dc:creator>Mona_De_Lafitte</dc:creator>
  <cp:lastModifiedBy>Mona_De_Lafitte</cp:lastModifiedBy>
  <cp:revision>2</cp:revision>
  <dcterms:created xsi:type="dcterms:W3CDTF">2014-06-08T21:22:37Z</dcterms:created>
  <dcterms:modified xsi:type="dcterms:W3CDTF">2014-06-08T21:25:37Z</dcterms:modified>
</cp:coreProperties>
</file>