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84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6/9/2014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3A271A1-F6D6-438B-A432-4747EE7ECD40}" type="datetimeFigureOut">
              <a:rPr lang="en-US" smtClean="0"/>
              <a:pPr/>
              <a:t>6/9/2014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US" dirty="0" smtClean="0"/>
              <a:t>Classification of functional styles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/>
              <a:t>Lecture 2 - continued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Oratorical speech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The speaker wants:</a:t>
            </a:r>
          </a:p>
          <a:p>
            <a:pPr lvl="1"/>
            <a:r>
              <a:rPr lang="en-US" smtClean="0"/>
              <a:t>to keep up the interest of the audience and hold it in suspense, consequently:</a:t>
            </a:r>
          </a:p>
          <a:p>
            <a:pPr lvl="2"/>
            <a:r>
              <a:rPr lang="en-US" smtClean="0"/>
              <a:t>emotionally coloured words;</a:t>
            </a:r>
          </a:p>
          <a:p>
            <a:pPr lvl="2"/>
            <a:r>
              <a:rPr lang="en-US" smtClean="0"/>
              <a:t>lexical and syntactical TRITE stylistic devices;</a:t>
            </a:r>
          </a:p>
          <a:p>
            <a:pPr lvl="2"/>
            <a:r>
              <a:rPr lang="en-US" smtClean="0"/>
              <a:t>repetition;</a:t>
            </a:r>
          </a:p>
          <a:p>
            <a:pPr lvl="2"/>
            <a:r>
              <a:rPr lang="en-US" smtClean="0"/>
              <a:t>allusions (to contemporary or historical events, to well-known people, to literary characters, mythology and the Bible; used to draw the historical parallels and to confirm the statement). </a:t>
            </a:r>
          </a:p>
          <a:p>
            <a:pPr lvl="1"/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Oratorical speech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 lnSpcReduction="10000"/>
          </a:bodyPr>
          <a:lstStyle/>
          <a:p>
            <a:r>
              <a:rPr lang="en-US" smtClean="0"/>
              <a:t>Syntactical features – </a:t>
            </a:r>
          </a:p>
          <a:p>
            <a:pPr lvl="1"/>
            <a:r>
              <a:rPr lang="en-US" smtClean="0"/>
              <a:t>the sentences are long, can contain many dependent clauses and parenthetical clauses;</a:t>
            </a:r>
          </a:p>
          <a:p>
            <a:pPr lvl="1"/>
            <a:r>
              <a:rPr lang="en-US" smtClean="0"/>
              <a:t>the use of </a:t>
            </a:r>
            <a:r>
              <a:rPr lang="en-US" b="1" smtClean="0"/>
              <a:t>gradations</a:t>
            </a:r>
            <a:r>
              <a:rPr lang="en-US" smtClean="0"/>
              <a:t>: </a:t>
            </a:r>
            <a:r>
              <a:rPr lang="en-US" i="1" smtClean="0"/>
              <a:t>Such a claim was all </a:t>
            </a:r>
            <a:r>
              <a:rPr lang="en-US" i="1" u="sng" smtClean="0"/>
              <a:t>a part, a trick, a trap</a:t>
            </a:r>
            <a:r>
              <a:rPr lang="en-US" i="1" smtClean="0"/>
              <a:t> to provide the Republican party with a scapegoat at that time;</a:t>
            </a:r>
          </a:p>
          <a:p>
            <a:pPr lvl="1"/>
            <a:r>
              <a:rPr lang="en-US" smtClean="0"/>
              <a:t>antithesis, rhetorical questions, exclamatory sentences, suspense: 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i="1" smtClean="0"/>
              <a:t>We fought Lexington to free ourselves. </a:t>
            </a:r>
            <a:br>
              <a:rPr lang="en-US" i="1" smtClean="0"/>
            </a:br>
            <a:r>
              <a:rPr lang="en-US" i="1" smtClean="0"/>
              <a:t>We fought Gettysburg to free others. </a:t>
            </a:r>
            <a:br>
              <a:rPr lang="en-US" i="1" smtClean="0"/>
            </a:br>
            <a:r>
              <a:rPr lang="en-US" i="1" smtClean="0"/>
              <a:t>(antithesis, parallelism, repetition)</a:t>
            </a:r>
          </a:p>
          <a:p>
            <a:pPr lvl="1"/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Oratorical speech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Rhetorical questions</a:t>
            </a:r>
          </a:p>
          <a:p>
            <a:pPr lvl="1"/>
            <a:r>
              <a:rPr lang="en-US" smtClean="0"/>
              <a:t>draw the attention of the audience </a:t>
            </a:r>
          </a:p>
          <a:p>
            <a:pPr lvl="1"/>
            <a:r>
              <a:rPr lang="en-US" smtClean="0"/>
              <a:t>and break the monotony of a series of declarative sentences,</a:t>
            </a:r>
          </a:p>
          <a:p>
            <a:pPr lvl="1"/>
            <a:r>
              <a:rPr lang="en-US" smtClean="0"/>
              <a:t>have a strong emotive colouring (the speaker strives to call for a sympathetic reaction on the part of the listeners); </a:t>
            </a:r>
          </a:p>
          <a:p>
            <a:pPr lvl="1"/>
            <a:r>
              <a:rPr lang="en-US" smtClean="0"/>
              <a:t>fulfill the function of a statement, not a ?</a:t>
            </a:r>
            <a:endParaRPr lang="ru-RU" smtClean="0"/>
          </a:p>
          <a:p>
            <a:r>
              <a:rPr lang="en-US" smtClean="0"/>
              <a:t>Non-rhetorical Q. are also effective.</a:t>
            </a:r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publicistic style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smtClean="0"/>
              <a:t>Summary</a:t>
            </a:r>
            <a:endParaRPr lang="ru-RU" smtClean="0"/>
          </a:p>
          <a:p>
            <a:pPr lvl="1"/>
            <a:r>
              <a:rPr lang="en-US" smtClean="0"/>
              <a:t>The use of direct address and 1</a:t>
            </a:r>
            <a:r>
              <a:rPr lang="en-US" baseline="30000" smtClean="0"/>
              <a:t>st</a:t>
            </a:r>
            <a:r>
              <a:rPr lang="en-US" smtClean="0"/>
              <a:t> person pronouns.</a:t>
            </a:r>
            <a:endParaRPr lang="ru-RU" smtClean="0"/>
          </a:p>
          <a:p>
            <a:pPr lvl="1"/>
            <a:r>
              <a:rPr lang="en-US" smtClean="0"/>
              <a:t>A rather wide use of connectives.</a:t>
            </a:r>
            <a:endParaRPr lang="ru-RU" smtClean="0"/>
          </a:p>
          <a:p>
            <a:pPr lvl="1"/>
            <a:r>
              <a:rPr lang="en-US" smtClean="0"/>
              <a:t>The abundant use of expressive and emotive words.</a:t>
            </a:r>
            <a:endParaRPr lang="ru-RU" smtClean="0"/>
          </a:p>
          <a:p>
            <a:pPr lvl="1"/>
            <a:r>
              <a:rPr lang="en-US" smtClean="0"/>
              <a:t>The use of tropes, especially sustained metaphors and similes.</a:t>
            </a:r>
            <a:endParaRPr lang="ru-RU" smtClean="0"/>
          </a:p>
          <a:p>
            <a:pPr lvl="1"/>
            <a:r>
              <a:rPr lang="en-US" smtClean="0"/>
              <a:t>The use of traditional set expressions and clichés.</a:t>
            </a:r>
            <a:endParaRPr lang="ru-RU" smtClean="0"/>
          </a:p>
          <a:p>
            <a:pPr lvl="1"/>
            <a:r>
              <a:rPr lang="en-US" smtClean="0"/>
              <a:t>The use of colloquial vocabulary.</a:t>
            </a:r>
            <a:endParaRPr lang="ru-RU" smtClean="0"/>
          </a:p>
          <a:p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onstantia" pitchFamily="18" charset="0"/>
              </a:rPr>
              <a:t>The problem of colloquial style</a:t>
            </a:r>
            <a:endParaRPr lang="ru-RU" dirty="0"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colloquial style -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informal speech of everyday conversation. </a:t>
            </a:r>
          </a:p>
          <a:p>
            <a:endParaRPr lang="en-US" dirty="0" smtClean="0"/>
          </a:p>
          <a:p>
            <a:r>
              <a:rPr lang="en-US" dirty="0" smtClean="0"/>
              <a:t>The 1</a:t>
            </a:r>
            <a:r>
              <a:rPr lang="en-US" baseline="30000" dirty="0" smtClean="0"/>
              <a:t>st</a:t>
            </a:r>
            <a:r>
              <a:rPr lang="en-US" dirty="0" smtClean="0"/>
              <a:t> problem – classification: can it be regarded as a functional style? </a:t>
            </a:r>
          </a:p>
          <a:p>
            <a:r>
              <a:rPr lang="en-US" dirty="0" smtClean="0"/>
              <a:t>- I.R. </a:t>
            </a:r>
            <a:r>
              <a:rPr lang="en-US" dirty="0" err="1" smtClean="0"/>
              <a:t>Halperin</a:t>
            </a:r>
            <a:r>
              <a:rPr lang="en-US" dirty="0" smtClean="0"/>
              <a:t> (functional styles belong only to </a:t>
            </a:r>
            <a:r>
              <a:rPr lang="en-US" u="sng" dirty="0" smtClean="0"/>
              <a:t>the written variety</a:t>
            </a:r>
            <a:r>
              <a:rPr lang="en-US" dirty="0" smtClean="0"/>
              <a:t> of the literary language)</a:t>
            </a:r>
          </a:p>
          <a:p>
            <a:r>
              <a:rPr lang="en-US" dirty="0" smtClean="0"/>
              <a:t>+ I.V. Arnold, Y.M. </a:t>
            </a:r>
            <a:r>
              <a:rPr lang="en-US" dirty="0" err="1" smtClean="0"/>
              <a:t>Skrebnev</a:t>
            </a:r>
            <a:r>
              <a:rPr lang="en-US" dirty="0" smtClean="0"/>
              <a:t>, V.A. </a:t>
            </a:r>
            <a:r>
              <a:rPr lang="en-US" dirty="0" err="1" smtClean="0"/>
              <a:t>Maltsev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colloquial style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smtClean="0"/>
              <a:t>literary colloquial (</a:t>
            </a:r>
            <a:r>
              <a:rPr lang="ru-RU" dirty="0" smtClean="0"/>
              <a:t>литературно-разговорный</a:t>
            </a:r>
            <a:r>
              <a:rPr lang="en-US" dirty="0" smtClean="0"/>
              <a:t>)</a:t>
            </a:r>
            <a:r>
              <a:rPr lang="ru-RU" dirty="0" smtClean="0"/>
              <a:t>;</a:t>
            </a:r>
          </a:p>
          <a:p>
            <a:pPr lvl="0"/>
            <a:r>
              <a:rPr lang="en-US" dirty="0" smtClean="0"/>
              <a:t>unceremonious (</a:t>
            </a:r>
            <a:r>
              <a:rPr lang="ru-RU" dirty="0" smtClean="0"/>
              <a:t>фамильярно-разговорный</a:t>
            </a:r>
            <a:r>
              <a:rPr lang="en-US" dirty="0" smtClean="0"/>
              <a:t>)</a:t>
            </a:r>
            <a:r>
              <a:rPr lang="ru-RU" dirty="0" smtClean="0"/>
              <a:t>;</a:t>
            </a:r>
          </a:p>
          <a:p>
            <a:r>
              <a:rPr lang="en-US" dirty="0" smtClean="0"/>
              <a:t>popular speech/ common parlance (</a:t>
            </a:r>
            <a:r>
              <a:rPr lang="ru-RU" dirty="0" smtClean="0"/>
              <a:t>просторечье</a:t>
            </a:r>
            <a:r>
              <a:rPr lang="en-US" dirty="0" smtClean="0"/>
              <a:t>).</a:t>
            </a:r>
          </a:p>
          <a:p>
            <a:endParaRPr lang="en-US" dirty="0" smtClean="0"/>
          </a:p>
          <a:p>
            <a:r>
              <a:rPr lang="en-US" dirty="0" smtClean="0"/>
              <a:t>- our everyday means of communication.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Peculiarities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sz="3200" dirty="0" smtClean="0"/>
              <a:t>1. Typified constructions -&gt; speech almost automatic:</a:t>
            </a:r>
          </a:p>
          <a:p>
            <a:pPr lvl="1"/>
            <a:r>
              <a:rPr lang="en-US" dirty="0" smtClean="0"/>
              <a:t>social phrases: greetings, words of parting; introductions and wishes; congratulations, requests, thanks, apologies, assent and dissent, hesitation el.;</a:t>
            </a:r>
          </a:p>
          <a:p>
            <a:pPr lvl="1"/>
            <a:r>
              <a:rPr lang="en-US" dirty="0" smtClean="0"/>
              <a:t>the formulae of direct address:</a:t>
            </a:r>
          </a:p>
          <a:p>
            <a:pPr lvl="2"/>
            <a:r>
              <a:rPr lang="en-US" dirty="0" smtClean="0"/>
              <a:t>a) socially oriented: </a:t>
            </a:r>
            <a:r>
              <a:rPr lang="en-US" i="1" dirty="0" smtClean="0"/>
              <a:t>Sir, Madam</a:t>
            </a:r>
            <a:r>
              <a:rPr lang="en-US" dirty="0" smtClean="0"/>
              <a:t>, first name, </a:t>
            </a:r>
            <a:r>
              <a:rPr lang="en-US" i="1" dirty="0" smtClean="0"/>
              <a:t>Professor</a:t>
            </a:r>
            <a:r>
              <a:rPr lang="en-US" dirty="0" smtClean="0"/>
              <a:t> …</a:t>
            </a:r>
            <a:endParaRPr lang="ru-RU" dirty="0" smtClean="0"/>
          </a:p>
          <a:p>
            <a:pPr lvl="2"/>
            <a:r>
              <a:rPr lang="en-US" dirty="0" smtClean="0"/>
              <a:t>b) bearing personal emotiveness: endearments, abusive.</a:t>
            </a:r>
            <a:endParaRPr lang="ru-RU" dirty="0" smtClean="0"/>
          </a:p>
          <a:p>
            <a:r>
              <a:rPr lang="en-US" sz="3200" dirty="0" smtClean="0"/>
              <a:t>The use of interjections – signs of emotions, sometimes with a very vague meaning.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Peculiarities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 smtClean="0"/>
              <a:t>2. Vocabulary. The word-stock falls into 3 layers:</a:t>
            </a:r>
            <a:endParaRPr lang="ru-RU" dirty="0" smtClean="0"/>
          </a:p>
          <a:p>
            <a:pPr lvl="1"/>
            <a:r>
              <a:rPr lang="en-US" dirty="0" smtClean="0"/>
              <a:t>the literary;</a:t>
            </a:r>
            <a:endParaRPr lang="ru-RU" dirty="0" smtClean="0"/>
          </a:p>
          <a:p>
            <a:pPr lvl="1"/>
            <a:r>
              <a:rPr lang="en-US" dirty="0" smtClean="0"/>
              <a:t>the neutral;</a:t>
            </a:r>
            <a:endParaRPr lang="ru-RU" dirty="0" smtClean="0"/>
          </a:p>
          <a:p>
            <a:pPr lvl="1"/>
            <a:r>
              <a:rPr lang="en-US" dirty="0" smtClean="0"/>
              <a:t>the colloquial.</a:t>
            </a:r>
            <a:endParaRPr lang="ru-RU" dirty="0" smtClean="0"/>
          </a:p>
          <a:p>
            <a:pPr lvl="2"/>
            <a:r>
              <a:rPr lang="en-US" dirty="0" smtClean="0"/>
              <a:t>(</a:t>
            </a:r>
            <a:r>
              <a:rPr lang="en-US" i="1" dirty="0" smtClean="0"/>
              <a:t>kid – infant, daddy – parent</a:t>
            </a:r>
            <a:r>
              <a:rPr lang="en-US" dirty="0" smtClean="0"/>
              <a:t>)</a:t>
            </a:r>
            <a:endParaRPr lang="ru-RU" dirty="0" smtClean="0"/>
          </a:p>
          <a:p>
            <a:r>
              <a:rPr lang="en-US" dirty="0" smtClean="0"/>
              <a:t>Colloquial words are always more emotionally </a:t>
            </a:r>
            <a:r>
              <a:rPr lang="en-US" dirty="0" err="1" smtClean="0"/>
              <a:t>coloured</a:t>
            </a:r>
            <a:r>
              <a:rPr lang="en-US" dirty="0" smtClean="0"/>
              <a:t>. </a:t>
            </a:r>
          </a:p>
          <a:p>
            <a:pPr lvl="1"/>
            <a:r>
              <a:rPr lang="en-US" i="1" dirty="0" smtClean="0"/>
              <a:t>cock-and-bull – </a:t>
            </a:r>
            <a:r>
              <a:rPr lang="en-US" dirty="0" smtClean="0"/>
              <a:t>long, complicated story, </a:t>
            </a:r>
            <a:r>
              <a:rPr lang="en-US" i="1" dirty="0" smtClean="0"/>
              <a:t>cliff-hanger </a:t>
            </a:r>
            <a:r>
              <a:rPr lang="en-US" dirty="0" smtClean="0"/>
              <a:t>– prolonged tense situation, </a:t>
            </a:r>
            <a:r>
              <a:rPr lang="en-US" i="1" dirty="0" smtClean="0"/>
              <a:t>from A to Z – </a:t>
            </a:r>
            <a:r>
              <a:rPr lang="en-US" dirty="0" smtClean="0"/>
              <a:t>thoroughly.</a:t>
            </a:r>
            <a:endParaRPr lang="ru-RU" dirty="0" smtClean="0"/>
          </a:p>
          <a:p>
            <a:r>
              <a:rPr lang="en-US" dirty="0" smtClean="0"/>
              <a:t>Thematically colloquial lexical units are more anthropocentric </a:t>
            </a:r>
          </a:p>
          <a:p>
            <a:pPr lvl="1"/>
            <a:r>
              <a:rPr lang="en-US" dirty="0" smtClean="0"/>
              <a:t>(</a:t>
            </a:r>
            <a:r>
              <a:rPr lang="en-US" i="1" dirty="0" smtClean="0"/>
              <a:t>monkey – mischievous child; splinter – splitting headache</a:t>
            </a:r>
            <a:r>
              <a:rPr lang="en-US" dirty="0" smtClean="0"/>
              <a:t>).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Peculiarities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3. Simple verbs: phrasal verbs are mostly used instead of their literary synonyms:</a:t>
            </a:r>
            <a:endParaRPr lang="ru-RU" dirty="0" smtClean="0"/>
          </a:p>
          <a:p>
            <a:pPr lvl="1"/>
            <a:r>
              <a:rPr lang="en-US" i="1" dirty="0" smtClean="0"/>
              <a:t>to get out – retire;</a:t>
            </a:r>
            <a:endParaRPr lang="ru-RU" dirty="0" smtClean="0"/>
          </a:p>
          <a:p>
            <a:pPr lvl="1"/>
            <a:r>
              <a:rPr lang="en-US" i="1" dirty="0" smtClean="0"/>
              <a:t>to stand up to – support.</a:t>
            </a:r>
            <a:endParaRPr lang="ru-RU" dirty="0" smtClean="0"/>
          </a:p>
          <a:p>
            <a:r>
              <a:rPr lang="en-US" dirty="0" smtClean="0"/>
              <a:t>The one-</a:t>
            </a:r>
            <a:r>
              <a:rPr lang="en-US" dirty="0" err="1" smtClean="0"/>
              <a:t>syllabled</a:t>
            </a:r>
            <a:r>
              <a:rPr lang="en-US" dirty="0" smtClean="0"/>
              <a:t> verbs, such as:</a:t>
            </a:r>
            <a:r>
              <a:rPr lang="en-US" i="1" dirty="0" smtClean="0"/>
              <a:t> </a:t>
            </a:r>
          </a:p>
          <a:p>
            <a:pPr lvl="1"/>
            <a:r>
              <a:rPr lang="en-US" i="1" dirty="0" smtClean="0"/>
              <a:t>do, put, take, come, go, get, turn, run, fall, etc., - </a:t>
            </a:r>
          </a:p>
          <a:p>
            <a:pPr>
              <a:buNone/>
            </a:pPr>
            <a:r>
              <a:rPr lang="en-US" dirty="0" smtClean="0"/>
              <a:t>produce an enormous multiplicity of meanings.</a:t>
            </a:r>
          </a:p>
          <a:p>
            <a:pPr>
              <a:buNone/>
            </a:pPr>
            <a:endParaRPr lang="ru-RU" dirty="0" smtClean="0"/>
          </a:p>
          <a:p>
            <a:r>
              <a:rPr lang="en-US" dirty="0" smtClean="0"/>
              <a:t>4. Simple sentences prevail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publicistic style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Peculiarities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dirty="0" smtClean="0"/>
              <a:t>5. Combination of compression and redundancy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u="sng" dirty="0" smtClean="0"/>
              <a:t>Compression</a:t>
            </a:r>
            <a:r>
              <a:rPr lang="en-US" dirty="0" smtClean="0"/>
              <a:t> – realized in:</a:t>
            </a:r>
          </a:p>
          <a:p>
            <a:pPr marL="594360" lvl="2" indent="-320040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en-US" dirty="0" smtClean="0"/>
              <a:t>Shortened forms of modal and auxiliary verbs;</a:t>
            </a:r>
          </a:p>
          <a:p>
            <a:pPr marL="594360" lvl="2" indent="-320040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en-US" dirty="0" smtClean="0"/>
              <a:t>Omission of words (elliptical sentences: </a:t>
            </a:r>
            <a:r>
              <a:rPr lang="en-US" i="1" dirty="0" smtClean="0"/>
              <a:t>Been travelling?</a:t>
            </a:r>
            <a:r>
              <a:rPr lang="en-US" dirty="0" smtClean="0"/>
              <a:t>);</a:t>
            </a:r>
          </a:p>
          <a:p>
            <a:pPr marL="594360" lvl="2" indent="-320040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en-US" dirty="0" smtClean="0"/>
              <a:t>Clipped words;</a:t>
            </a:r>
          </a:p>
          <a:p>
            <a:pPr marL="594360" lvl="2" indent="-320040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en-US" dirty="0" smtClean="0"/>
              <a:t>Words of broad semantics (</a:t>
            </a:r>
            <a:r>
              <a:rPr lang="en-US" i="1" dirty="0" smtClean="0"/>
              <a:t>thing, stuff, matter</a:t>
            </a:r>
            <a:r>
              <a:rPr lang="en-US" dirty="0" smtClean="0"/>
              <a:t>);</a:t>
            </a:r>
          </a:p>
          <a:p>
            <a:pPr marL="594360" lvl="2" indent="-320040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en-US" dirty="0" smtClean="0"/>
              <a:t>Simplicity of syntactical constructions;</a:t>
            </a:r>
          </a:p>
          <a:p>
            <a:pPr marL="594360" lvl="2" indent="-320040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en-US" dirty="0" smtClean="0"/>
              <a:t>The use of monosyllabic words.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Peculiarities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100" dirty="0" smtClean="0"/>
              <a:t>Redundancy - is shown in:</a:t>
            </a:r>
            <a:endParaRPr lang="ru-RU" sz="3100" dirty="0" smtClean="0"/>
          </a:p>
          <a:p>
            <a:pPr lvl="1"/>
            <a:r>
              <a:rPr lang="en-US" sz="2700" dirty="0" smtClean="0"/>
              <a:t>So-called time-fillers or senseless expressions like “You know…”, “Well”;</a:t>
            </a:r>
            <a:endParaRPr lang="ru-RU" sz="2700" dirty="0" smtClean="0"/>
          </a:p>
          <a:p>
            <a:pPr lvl="1"/>
            <a:r>
              <a:rPr lang="en-US" sz="2700" dirty="0" smtClean="0"/>
              <a:t>In pleonastic use of personal pronouns (</a:t>
            </a:r>
            <a:r>
              <a:rPr lang="en-US" sz="2700" i="1" dirty="0" smtClean="0"/>
              <a:t>Don’t you forget it</a:t>
            </a:r>
            <a:r>
              <a:rPr lang="en-US" sz="2700" dirty="0" smtClean="0"/>
              <a:t>);</a:t>
            </a:r>
            <a:endParaRPr lang="ru-RU" sz="2700" dirty="0" smtClean="0"/>
          </a:p>
          <a:p>
            <a:pPr lvl="1"/>
            <a:r>
              <a:rPr lang="en-US" sz="2700" dirty="0" smtClean="0"/>
              <a:t>In the senseless repetition of words and phrases;</a:t>
            </a:r>
            <a:endParaRPr lang="ru-RU" sz="2700" dirty="0" smtClean="0"/>
          </a:p>
          <a:p>
            <a:pPr lvl="1"/>
            <a:r>
              <a:rPr lang="en-US" dirty="0" smtClean="0"/>
              <a:t>The use of double negative (</a:t>
            </a:r>
            <a:r>
              <a:rPr lang="en-US" i="1" dirty="0" smtClean="0"/>
              <a:t>Don’t bring no money; </a:t>
            </a:r>
            <a:r>
              <a:rPr lang="en-US" i="1" dirty="0" err="1" smtClean="0"/>
              <a:t>Ain’t</a:t>
            </a:r>
            <a:r>
              <a:rPr lang="en-US" i="1" dirty="0" smtClean="0"/>
              <a:t> nobody’s business</a:t>
            </a:r>
            <a:r>
              <a:rPr lang="en-US" dirty="0" smtClean="0"/>
              <a:t>).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Professor </a:t>
            </a:r>
            <a:r>
              <a:rPr lang="en-US" dirty="0" err="1" smtClean="0"/>
              <a:t>Skrebnev</a:t>
            </a:r>
            <a:r>
              <a:rPr lang="en-US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Colloquial style = oral speech? But: lectures or a student’s answer &gt; to bookish forms.</a:t>
            </a:r>
            <a:endParaRPr lang="ru-RU" dirty="0" smtClean="0"/>
          </a:p>
          <a:p>
            <a:pPr lvl="0"/>
            <a:r>
              <a:rPr lang="en-US" dirty="0" smtClean="0"/>
              <a:t>Colloquial speech = “dialogue”? But: the dialogue of an </a:t>
            </a:r>
            <a:r>
              <a:rPr lang="en-US" dirty="0" err="1" smtClean="0"/>
              <a:t>Amb</a:t>
            </a:r>
            <a:r>
              <a:rPr lang="en-US" dirty="0" smtClean="0"/>
              <a:t>. with a foreign secretary.</a:t>
            </a:r>
            <a:endParaRPr lang="ru-RU" dirty="0" smtClean="0"/>
          </a:p>
          <a:p>
            <a:pPr lvl="0"/>
            <a:r>
              <a:rPr lang="en-US" dirty="0" smtClean="0"/>
              <a:t>Lingual intercourse in coll. style is immediate.</a:t>
            </a:r>
            <a:endParaRPr lang="ru-RU" dirty="0" smtClean="0"/>
          </a:p>
          <a:p>
            <a:r>
              <a:rPr lang="en-US" dirty="0" smtClean="0"/>
              <a:t>Emotive character of everyday speech? But: poetry - even more emotiveness.</a:t>
            </a:r>
          </a:p>
          <a:p>
            <a:r>
              <a:rPr lang="en-US" dirty="0" smtClean="0"/>
              <a:t>“</a:t>
            </a:r>
            <a:r>
              <a:rPr lang="en-US" dirty="0" err="1" smtClean="0"/>
              <a:t>Consituation</a:t>
            </a:r>
            <a:r>
              <a:rPr lang="en-US" dirty="0" smtClean="0"/>
              <a:t>” (the situation is common to each of its participants)</a:t>
            </a:r>
          </a:p>
          <a:p>
            <a:r>
              <a:rPr lang="en-US" dirty="0" smtClean="0"/>
              <a:t>A limited set of ready-made stereotyped formulas.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Prof. </a:t>
            </a:r>
            <a:r>
              <a:rPr lang="en-US" dirty="0" err="1" smtClean="0"/>
              <a:t>Skrebnev</a:t>
            </a:r>
            <a:r>
              <a:rPr lang="en-US" dirty="0" smtClean="0"/>
              <a:t>: 2 tendencies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Explication + implication - on different levels of the language</a:t>
            </a:r>
          </a:p>
          <a:p>
            <a:r>
              <a:rPr lang="en-US" dirty="0" smtClean="0"/>
              <a:t>Phonetics:</a:t>
            </a:r>
          </a:p>
          <a:p>
            <a:pPr lvl="1"/>
            <a:r>
              <a:rPr lang="en-US" dirty="0" smtClean="0"/>
              <a:t>The main feature is </a:t>
            </a:r>
            <a:r>
              <a:rPr lang="en-US" u="sng" dirty="0" smtClean="0"/>
              <a:t>general carelessness</a:t>
            </a:r>
            <a:r>
              <a:rPr lang="en-US" dirty="0" smtClean="0"/>
              <a:t> and </a:t>
            </a:r>
            <a:r>
              <a:rPr lang="en-US" u="sng" dirty="0" smtClean="0"/>
              <a:t>indistinctness of articulation</a:t>
            </a:r>
            <a:r>
              <a:rPr lang="en-US" dirty="0" smtClean="0"/>
              <a:t>. The expectancy factor makes indistinct speech comprehensible. </a:t>
            </a:r>
          </a:p>
          <a:p>
            <a:pPr lvl="1"/>
            <a:r>
              <a:rPr lang="en-US" dirty="0" smtClean="0"/>
              <a:t>Explication: a loud voice, emphatic articulation (shown graphically in italics, dividing into syllables, etc.)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Prof. </a:t>
            </a:r>
            <a:r>
              <a:rPr lang="en-US" dirty="0" err="1" smtClean="0"/>
              <a:t>Skrebnev</a:t>
            </a:r>
            <a:r>
              <a:rPr lang="en-US" dirty="0" smtClean="0"/>
              <a:t>: 2 tendencies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 smtClean="0"/>
              <a:t>Morphology.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Implication: dropping of morphemes (</a:t>
            </a:r>
            <a:r>
              <a:rPr lang="en-US" dirty="0" err="1" smtClean="0"/>
              <a:t>eg</a:t>
            </a:r>
            <a:r>
              <a:rPr lang="en-US" dirty="0" smtClean="0"/>
              <a:t>. </a:t>
            </a:r>
            <a:r>
              <a:rPr lang="en-US" i="1" dirty="0" smtClean="0"/>
              <a:t>real good, pretty far, he don’t know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/>
              <a:t>Explication - in analytical morphology:</a:t>
            </a:r>
            <a:endParaRPr lang="ru-RU" dirty="0" smtClean="0"/>
          </a:p>
          <a:p>
            <a:pPr lvl="2"/>
            <a:r>
              <a:rPr lang="en-US" dirty="0" smtClean="0"/>
              <a:t>The use of emphatic forms (e.g. continuous – </a:t>
            </a:r>
            <a:r>
              <a:rPr lang="en-US" i="1" dirty="0" smtClean="0"/>
              <a:t>I’m thinking, I’m being uneasy; Do come!</a:t>
            </a:r>
            <a:r>
              <a:rPr lang="en-US" dirty="0" smtClean="0"/>
              <a:t>)</a:t>
            </a:r>
            <a:endParaRPr lang="ru-RU" dirty="0" smtClean="0"/>
          </a:p>
          <a:p>
            <a:pPr lvl="2"/>
            <a:r>
              <a:rPr lang="en-US" dirty="0" smtClean="0"/>
              <a:t>The use of multiple negation;</a:t>
            </a:r>
            <a:endParaRPr lang="ru-RU" dirty="0" smtClean="0"/>
          </a:p>
          <a:p>
            <a:pPr lvl="2"/>
            <a:r>
              <a:rPr lang="en-US" dirty="0" smtClean="0"/>
              <a:t>The use of double subject;</a:t>
            </a:r>
            <a:endParaRPr lang="ru-RU" dirty="0" smtClean="0"/>
          </a:p>
          <a:p>
            <a:pPr lvl="2"/>
            <a:r>
              <a:rPr lang="en-US" dirty="0" smtClean="0"/>
              <a:t>The use of double demonstrative pronouns (</a:t>
            </a:r>
            <a:r>
              <a:rPr lang="en-US" dirty="0" err="1" smtClean="0"/>
              <a:t>eg</a:t>
            </a:r>
            <a:r>
              <a:rPr lang="en-US" dirty="0" smtClean="0"/>
              <a:t>. </a:t>
            </a:r>
            <a:r>
              <a:rPr lang="en-US" i="1" dirty="0" smtClean="0"/>
              <a:t>Is this here that watch?</a:t>
            </a:r>
            <a:r>
              <a:rPr lang="en-US" dirty="0" smtClean="0"/>
              <a:t>)</a:t>
            </a:r>
            <a:endParaRPr lang="ru-RU" dirty="0" smtClean="0"/>
          </a:p>
          <a:p>
            <a:pPr lvl="2"/>
            <a:r>
              <a:rPr lang="en-US" dirty="0" smtClean="0"/>
              <a:t>The use of inclusive doubling (</a:t>
            </a:r>
            <a:r>
              <a:rPr lang="en-US" i="1" dirty="0" smtClean="0"/>
              <a:t>I will kill you dead</a:t>
            </a:r>
            <a:r>
              <a:rPr lang="en-US" dirty="0" smtClean="0"/>
              <a:t>)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Prof. </a:t>
            </a:r>
            <a:r>
              <a:rPr lang="en-US" dirty="0" err="1" smtClean="0"/>
              <a:t>Skrebnev</a:t>
            </a:r>
            <a:r>
              <a:rPr lang="en-US" dirty="0" smtClean="0"/>
              <a:t>: 2 tendencies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Syntax:</a:t>
            </a:r>
            <a:endParaRPr lang="ru-RU" dirty="0" smtClean="0"/>
          </a:p>
          <a:p>
            <a:pPr lvl="1"/>
            <a:r>
              <a:rPr lang="en-US" dirty="0" smtClean="0"/>
              <a:t>Common word combinations perform the function of imperative sentences</a:t>
            </a:r>
            <a:endParaRPr lang="ru-RU" dirty="0" smtClean="0"/>
          </a:p>
          <a:p>
            <a:pPr lvl="2"/>
            <a:r>
              <a:rPr lang="en-US" i="1" dirty="0" smtClean="0"/>
              <a:t>Tea. For two. Out here.</a:t>
            </a:r>
            <a:endParaRPr lang="ru-RU" dirty="0" smtClean="0"/>
          </a:p>
          <a:p>
            <a:pPr lvl="1"/>
            <a:r>
              <a:rPr lang="en-US" dirty="0" smtClean="0"/>
              <a:t>Non-interrogative sentences perform the function of interrogative.</a:t>
            </a:r>
            <a:endParaRPr lang="ru-RU" dirty="0" smtClean="0"/>
          </a:p>
          <a:p>
            <a:pPr lvl="2"/>
            <a:r>
              <a:rPr lang="en-US" i="1" dirty="0" smtClean="0"/>
              <a:t>You’re going? Sugar, </a:t>
            </a:r>
            <a:r>
              <a:rPr lang="en-US" i="1" dirty="0" err="1" smtClean="0"/>
              <a:t>Dr.Trent</a:t>
            </a:r>
            <a:r>
              <a:rPr lang="en-US" i="1" dirty="0" smtClean="0"/>
              <a:t>?</a:t>
            </a:r>
            <a:endParaRPr lang="ru-RU" dirty="0" smtClean="0"/>
          </a:p>
          <a:p>
            <a:pPr lvl="1"/>
            <a:r>
              <a:rPr lang="en-US" dirty="0" smtClean="0"/>
              <a:t>The use of pseudo-interrogative sentences:</a:t>
            </a:r>
            <a:endParaRPr lang="ru-RU" dirty="0" smtClean="0"/>
          </a:p>
          <a:p>
            <a:pPr lvl="2"/>
            <a:r>
              <a:rPr lang="en-US" i="1" dirty="0" smtClean="0"/>
              <a:t>Why don’t you sit down? Can you pass the salt?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Prof. </a:t>
            </a:r>
            <a:r>
              <a:rPr lang="en-US" dirty="0" err="1" smtClean="0"/>
              <a:t>Maltsev</a:t>
            </a:r>
            <a:r>
              <a:rPr lang="en-US" dirty="0" smtClean="0"/>
              <a:t>: word creation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600200"/>
            <a:ext cx="8424936" cy="470912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dirty="0" smtClean="0"/>
              <a:t>Changes in the meaning: 	</a:t>
            </a:r>
          </a:p>
          <a:p>
            <a:pPr lvl="1"/>
            <a:r>
              <a:rPr lang="en-US" dirty="0" smtClean="0"/>
              <a:t>metaphor: </a:t>
            </a:r>
            <a:r>
              <a:rPr lang="en-US" i="1" dirty="0" smtClean="0"/>
              <a:t>paralytic – helplessly drunk; peach – adult (slang);</a:t>
            </a:r>
            <a:endParaRPr lang="ru-RU" dirty="0" smtClean="0"/>
          </a:p>
          <a:p>
            <a:pPr lvl="1"/>
            <a:r>
              <a:rPr lang="en-US" dirty="0" smtClean="0"/>
              <a:t>metonymy: </a:t>
            </a:r>
            <a:r>
              <a:rPr lang="en-US" i="1" dirty="0" smtClean="0"/>
              <a:t>wig – judge;</a:t>
            </a:r>
            <a:endParaRPr lang="ru-RU" dirty="0" smtClean="0"/>
          </a:p>
          <a:p>
            <a:pPr lvl="1"/>
            <a:r>
              <a:rPr lang="en-US" dirty="0" smtClean="0"/>
              <a:t>antonomasia: </a:t>
            </a:r>
            <a:r>
              <a:rPr lang="en-US" i="1" dirty="0" smtClean="0"/>
              <a:t>Othello;</a:t>
            </a:r>
            <a:endParaRPr lang="ru-RU" dirty="0" smtClean="0"/>
          </a:p>
          <a:p>
            <a:pPr lvl="1"/>
            <a:r>
              <a:rPr lang="en-US" dirty="0" smtClean="0"/>
              <a:t>hyperbole: </a:t>
            </a:r>
            <a:r>
              <a:rPr lang="en-US" i="1" dirty="0" smtClean="0"/>
              <a:t>smash hit show.</a:t>
            </a:r>
          </a:p>
          <a:p>
            <a:pPr lvl="0"/>
            <a:r>
              <a:rPr lang="en-US" sz="2800" dirty="0" smtClean="0"/>
              <a:t>Changes in form:</a:t>
            </a:r>
            <a:endParaRPr lang="ru-RU" sz="2800" dirty="0" smtClean="0"/>
          </a:p>
          <a:p>
            <a:pPr lvl="1"/>
            <a:r>
              <a:rPr lang="en-US" sz="2800" dirty="0" smtClean="0"/>
              <a:t>Compounding and blending (</a:t>
            </a:r>
            <a:r>
              <a:rPr lang="en-US" sz="2800" i="1" dirty="0" err="1" smtClean="0"/>
              <a:t>hasbeen</a:t>
            </a:r>
            <a:r>
              <a:rPr lang="en-US" sz="2800" i="1" dirty="0" smtClean="0"/>
              <a:t>, block-head, brunch</a:t>
            </a:r>
            <a:r>
              <a:rPr lang="en-US" sz="2800" dirty="0" smtClean="0"/>
              <a:t>);</a:t>
            </a:r>
            <a:endParaRPr lang="ru-RU" sz="2800" dirty="0" smtClean="0"/>
          </a:p>
          <a:p>
            <a:pPr lvl="1"/>
            <a:r>
              <a:rPr lang="en-US" sz="2800" dirty="0" smtClean="0"/>
              <a:t>Affixation (</a:t>
            </a:r>
            <a:r>
              <a:rPr lang="en-US" sz="2800" i="1" dirty="0" smtClean="0"/>
              <a:t>keener – </a:t>
            </a:r>
            <a:r>
              <a:rPr lang="en-US" sz="2800" i="1" dirty="0" err="1" smtClean="0"/>
              <a:t>inquis</a:t>
            </a:r>
            <a:r>
              <a:rPr lang="en-US" sz="2800" i="1" dirty="0" smtClean="0"/>
              <a:t>. person; oldster, kiddo, fatso</a:t>
            </a:r>
            <a:r>
              <a:rPr lang="en-US" sz="2800" dirty="0" smtClean="0"/>
              <a:t>)</a:t>
            </a:r>
            <a:endParaRPr lang="ru-RU" sz="2800" dirty="0" smtClean="0"/>
          </a:p>
          <a:p>
            <a:pPr lvl="1"/>
            <a:r>
              <a:rPr lang="en-US" dirty="0" smtClean="0"/>
              <a:t>Shortening / acronyms, back clipping, back formation, front clipping, middle clipping (e.g. </a:t>
            </a:r>
            <a:r>
              <a:rPr lang="en-US" i="1" dirty="0" err="1" smtClean="0"/>
              <a:t>maths</a:t>
            </a:r>
            <a:r>
              <a:rPr lang="en-US" i="1" dirty="0" smtClean="0"/>
              <a:t>, exams, lab, sci-fi</a:t>
            </a:r>
            <a:r>
              <a:rPr lang="en-US" dirty="0" smtClean="0"/>
              <a:t>)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Informal grammar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100" u="sng" dirty="0" smtClean="0"/>
              <a:t>the noun</a:t>
            </a:r>
            <a:r>
              <a:rPr lang="en-US" sz="3100" dirty="0" smtClean="0"/>
              <a:t> – the use of double genitive; the use of plural forms:</a:t>
            </a:r>
          </a:p>
          <a:p>
            <a:pPr lvl="1"/>
            <a:r>
              <a:rPr lang="en-US" sz="2800" i="1" dirty="0" smtClean="0"/>
              <a:t>A good friend of my husband’s</a:t>
            </a:r>
            <a:r>
              <a:rPr lang="en-US" sz="2800" dirty="0" smtClean="0"/>
              <a:t>; </a:t>
            </a:r>
            <a:r>
              <a:rPr lang="en-US" sz="2800" i="1" dirty="0" smtClean="0"/>
              <a:t>I’m friends with him. He has brains</a:t>
            </a:r>
            <a:r>
              <a:rPr lang="en-US" sz="2800" dirty="0" smtClean="0"/>
              <a:t>;</a:t>
            </a:r>
            <a:endParaRPr lang="ru-RU" sz="2800" dirty="0" smtClean="0"/>
          </a:p>
          <a:p>
            <a:r>
              <a:rPr lang="en-US" sz="3100" u="sng" dirty="0" smtClean="0"/>
              <a:t>the article</a:t>
            </a:r>
            <a:r>
              <a:rPr lang="en-US" sz="3100" dirty="0" smtClean="0"/>
              <a:t> can be omitted, but it can be used with proper names: </a:t>
            </a:r>
          </a:p>
          <a:p>
            <a:pPr lvl="1"/>
            <a:r>
              <a:rPr lang="en-US" sz="2800" i="1" dirty="0" smtClean="0"/>
              <a:t>the</a:t>
            </a:r>
            <a:r>
              <a:rPr lang="en-US" sz="2800" dirty="0" smtClean="0"/>
              <a:t> </a:t>
            </a:r>
            <a:r>
              <a:rPr lang="en-US" sz="2800" i="1" dirty="0" smtClean="0"/>
              <a:t>Johnsons; He’s married to a Miss Brown; He bought a Picasso; I don’t claim to be a Caruso; Here again was Tom, the Tom…</a:t>
            </a:r>
            <a:r>
              <a:rPr lang="en-US" sz="2800" dirty="0" smtClean="0"/>
              <a:t>;</a:t>
            </a:r>
            <a:endParaRPr lang="ru-RU" sz="2800" dirty="0" smtClean="0"/>
          </a:p>
          <a:p>
            <a:r>
              <a:rPr lang="en-US" sz="3200" u="sng" dirty="0" smtClean="0"/>
              <a:t>the pronoun</a:t>
            </a:r>
            <a:r>
              <a:rPr lang="en-US" sz="3200" dirty="0" smtClean="0"/>
              <a:t>: objective forms </a:t>
            </a:r>
          </a:p>
          <a:p>
            <a:pPr lvl="1"/>
            <a:r>
              <a:rPr lang="en-US" i="1" dirty="0" smtClean="0"/>
              <a:t>Jack was four year older than me. You’re the only person. – Me? We are mad, you and me; Told who? You know who I mean.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Informal grammar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100" u="sng" dirty="0" smtClean="0"/>
              <a:t>The adjective</a:t>
            </a:r>
            <a:r>
              <a:rPr lang="en-US" sz="3100" dirty="0" smtClean="0"/>
              <a:t>: typical is the use of absolute superlatives </a:t>
            </a:r>
          </a:p>
          <a:p>
            <a:pPr lvl="1"/>
            <a:r>
              <a:rPr lang="en-US" sz="2800" i="1" dirty="0" smtClean="0"/>
              <a:t>She has the longest straightest legs; a more older man; the most </a:t>
            </a:r>
            <a:r>
              <a:rPr lang="en-US" sz="2800" i="1" dirty="0" err="1" smtClean="0"/>
              <a:t>carelessest</a:t>
            </a:r>
            <a:r>
              <a:rPr lang="en-US" sz="2800" i="1" dirty="0" smtClean="0"/>
              <a:t> man; the </a:t>
            </a:r>
            <a:r>
              <a:rPr lang="en-US" sz="2800" i="1" dirty="0" err="1" smtClean="0"/>
              <a:t>bestest</a:t>
            </a:r>
            <a:r>
              <a:rPr lang="en-US" sz="2800" i="1" dirty="0" smtClean="0"/>
              <a:t> man</a:t>
            </a:r>
            <a:r>
              <a:rPr lang="en-US" sz="2800" dirty="0" smtClean="0"/>
              <a:t>;</a:t>
            </a:r>
            <a:endParaRPr lang="ru-RU" sz="2800" dirty="0" smtClean="0"/>
          </a:p>
          <a:p>
            <a:r>
              <a:rPr lang="en-US" sz="3100" u="sng" dirty="0" smtClean="0"/>
              <a:t>The adverb</a:t>
            </a:r>
            <a:r>
              <a:rPr lang="en-US" sz="3100" dirty="0" smtClean="0"/>
              <a:t> – the use of adjectives instead of adverbs</a:t>
            </a:r>
            <a:r>
              <a:rPr lang="en-US" sz="3100" i="1" dirty="0" smtClean="0"/>
              <a:t> </a:t>
            </a:r>
          </a:p>
          <a:p>
            <a:pPr lvl="1"/>
            <a:r>
              <a:rPr lang="en-US" sz="2800" i="1" dirty="0" smtClean="0"/>
              <a:t>Don’t talk so loud!</a:t>
            </a:r>
            <a:r>
              <a:rPr lang="en-US" sz="2800" dirty="0" smtClean="0"/>
              <a:t>;</a:t>
            </a:r>
            <a:endParaRPr lang="ru-RU" sz="2800" dirty="0" smtClean="0"/>
          </a:p>
          <a:p>
            <a:r>
              <a:rPr lang="en-US" sz="3100" u="sng" dirty="0" smtClean="0"/>
              <a:t>The verb</a:t>
            </a:r>
            <a:r>
              <a:rPr lang="en-US" sz="3100" dirty="0" smtClean="0"/>
              <a:t>: the continuous forms instead of the indefinite - more emotional and personal </a:t>
            </a:r>
          </a:p>
          <a:p>
            <a:pPr lvl="1"/>
            <a:r>
              <a:rPr lang="en-US" sz="2800" i="1" dirty="0" smtClean="0"/>
              <a:t>How are you feeling? Oh, how the stars were shining!</a:t>
            </a:r>
            <a:r>
              <a:rPr lang="en-US" sz="2800" dirty="0" smtClean="0"/>
              <a:t>; </a:t>
            </a:r>
          </a:p>
          <a:p>
            <a:pPr>
              <a:buNone/>
            </a:pPr>
            <a:r>
              <a:rPr lang="en-US" sz="3100" dirty="0" smtClean="0"/>
              <a:t>	the verb </a:t>
            </a:r>
            <a:r>
              <a:rPr lang="en-US" sz="3100" i="1" dirty="0" smtClean="0"/>
              <a:t>will </a:t>
            </a:r>
            <a:r>
              <a:rPr lang="en-US" sz="3100" dirty="0" smtClean="0"/>
              <a:t>is a simple mark as futurity, while </a:t>
            </a:r>
            <a:r>
              <a:rPr lang="en-US" sz="3100" i="1" dirty="0" smtClean="0"/>
              <a:t>shall </a:t>
            </a:r>
            <a:r>
              <a:rPr lang="en-US" sz="3100" dirty="0" smtClean="0"/>
              <a:t>denotes obligation;</a:t>
            </a:r>
          </a:p>
          <a:p>
            <a:pPr>
              <a:buNone/>
            </a:pPr>
            <a:r>
              <a:rPr lang="en-US" sz="3100" dirty="0" smtClean="0"/>
              <a:t>	the use of forms with low colloquial or vulgar, illiterate connotations</a:t>
            </a:r>
          </a:p>
          <a:p>
            <a:pPr lvl="1"/>
            <a:r>
              <a:rPr lang="en-US" sz="2800" i="1" dirty="0" err="1" smtClean="0"/>
              <a:t>ain’t</a:t>
            </a:r>
            <a:r>
              <a:rPr lang="en-US" sz="2800" i="1" dirty="0" smtClean="0"/>
              <a:t>, gotcha, </a:t>
            </a:r>
            <a:r>
              <a:rPr lang="en-US" sz="2800" i="1" dirty="0" err="1" smtClean="0"/>
              <a:t>wanna</a:t>
            </a:r>
            <a:r>
              <a:rPr lang="en-US" sz="2800" dirty="0" smtClean="0"/>
              <a:t>.</a:t>
            </a:r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tantia" pitchFamily="18" charset="0"/>
              </a:rPr>
              <a:t>Informal syntax</a:t>
            </a:r>
            <a:endParaRPr lang="ru-RU" dirty="0"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100" dirty="0" smtClean="0">
                <a:latin typeface="Constantia" pitchFamily="18" charset="0"/>
              </a:rPr>
              <a:t>The use of elliptical constructions </a:t>
            </a:r>
          </a:p>
          <a:p>
            <a:pPr lvl="1"/>
            <a:r>
              <a:rPr lang="en-US" sz="2800" dirty="0" smtClean="0">
                <a:latin typeface="Constantia" pitchFamily="18" charset="0"/>
              </a:rPr>
              <a:t>(Pass.: </a:t>
            </a:r>
            <a:r>
              <a:rPr lang="en-US" sz="2800" i="1" dirty="0" smtClean="0">
                <a:latin typeface="Constantia" pitchFamily="18" charset="0"/>
              </a:rPr>
              <a:t>the airport</a:t>
            </a:r>
            <a:r>
              <a:rPr lang="en-US" sz="2800" dirty="0" smtClean="0">
                <a:latin typeface="Constantia" pitchFamily="18" charset="0"/>
              </a:rPr>
              <a:t>. – Dr.: </a:t>
            </a:r>
            <a:r>
              <a:rPr lang="en-US" sz="2800" i="1" dirty="0" smtClean="0">
                <a:latin typeface="Constantia" pitchFamily="18" charset="0"/>
              </a:rPr>
              <a:t>ok</a:t>
            </a:r>
            <a:r>
              <a:rPr lang="en-US" sz="2800" dirty="0" smtClean="0">
                <a:latin typeface="Constantia" pitchFamily="18" charset="0"/>
              </a:rPr>
              <a:t>. );</a:t>
            </a:r>
            <a:endParaRPr lang="ru-RU" sz="2800" dirty="0" smtClean="0">
              <a:latin typeface="Constantia" pitchFamily="18" charset="0"/>
            </a:endParaRPr>
          </a:p>
          <a:p>
            <a:r>
              <a:rPr lang="en-US" sz="3100" dirty="0" smtClean="0">
                <a:latin typeface="Constantia" pitchFamily="18" charset="0"/>
              </a:rPr>
              <a:t>Functional words are clipped (</a:t>
            </a:r>
            <a:r>
              <a:rPr lang="en-US" sz="3100" i="1" dirty="0" smtClean="0">
                <a:latin typeface="Constantia" pitchFamily="18" charset="0"/>
              </a:rPr>
              <a:t>‘d, ‘s</a:t>
            </a:r>
            <a:r>
              <a:rPr lang="en-US" sz="3100" dirty="0" smtClean="0">
                <a:latin typeface="Constantia" pitchFamily="18" charset="0"/>
              </a:rPr>
              <a:t>)</a:t>
            </a:r>
            <a:endParaRPr lang="ru-RU" sz="3100" dirty="0" smtClean="0">
              <a:latin typeface="Constantia" pitchFamily="18" charset="0"/>
            </a:endParaRPr>
          </a:p>
          <a:p>
            <a:r>
              <a:rPr lang="en-US" sz="3100" dirty="0" smtClean="0">
                <a:latin typeface="Constantia" pitchFamily="18" charset="0"/>
              </a:rPr>
              <a:t>Leaving out the S or the functional verb or both: </a:t>
            </a:r>
          </a:p>
          <a:p>
            <a:pPr lvl="1"/>
            <a:r>
              <a:rPr lang="en-US" sz="2800" i="1" dirty="0" smtClean="0">
                <a:latin typeface="Constantia" pitchFamily="18" charset="0"/>
              </a:rPr>
              <a:t>Can’t afford to buy it. // Don’t worry. Only makes your hair gray. // Nice talking to you. // Oh, being sarcastic. </a:t>
            </a:r>
            <a:endParaRPr lang="ru-RU" sz="2800" dirty="0" smtClean="0">
              <a:latin typeface="Constantia" pitchFamily="18" charset="0"/>
            </a:endParaRPr>
          </a:p>
          <a:p>
            <a:r>
              <a:rPr lang="en-US" sz="3200" dirty="0" smtClean="0">
                <a:latin typeface="Constantia" pitchFamily="18" charset="0"/>
              </a:rPr>
              <a:t>The use of </a:t>
            </a:r>
            <a:r>
              <a:rPr lang="en-US" sz="3200" dirty="0" err="1" smtClean="0">
                <a:latin typeface="Constantia" pitchFamily="18" charset="0"/>
              </a:rPr>
              <a:t>conjunctionless</a:t>
            </a:r>
            <a:r>
              <a:rPr lang="en-US" sz="3200" dirty="0" smtClean="0">
                <a:latin typeface="Constantia" pitchFamily="18" charset="0"/>
              </a:rPr>
              <a:t> complex sentences: </a:t>
            </a:r>
          </a:p>
          <a:p>
            <a:pPr lvl="1"/>
            <a:r>
              <a:rPr lang="en-US" sz="2800" i="1" dirty="0" smtClean="0">
                <a:latin typeface="Constantia" pitchFamily="18" charset="0"/>
              </a:rPr>
              <a:t>The book I’m reading; he says he has no appetite; it’s a good thing he did; the thing is it gets so awfully hot in here</a:t>
            </a:r>
            <a:r>
              <a:rPr lang="en-US" i="1" dirty="0" smtClean="0">
                <a:latin typeface="Constantia" pitchFamily="18" charset="0"/>
              </a:rPr>
              <a:t>.</a:t>
            </a:r>
            <a:endParaRPr lang="ru-RU" dirty="0"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publicistic style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Includes:</a:t>
            </a:r>
          </a:p>
          <a:p>
            <a:pPr lvl="1"/>
            <a:r>
              <a:rPr lang="en-US" smtClean="0"/>
              <a:t>the style of newspaper and magazine articles,</a:t>
            </a:r>
          </a:p>
          <a:p>
            <a:pPr lvl="1"/>
            <a:r>
              <a:rPr lang="en-US" smtClean="0"/>
              <a:t> essays, </a:t>
            </a:r>
          </a:p>
          <a:p>
            <a:pPr lvl="1"/>
            <a:r>
              <a:rPr lang="en-US" smtClean="0"/>
              <a:t>oratorical speech </a:t>
            </a:r>
          </a:p>
          <a:p>
            <a:pPr lvl="1"/>
            <a:r>
              <a:rPr lang="en-US" smtClean="0"/>
              <a:t>the style of radio and TV commentaries.</a:t>
            </a:r>
          </a:p>
          <a:p>
            <a:r>
              <a:rPr lang="en-US" smtClean="0"/>
              <a:t>Oral + written form</a:t>
            </a:r>
          </a:p>
          <a:p>
            <a:r>
              <a:rPr lang="en-US" smtClean="0"/>
              <a:t>Aim: to convince + to cause to accept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publicistic style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 lnSpcReduction="10000"/>
          </a:bodyPr>
          <a:lstStyle/>
          <a:p>
            <a:r>
              <a:rPr lang="en-US" smtClean="0"/>
              <a:t>Peculiarities:</a:t>
            </a:r>
          </a:p>
          <a:p>
            <a:pPr lvl="1"/>
            <a:r>
              <a:rPr lang="en-US" smtClean="0"/>
              <a:t>logical argumentation + emotional appeal = </a:t>
            </a:r>
            <a:br>
              <a:rPr lang="en-US" smtClean="0"/>
            </a:br>
            <a:r>
              <a:rPr lang="en-US" smtClean="0"/>
              <a:t>(scientific prose and belle-lettres style). </a:t>
            </a:r>
          </a:p>
          <a:p>
            <a:pPr lvl="1"/>
            <a:r>
              <a:rPr lang="en-US" smtClean="0"/>
              <a:t>the emotional appeal – the use of words with emotive meaning + the use of stylistic devices (not fresh or genuine!)</a:t>
            </a:r>
          </a:p>
          <a:p>
            <a:pPr lvl="1"/>
            <a:r>
              <a:rPr lang="en-US" smtClean="0"/>
              <a:t>the form of a monologue,</a:t>
            </a:r>
          </a:p>
          <a:p>
            <a:pPr lvl="1"/>
            <a:r>
              <a:rPr lang="en-US" smtClean="0"/>
              <a:t>the coherent and logical syntactical structure </a:t>
            </a:r>
          </a:p>
          <a:p>
            <a:pPr lvl="1"/>
            <a:r>
              <a:rPr lang="en-US" smtClean="0"/>
              <a:t>careful paragraphing, extended system of connectives</a:t>
            </a:r>
          </a:p>
          <a:p>
            <a:pPr lvl="1"/>
            <a:r>
              <a:rPr lang="en-US" smtClean="0"/>
              <a:t>a great number of literary and bookish words.</a:t>
            </a:r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Newspaper and Magazine Articles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The aim: </a:t>
            </a:r>
          </a:p>
          <a:p>
            <a:pPr lvl="1"/>
            <a:r>
              <a:rPr lang="en-US" u="sng" smtClean="0"/>
              <a:t>interpret</a:t>
            </a:r>
            <a:r>
              <a:rPr lang="en-US" smtClean="0"/>
              <a:t> the news</a:t>
            </a:r>
          </a:p>
          <a:p>
            <a:pPr lvl="1"/>
            <a:r>
              <a:rPr lang="en-US" u="sng" smtClean="0"/>
              <a:t>comment</a:t>
            </a:r>
            <a:r>
              <a:rPr lang="en-US" smtClean="0"/>
              <a:t> on the events of the day </a:t>
            </a:r>
          </a:p>
          <a:p>
            <a:pPr lvl="1"/>
            <a:r>
              <a:rPr lang="en-US" u="sng" smtClean="0"/>
              <a:t>convince</a:t>
            </a:r>
            <a:r>
              <a:rPr lang="en-US" smtClean="0"/>
              <a:t> [the reader that …]</a:t>
            </a:r>
          </a:p>
          <a:p>
            <a:r>
              <a:rPr lang="en-US" smtClean="0"/>
              <a:t>Vocabulary:</a:t>
            </a:r>
          </a:p>
          <a:p>
            <a:pPr lvl="1"/>
            <a:r>
              <a:rPr lang="en-US" smtClean="0"/>
              <a:t>terms (political, economic, etc.);</a:t>
            </a:r>
          </a:p>
          <a:p>
            <a:pPr lvl="1"/>
            <a:r>
              <a:rPr lang="en-US" smtClean="0"/>
              <a:t>newspaper clichés;</a:t>
            </a:r>
          </a:p>
          <a:p>
            <a:pPr lvl="1"/>
            <a:r>
              <a:rPr lang="en-US" smtClean="0"/>
              <a:t>emotionally coloured vocabulary;</a:t>
            </a:r>
          </a:p>
          <a:p>
            <a:pPr lvl="1"/>
            <a:r>
              <a:rPr lang="en-US" smtClean="0"/>
              <a:t>stylistic devices.</a:t>
            </a:r>
          </a:p>
          <a:p>
            <a:pPr lvl="1">
              <a:buNone/>
            </a:pPr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Essays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short literary articles on philosophical, aesthetic or literary subject;</a:t>
            </a:r>
            <a:endParaRPr lang="ru-RU" smtClean="0"/>
          </a:p>
          <a:p>
            <a:r>
              <a:rPr lang="en-US" smtClean="0"/>
              <a:t>never go deep;</a:t>
            </a:r>
          </a:p>
          <a:p>
            <a:r>
              <a:rPr lang="en-US" smtClean="0"/>
              <a:t>individual (often in 1</a:t>
            </a:r>
            <a:r>
              <a:rPr lang="en-US" baseline="30000" smtClean="0"/>
              <a:t>st</a:t>
            </a:r>
            <a:r>
              <a:rPr lang="en-US" smtClean="0"/>
              <a:t> person);</a:t>
            </a:r>
          </a:p>
          <a:p>
            <a:r>
              <a:rPr lang="en-US" smtClean="0"/>
              <a:t>very popular in the 18</a:t>
            </a:r>
            <a:r>
              <a:rPr lang="en-US" baseline="30000" smtClean="0"/>
              <a:t>th</a:t>
            </a:r>
            <a:r>
              <a:rPr lang="en-US" smtClean="0"/>
              <a:t> cent.:</a:t>
            </a:r>
          </a:p>
          <a:p>
            <a:pPr lvl="1"/>
            <a:r>
              <a:rPr lang="en-US" smtClean="0"/>
              <a:t>the principal literary form, </a:t>
            </a:r>
          </a:p>
          <a:p>
            <a:pPr lvl="1"/>
            <a:r>
              <a:rPr lang="en-US" smtClean="0"/>
              <a:t>written on important topics of the day, </a:t>
            </a:r>
          </a:p>
          <a:p>
            <a:pPr lvl="1"/>
            <a:r>
              <a:rPr lang="en-US" smtClean="0"/>
              <a:t>often criticizing the short-comings of the political and social system in England.</a:t>
            </a:r>
            <a:endParaRPr lang="ru-RU" smtClean="0"/>
          </a:p>
          <a:p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Essays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Features:</a:t>
            </a:r>
          </a:p>
          <a:p>
            <a:pPr>
              <a:buNone/>
            </a:pPr>
            <a:endParaRPr lang="ru-RU" smtClean="0"/>
          </a:p>
          <a:p>
            <a:pPr lvl="1"/>
            <a:r>
              <a:rPr lang="en-US" smtClean="0"/>
              <a:t>brevity of expression;</a:t>
            </a:r>
            <a:endParaRPr lang="ru-RU" smtClean="0"/>
          </a:p>
          <a:p>
            <a:pPr lvl="1"/>
            <a:r>
              <a:rPr lang="en-US" smtClean="0"/>
              <a:t>the use of 1</a:t>
            </a:r>
            <a:r>
              <a:rPr lang="en-US" baseline="30000" smtClean="0"/>
              <a:t>st</a:t>
            </a:r>
            <a:r>
              <a:rPr lang="en-US" smtClean="0"/>
              <a:t> person singular, personal approach;</a:t>
            </a:r>
            <a:endParaRPr lang="ru-RU" smtClean="0"/>
          </a:p>
          <a:p>
            <a:pPr lvl="1"/>
            <a:r>
              <a:rPr lang="en-US" smtClean="0"/>
              <a:t>the use of emotionally coloured words;</a:t>
            </a:r>
            <a:endParaRPr lang="ru-RU" smtClean="0"/>
          </a:p>
          <a:p>
            <a:pPr lvl="1"/>
            <a:r>
              <a:rPr lang="en-US" smtClean="0"/>
              <a:t>the use of epigram, paradoxes, aphorisms. </a:t>
            </a:r>
            <a:endParaRPr lang="ru-RU" smtClean="0"/>
          </a:p>
          <a:p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Oratorical Speech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Includes :</a:t>
            </a:r>
          </a:p>
          <a:p>
            <a:pPr lvl="1"/>
            <a:r>
              <a:rPr lang="en-US" smtClean="0"/>
              <a:t>parliamentary discourse, </a:t>
            </a:r>
          </a:p>
          <a:p>
            <a:pPr lvl="1"/>
            <a:r>
              <a:rPr lang="en-US" smtClean="0"/>
              <a:t>speeches at Congress, </a:t>
            </a:r>
          </a:p>
          <a:p>
            <a:pPr lvl="1"/>
            <a:r>
              <a:rPr lang="en-US" smtClean="0"/>
              <a:t>sermons, </a:t>
            </a:r>
          </a:p>
          <a:p>
            <a:pPr lvl="1"/>
            <a:r>
              <a:rPr lang="en-US" smtClean="0"/>
              <a:t>orations, </a:t>
            </a:r>
          </a:p>
          <a:p>
            <a:pPr lvl="1"/>
            <a:r>
              <a:rPr lang="en-US" smtClean="0"/>
              <a:t>speeches on solemn public occasions.</a:t>
            </a:r>
          </a:p>
          <a:p>
            <a:r>
              <a:rPr lang="en-US" smtClean="0"/>
              <a:t>Aim – to convince the audience and evoke an </a:t>
            </a:r>
            <a:r>
              <a:rPr lang="en-US" u="sng" smtClean="0"/>
              <a:t>immediate</a:t>
            </a:r>
            <a:r>
              <a:rPr lang="en-US" smtClean="0"/>
              <a:t> desired reaction.</a:t>
            </a:r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Oratorical speech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Features of the oral speech:</a:t>
            </a:r>
          </a:p>
          <a:p>
            <a:pPr lvl="1"/>
            <a:r>
              <a:rPr lang="en-US" smtClean="0"/>
              <a:t>the use of direct address (</a:t>
            </a:r>
            <a:r>
              <a:rPr lang="en-US" i="1" smtClean="0"/>
              <a:t>My Lords! Mr. Chairman! Ladies and Gentlemen!</a:t>
            </a:r>
            <a:r>
              <a:rPr lang="en-US" smtClean="0"/>
              <a:t>);</a:t>
            </a:r>
          </a:p>
          <a:p>
            <a:pPr lvl="1"/>
            <a:r>
              <a:rPr lang="en-US" smtClean="0"/>
              <a:t>the use of contractions (</a:t>
            </a:r>
            <a:r>
              <a:rPr lang="en-US" i="1" smtClean="0"/>
              <a:t>I’ll, don’t</a:t>
            </a:r>
            <a:r>
              <a:rPr lang="en-US" smtClean="0"/>
              <a:t>);</a:t>
            </a:r>
          </a:p>
          <a:p>
            <a:pPr lvl="1"/>
            <a:r>
              <a:rPr lang="en-US" smtClean="0"/>
              <a:t>the use of pronouns </a:t>
            </a:r>
            <a:r>
              <a:rPr lang="en-US" i="1" smtClean="0"/>
              <a:t>I </a:t>
            </a:r>
            <a:r>
              <a:rPr lang="en-US" smtClean="0"/>
              <a:t>and </a:t>
            </a:r>
            <a:r>
              <a:rPr lang="en-US" i="1" smtClean="0"/>
              <a:t>we</a:t>
            </a:r>
            <a:r>
              <a:rPr lang="en-US" smtClean="0"/>
              <a:t>; </a:t>
            </a:r>
          </a:p>
          <a:p>
            <a:pPr lvl="1"/>
            <a:r>
              <a:rPr lang="en-US" smtClean="0"/>
              <a:t>the use of colloquial words and phrases, </a:t>
            </a:r>
          </a:p>
          <a:p>
            <a:pPr lvl="1"/>
            <a:r>
              <a:rPr lang="en-US" smtClean="0"/>
              <a:t>the use of alliteration. </a:t>
            </a:r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</TotalTime>
  <Words>1557</Words>
  <Application>Microsoft Office PowerPoint</Application>
  <PresentationFormat>Экран (4:3)</PresentationFormat>
  <Paragraphs>204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Median</vt:lpstr>
      <vt:lpstr>Classification of functional styles</vt:lpstr>
      <vt:lpstr>The publicistic style</vt:lpstr>
      <vt:lpstr>The publicistic style</vt:lpstr>
      <vt:lpstr>The publicistic style</vt:lpstr>
      <vt:lpstr>Newspaper and Magazine Articles</vt:lpstr>
      <vt:lpstr>Essays</vt:lpstr>
      <vt:lpstr>Essays</vt:lpstr>
      <vt:lpstr>Oratorical Speech</vt:lpstr>
      <vt:lpstr>Oratorical speech</vt:lpstr>
      <vt:lpstr>Oratorical speech</vt:lpstr>
      <vt:lpstr>Oratorical speech</vt:lpstr>
      <vt:lpstr>Oratorical speech</vt:lpstr>
      <vt:lpstr>The publicistic style</vt:lpstr>
      <vt:lpstr>The problem of colloquial style</vt:lpstr>
      <vt:lpstr>The colloquial style - </vt:lpstr>
      <vt:lpstr>The colloquial style</vt:lpstr>
      <vt:lpstr>Peculiarities</vt:lpstr>
      <vt:lpstr>Peculiarities</vt:lpstr>
      <vt:lpstr>Peculiarities</vt:lpstr>
      <vt:lpstr>Peculiarities</vt:lpstr>
      <vt:lpstr>Peculiarities</vt:lpstr>
      <vt:lpstr>Professor Skrebnev:</vt:lpstr>
      <vt:lpstr>Prof. Skrebnev: 2 tendencies</vt:lpstr>
      <vt:lpstr>Prof. Skrebnev: 2 tendencies</vt:lpstr>
      <vt:lpstr>Prof. Skrebnev: 2 tendencies</vt:lpstr>
      <vt:lpstr>Prof. Maltsev: word creation</vt:lpstr>
      <vt:lpstr>Informal grammar</vt:lpstr>
      <vt:lpstr>Informal grammar</vt:lpstr>
      <vt:lpstr>Informal syntax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Classification of functional styles</dc:title>
  <dc:creator>Mona_De_Lafitte</dc:creator>
  <cp:lastModifiedBy>Mona_De_Lafitte</cp:lastModifiedBy>
  <cp:revision>1</cp:revision>
  <dcterms:created xsi:type="dcterms:W3CDTF">2014-06-08T21:25:45Z</dcterms:created>
  <dcterms:modified xsi:type="dcterms:W3CDTF">2014-06-08T21:27:15Z</dcterms:modified>
</cp:coreProperties>
</file>