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93" r:id="rId23"/>
    <p:sldId id="294" r:id="rId24"/>
    <p:sldId id="295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1" r:id="rId34"/>
    <p:sldId id="29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6/9/2014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6/9/2014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6/9/2014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4038600"/>
            <a:ext cx="6643464" cy="1828800"/>
          </a:xfrm>
        </p:spPr>
        <p:txBody>
          <a:bodyPr/>
          <a:lstStyle/>
          <a:p>
            <a:pPr algn="r"/>
            <a:r>
              <a:rPr lang="en-US" cap="none" smtClean="0"/>
              <a:t>IMAGERY. LEXICAL SDs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458272" cy="685800"/>
          </a:xfrm>
        </p:spPr>
        <p:txBody>
          <a:bodyPr/>
          <a:lstStyle/>
          <a:p>
            <a:pPr algn="r"/>
            <a:r>
              <a:rPr lang="en-US" smtClean="0"/>
              <a:t>Lecture 3.1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Tropes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Trope is a figure of speech involving a “turn” or change of sense, the use of a word in a sense other than literal.</a:t>
            </a:r>
            <a:endParaRPr lang="ru-RU" smtClean="0"/>
          </a:p>
          <a:p>
            <a:r>
              <a:rPr lang="en-US" u="sng" smtClean="0"/>
              <a:t>Symbol</a:t>
            </a:r>
            <a:r>
              <a:rPr lang="en-US" smtClean="0"/>
              <a:t> – is something that is itself and yet stands for or suggests something else </a:t>
            </a:r>
          </a:p>
          <a:p>
            <a:pPr lvl="1"/>
            <a:r>
              <a:rPr lang="en-US" smtClean="0"/>
              <a:t>(a flag – a piece of coloured cloth stands for a nation).</a:t>
            </a:r>
            <a:endParaRPr lang="ru-RU" smtClean="0"/>
          </a:p>
          <a:p>
            <a:r>
              <a:rPr lang="en-US" u="sng" smtClean="0"/>
              <a:t>Synaesthesia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– the concurrent response of two or more of the senses to the stimulation of one.;</a:t>
            </a:r>
          </a:p>
          <a:p>
            <a:pPr lvl="1"/>
            <a:r>
              <a:rPr lang="en-US" smtClean="0"/>
              <a:t>one sensation is described in terms of another;</a:t>
            </a:r>
          </a:p>
          <a:p>
            <a:pPr lvl="1"/>
            <a:r>
              <a:rPr lang="en-US" smtClean="0"/>
              <a:t>appeals to different senses in one image.</a:t>
            </a:r>
            <a:endParaRPr lang="ru-RU" smtClean="0"/>
          </a:p>
          <a:p>
            <a:pPr>
              <a:buNone/>
            </a:pPr>
            <a:r>
              <a:rPr lang="en-US" smtClean="0"/>
              <a:t>	</a:t>
            </a:r>
            <a:r>
              <a:rPr lang="en-US" i="1" smtClean="0"/>
              <a:t>cold eye, soft wind, heavy silence, hard voice, a black look, a sweet melody</a:t>
            </a:r>
            <a:endParaRPr lang="ru-RU" i="1" smtClean="0"/>
          </a:p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Lexical Stylisti</a:t>
            </a:r>
            <a:r>
              <a:rPr lang="en-GB" smtClean="0"/>
              <a:t>c Devices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1. Bathos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- dropping from the sublime to the ridiculous</a:t>
            </a:r>
          </a:p>
          <a:p>
            <a:r>
              <a:rPr lang="en-US" smtClean="0"/>
              <a:t>Sometimes it is an attempt to treat poetically a commonplace idea.</a:t>
            </a:r>
          </a:p>
          <a:p>
            <a:endParaRPr lang="en-US" smtClean="0"/>
          </a:p>
          <a:p>
            <a:pPr>
              <a:buNone/>
            </a:pPr>
            <a:r>
              <a:rPr lang="en-US" smtClean="0"/>
              <a:t>But the wisdom of our ancestors shall not be disturbed… or the country is done for.</a:t>
            </a:r>
            <a:endParaRPr lang="ru-RU" smtClean="0"/>
          </a:p>
          <a:p>
            <a:pPr>
              <a:buNone/>
            </a:pPr>
            <a:r>
              <a:rPr lang="ru-RU" smtClean="0"/>
              <a:t>(Но мудрость наших предков не должна быть потревожена</a:t>
            </a:r>
            <a:r>
              <a:rPr lang="en-US" smtClean="0"/>
              <a:t>…</a:t>
            </a:r>
            <a:r>
              <a:rPr lang="ru-RU" smtClean="0"/>
              <a:t> а то Англия протянет ноги.)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 Metaphor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applying the name of one thing to another thing in order to foreground some similarity between them.</a:t>
            </a:r>
          </a:p>
          <a:p>
            <a:pPr>
              <a:buNone/>
            </a:pPr>
            <a:endParaRPr lang="en-US" b="1" smtClean="0"/>
          </a:p>
          <a:p>
            <a:pPr>
              <a:buNone/>
            </a:pPr>
            <a:r>
              <a:rPr lang="en-US" b="1" smtClean="0"/>
              <a:t>Something is something</a:t>
            </a:r>
            <a:r>
              <a:rPr lang="en-US" smtClean="0"/>
              <a:t> (A = B)</a:t>
            </a:r>
          </a:p>
          <a:p>
            <a:pPr>
              <a:buNone/>
            </a:pPr>
            <a:r>
              <a:rPr lang="en-US" i="1" smtClean="0"/>
              <a:t>The world is a great snowball rolling downhill </a:t>
            </a:r>
            <a:r>
              <a:rPr lang="en-US" smtClean="0"/>
              <a:t>(contextual meaning, </a:t>
            </a:r>
            <a:r>
              <a:rPr lang="en-US" i="1" smtClean="0"/>
              <a:t>danger</a:t>
            </a:r>
            <a:r>
              <a:rPr lang="en-US" smtClean="0"/>
              <a:t>.)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Metaphor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A metaphor is an imaginative identification of one concept (the tenor) with another (the vehicle). </a:t>
            </a:r>
          </a:p>
          <a:p>
            <a:r>
              <a:rPr lang="en-US" smtClean="0"/>
              <a:t>Metaphor is an implied analogy, imaginatively indentifying one object with another and ascribing to the first object one or more of the qualities of the second.</a:t>
            </a:r>
            <a:endParaRPr lang="ru-RU" smtClean="0"/>
          </a:p>
          <a:p>
            <a:r>
              <a:rPr lang="en-US" smtClean="0"/>
              <a:t>The </a:t>
            </a:r>
            <a:r>
              <a:rPr lang="en-US" u="sng" smtClean="0"/>
              <a:t>tenor</a:t>
            </a:r>
            <a:r>
              <a:rPr lang="en-US" smtClean="0"/>
              <a:t> is the idea being expressed (the subject of the comparison).</a:t>
            </a:r>
            <a:endParaRPr lang="ru-RU" smtClean="0"/>
          </a:p>
          <a:p>
            <a:r>
              <a:rPr lang="en-US" smtClean="0"/>
              <a:t>The </a:t>
            </a:r>
            <a:r>
              <a:rPr lang="en-US" u="sng" smtClean="0"/>
              <a:t>vehicle</a:t>
            </a:r>
            <a:r>
              <a:rPr lang="en-US" smtClean="0"/>
              <a:t> is the image by which this idea is conveyed (the subject communicated).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metaphor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smtClean="0"/>
              <a:t>Simple</a:t>
            </a:r>
            <a:r>
              <a:rPr lang="en-US" smtClean="0"/>
              <a:t> - may occur in a single isolated comparison.</a:t>
            </a:r>
          </a:p>
          <a:p>
            <a:endParaRPr lang="en-US" smtClean="0"/>
          </a:p>
          <a:p>
            <a:r>
              <a:rPr lang="en-US" u="sng" smtClean="0"/>
              <a:t>Extended/large</a:t>
            </a:r>
            <a:r>
              <a:rPr lang="en-US" smtClean="0"/>
              <a:t> – functions as the controlling image of a whole work (an image or metaphor that runs throughout and determines the form or nature of a literary work).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metaphor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u="sng" smtClean="0"/>
              <a:t>Implied</a:t>
            </a:r>
            <a:r>
              <a:rPr lang="en-US" smtClean="0"/>
              <a:t> metaphor talks about A as if it were B, using terms, appropriate to B </a:t>
            </a:r>
          </a:p>
          <a:p>
            <a:pPr lvl="1"/>
            <a:r>
              <a:rPr lang="en-US" smtClean="0"/>
              <a:t>A does what</a:t>
            </a:r>
            <a:r>
              <a:rPr lang="en-GB" smtClean="0"/>
              <a:t> B</a:t>
            </a:r>
            <a:r>
              <a:rPr lang="en-US" smtClean="0"/>
              <a:t> usually does. </a:t>
            </a:r>
            <a:endParaRPr lang="ru-RU" smtClean="0"/>
          </a:p>
          <a:p>
            <a:pPr indent="0">
              <a:buNone/>
            </a:pPr>
            <a:endParaRPr lang="en-US" i="1" smtClean="0"/>
          </a:p>
          <a:p>
            <a:pPr indent="0">
              <a:buNone/>
            </a:pPr>
            <a:r>
              <a:rPr lang="en-US" i="1" smtClean="0"/>
              <a:t>The beautiful treacherous Mediterranean. There it lay curled beneath them, its white silky paws touching the shore. </a:t>
            </a:r>
          </a:p>
          <a:p>
            <a:pPr algn="r">
              <a:buNone/>
            </a:pPr>
            <a:r>
              <a:rPr lang="en-US" i="1" smtClean="0"/>
              <a:t>The fog comes </a:t>
            </a:r>
          </a:p>
          <a:p>
            <a:pPr algn="r">
              <a:buNone/>
            </a:pPr>
            <a:r>
              <a:rPr lang="en-US" i="1" smtClean="0"/>
              <a:t>On little cat feet…</a:t>
            </a:r>
            <a:endParaRPr lang="ru-RU" i="1" smtClean="0"/>
          </a:p>
          <a:p>
            <a:pPr>
              <a:buNone/>
            </a:pPr>
            <a:endParaRPr lang="ru-RU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Grammatical types of Metaphor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smtClean="0"/>
              <a:t>Grammatically</a:t>
            </a:r>
            <a:r>
              <a:rPr lang="en-US" smtClean="0"/>
              <a:t> metaphors can be embodied in</a:t>
            </a:r>
          </a:p>
          <a:p>
            <a:pPr lvl="1"/>
            <a:r>
              <a:rPr lang="en-US" smtClean="0"/>
              <a:t> a noun (</a:t>
            </a:r>
            <a:r>
              <a:rPr lang="en-US" i="1" smtClean="0"/>
              <a:t>the world is a snowball</a:t>
            </a:r>
            <a:r>
              <a:rPr lang="en-US" smtClean="0"/>
              <a:t>), </a:t>
            </a:r>
          </a:p>
          <a:p>
            <a:pPr lvl="1"/>
            <a:r>
              <a:rPr lang="en-US" smtClean="0"/>
              <a:t>an adjective (</a:t>
            </a:r>
            <a:r>
              <a:rPr lang="en-US" i="1" smtClean="0"/>
              <a:t>thistly wind</a:t>
            </a:r>
            <a:r>
              <a:rPr lang="en-US" smtClean="0"/>
              <a:t>), </a:t>
            </a:r>
          </a:p>
          <a:p>
            <a:pPr lvl="1"/>
            <a:r>
              <a:rPr lang="en-US" smtClean="0"/>
              <a:t>a verb (</a:t>
            </a:r>
            <a:r>
              <a:rPr lang="en-US" i="1" smtClean="0"/>
              <a:t>the trees danced</a:t>
            </a:r>
            <a:r>
              <a:rPr lang="en-US" smtClean="0"/>
              <a:t>), </a:t>
            </a:r>
          </a:p>
          <a:p>
            <a:pPr lvl="1"/>
            <a:r>
              <a:rPr lang="en-US" smtClean="0"/>
              <a:t>an adverb (</a:t>
            </a:r>
            <a:r>
              <a:rPr lang="en-US" i="1" smtClean="0"/>
              <a:t>the leaves fell sorrowfully</a:t>
            </a:r>
            <a:r>
              <a:rPr lang="en-US" smtClean="0"/>
              <a:t>).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Noun and non-noun metaphors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mtClean="0"/>
              <a:t>The </a:t>
            </a:r>
            <a:r>
              <a:rPr lang="en-US" b="1" smtClean="0"/>
              <a:t>noun-metaphors</a:t>
            </a:r>
            <a:r>
              <a:rPr lang="en-US" smtClean="0"/>
              <a:t> fall into 3 structural types: </a:t>
            </a:r>
            <a:endParaRPr lang="ru-RU" smtClean="0"/>
          </a:p>
          <a:p>
            <a:pPr lvl="0"/>
            <a:r>
              <a:rPr lang="en-US" smtClean="0"/>
              <a:t>Tenor is vehicle (</a:t>
            </a:r>
            <a:r>
              <a:rPr lang="en-US" i="1" smtClean="0"/>
              <a:t>The world </a:t>
            </a:r>
            <a:r>
              <a:rPr lang="en-US" i="1" u="sng" smtClean="0"/>
              <a:t>is</a:t>
            </a:r>
            <a:r>
              <a:rPr lang="en-US" i="1" smtClean="0"/>
              <a:t> a snowball</a:t>
            </a:r>
            <a:r>
              <a:rPr lang="en-US" smtClean="0"/>
              <a:t>)</a:t>
            </a:r>
            <a:endParaRPr lang="ru-RU" smtClean="0"/>
          </a:p>
          <a:p>
            <a:pPr lvl="0"/>
            <a:r>
              <a:rPr lang="en-US" smtClean="0"/>
              <a:t>Tenor becomes vehicle (</a:t>
            </a:r>
            <a:r>
              <a:rPr lang="en-US" i="1" smtClean="0"/>
              <a:t>The waves </a:t>
            </a:r>
            <a:r>
              <a:rPr lang="en-US" i="1" u="sng" smtClean="0"/>
              <a:t>turned into</a:t>
            </a:r>
            <a:r>
              <a:rPr lang="en-US" i="1" smtClean="0"/>
              <a:t> snakes</a:t>
            </a:r>
            <a:r>
              <a:rPr lang="en-US" smtClean="0"/>
              <a:t>)</a:t>
            </a:r>
            <a:endParaRPr lang="ru-RU" smtClean="0"/>
          </a:p>
          <a:p>
            <a:pPr lvl="0"/>
            <a:r>
              <a:rPr lang="en-US" smtClean="0"/>
              <a:t>Something makes tenor into vehicle (</a:t>
            </a:r>
            <a:r>
              <a:rPr lang="en-US" i="1" smtClean="0"/>
              <a:t>The sun </a:t>
            </a:r>
            <a:r>
              <a:rPr lang="en-US" i="1" u="sng" smtClean="0"/>
              <a:t>made</a:t>
            </a:r>
            <a:r>
              <a:rPr lang="en-US" i="1" smtClean="0"/>
              <a:t> every cloud a bonfire</a:t>
            </a:r>
            <a:r>
              <a:rPr lang="en-US" smtClean="0"/>
              <a:t>)</a:t>
            </a:r>
            <a:endParaRPr lang="ru-RU" smtClean="0"/>
          </a:p>
          <a:p>
            <a:pPr indent="0">
              <a:buNone/>
            </a:pPr>
            <a:endParaRPr lang="en-US" smtClean="0"/>
          </a:p>
          <a:p>
            <a:pPr indent="0">
              <a:buNone/>
            </a:pPr>
            <a:r>
              <a:rPr lang="en-US" smtClean="0"/>
              <a:t>In </a:t>
            </a:r>
            <a:r>
              <a:rPr lang="en-US" b="1" smtClean="0"/>
              <a:t>non-noun metaphors </a:t>
            </a:r>
            <a:r>
              <a:rPr lang="en-US" smtClean="0"/>
              <a:t>vehicle is </a:t>
            </a:r>
            <a:r>
              <a:rPr lang="en-US" u="sng" smtClean="0"/>
              <a:t>implied</a:t>
            </a:r>
            <a:r>
              <a:rPr lang="en-US" smtClean="0"/>
              <a:t> (its implicit). The vehicle must be guessed by the reader through its properties or actions denoted by adjectives, verbs, etc.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Classes of metaphor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53400" cy="4495800"/>
          </a:xfrm>
        </p:spPr>
        <p:txBody>
          <a:bodyPr>
            <a:normAutofit fontScale="92500"/>
          </a:bodyPr>
          <a:lstStyle/>
          <a:p>
            <a:pPr lvl="0"/>
            <a:r>
              <a:rPr lang="en-US" b="1" smtClean="0"/>
              <a:t>Genuine (fresh)</a:t>
            </a:r>
            <a:r>
              <a:rPr lang="en-US" smtClean="0"/>
              <a:t>: are created by writers to make up images.  </a:t>
            </a:r>
            <a:endParaRPr lang="ru-RU" smtClean="0"/>
          </a:p>
          <a:p>
            <a:pPr lvl="0"/>
            <a:r>
              <a:rPr lang="en-US" b="1" smtClean="0"/>
              <a:t>Trite/dead</a:t>
            </a:r>
            <a:r>
              <a:rPr lang="en-US" smtClean="0"/>
              <a:t>: are </a:t>
            </a:r>
            <a:r>
              <a:rPr lang="en-US" u="sng" smtClean="0"/>
              <a:t>not created in speech</a:t>
            </a:r>
            <a:r>
              <a:rPr lang="en-US" smtClean="0"/>
              <a:t>, are used automatically as expressive means, are </a:t>
            </a:r>
            <a:r>
              <a:rPr lang="en-US" u="sng" smtClean="0"/>
              <a:t>fixed in dictionaries</a:t>
            </a:r>
            <a:r>
              <a:rPr lang="en-US" smtClean="0"/>
              <a:t> (</a:t>
            </a:r>
            <a:r>
              <a:rPr lang="en-US" i="1" smtClean="0"/>
              <a:t>cup of satisfaction, ray of hope</a:t>
            </a:r>
            <a:r>
              <a:rPr lang="en-US" smtClean="0"/>
              <a:t>).</a:t>
            </a:r>
            <a:endParaRPr lang="ru-RU" smtClean="0"/>
          </a:p>
          <a:p>
            <a:r>
              <a:rPr lang="en-US" smtClean="0"/>
              <a:t>Yet trite metaphors can be </a:t>
            </a:r>
            <a:r>
              <a:rPr lang="en-US" u="sng" smtClean="0"/>
              <a:t>revived</a:t>
            </a:r>
            <a:r>
              <a:rPr lang="en-US" smtClean="0"/>
              <a:t> by extension. They are called </a:t>
            </a:r>
            <a:r>
              <a:rPr lang="en-US" b="1" smtClean="0"/>
              <a:t>sustained </a:t>
            </a:r>
            <a:r>
              <a:rPr lang="en-US" smtClean="0"/>
              <a:t>metaphors. The principal image is called </a:t>
            </a:r>
            <a:r>
              <a:rPr lang="en-US" u="sng" smtClean="0"/>
              <a:t>the central image </a:t>
            </a:r>
            <a:r>
              <a:rPr lang="en-US" smtClean="0"/>
              <a:t>and the additional extended images are called </a:t>
            </a:r>
            <a:r>
              <a:rPr lang="en-US" u="sng" smtClean="0"/>
              <a:t>contributory</a:t>
            </a:r>
            <a:r>
              <a:rPr lang="en-US" smtClean="0"/>
              <a:t>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concept of imagery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Ways of cognition: 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Science - analytically 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art - synthetically (creating images).</a:t>
            </a:r>
          </a:p>
          <a:p>
            <a:pPr lvl="1"/>
            <a:endParaRPr lang="en-US" dirty="0" smtClean="0">
              <a:latin typeface="Constantia" pitchFamily="18" charset="0"/>
            </a:endParaRPr>
          </a:p>
          <a:p>
            <a:r>
              <a:rPr lang="en-US" dirty="0" smtClean="0">
                <a:latin typeface="Constantia" pitchFamily="18" charset="0"/>
              </a:rPr>
              <a:t>Image </a:t>
            </a:r>
            <a:r>
              <a:rPr lang="en-US" dirty="0" smtClean="0">
                <a:latin typeface="Constantia" pitchFamily="18" charset="0"/>
              </a:rPr>
              <a:t>– </a:t>
            </a:r>
            <a:endParaRPr lang="ru-RU" dirty="0" smtClean="0">
              <a:latin typeface="Constantia" pitchFamily="18" charset="0"/>
            </a:endParaRPr>
          </a:p>
          <a:p>
            <a:pPr lvl="1"/>
            <a:r>
              <a:rPr lang="en-US" dirty="0" smtClean="0">
                <a:latin typeface="Constantia" pitchFamily="18" charset="0"/>
              </a:rPr>
              <a:t>a </a:t>
            </a:r>
            <a:r>
              <a:rPr lang="en-US" dirty="0" smtClean="0">
                <a:latin typeface="Constantia" pitchFamily="18" charset="0"/>
              </a:rPr>
              <a:t>sensory perception of an abstract </a:t>
            </a:r>
            <a:r>
              <a:rPr lang="en-US" dirty="0" smtClean="0">
                <a:latin typeface="Constantia" pitchFamily="18" charset="0"/>
              </a:rPr>
              <a:t>notion</a:t>
            </a:r>
            <a:r>
              <a:rPr lang="ru-RU" dirty="0" smtClean="0">
                <a:latin typeface="Constantia" pitchFamily="18" charset="0"/>
              </a:rPr>
              <a:t>.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Personification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– a kind of metaphor in which the properties of a person are transferred upon inanimate things.</a:t>
            </a:r>
          </a:p>
          <a:p>
            <a:pPr lvl="1"/>
            <a:r>
              <a:rPr lang="en-US" smtClean="0"/>
              <a:t>their grammatical and lexical valency changes, </a:t>
            </a:r>
          </a:p>
          <a:p>
            <a:pPr lvl="1"/>
            <a:r>
              <a:rPr lang="en-US" smtClean="0"/>
              <a:t>the pronouns “he” and “she” are used instead of “it”.</a:t>
            </a:r>
          </a:p>
          <a:p>
            <a:pPr lvl="1"/>
            <a:r>
              <a:rPr lang="en-US" smtClean="0"/>
              <a:t>The verbs </a:t>
            </a:r>
            <a:r>
              <a:rPr lang="en-US" i="1" smtClean="0"/>
              <a:t>want, think, smile</a:t>
            </a:r>
            <a:r>
              <a:rPr lang="en-US" smtClean="0"/>
              <a:t> are introduced. </a:t>
            </a:r>
            <a:endParaRPr lang="ru-RU" smtClean="0"/>
          </a:p>
          <a:p>
            <a:r>
              <a:rPr lang="en-US" smtClean="0"/>
              <a:t>Personification is often accompanied by capitalization (</a:t>
            </a:r>
            <a:r>
              <a:rPr lang="en-US" i="1" smtClean="0"/>
              <a:t>Devouring Time</a:t>
            </a:r>
            <a:r>
              <a:rPr lang="en-US" smtClean="0"/>
              <a:t>). Personification is an implied metaphor, the trick of talking about some non-human things as if they were human.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Related devices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smtClean="0"/>
              <a:t>Conceit</a:t>
            </a:r>
            <a:r>
              <a:rPr lang="en-US" smtClean="0"/>
              <a:t> – </a:t>
            </a:r>
            <a:r>
              <a:rPr lang="en-US" b="1" smtClean="0"/>
              <a:t>outrageous metaphor</a:t>
            </a:r>
            <a:r>
              <a:rPr lang="en-US" smtClean="0"/>
              <a:t>, comparison between two highly dissimilar objects.</a:t>
            </a:r>
            <a:endParaRPr lang="ru-RU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i="1" smtClean="0"/>
              <a:t>Your mind and you are my Sargasso Sea.</a:t>
            </a:r>
          </a:p>
          <a:p>
            <a:pPr>
              <a:buNone/>
            </a:pPr>
            <a:endParaRPr lang="en-US" i="1" smtClean="0"/>
          </a:p>
          <a:p>
            <a:r>
              <a:rPr lang="en-US" u="sng" smtClean="0"/>
              <a:t>Allegory</a:t>
            </a:r>
            <a:r>
              <a:rPr lang="en-US" smtClean="0"/>
              <a:t> - form of </a:t>
            </a:r>
            <a:r>
              <a:rPr lang="en-US" b="1" smtClean="0"/>
              <a:t>extended metaphor</a:t>
            </a:r>
            <a:r>
              <a:rPr lang="en-US" smtClean="0"/>
              <a:t> in which objects, persons and actions in a narrative are equated with meanings that lie outside the narrative itself. The characters are usually personifications of abstract qualities (fables).</a:t>
            </a:r>
            <a:endParaRPr lang="ru-RU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 Simile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Foregrounding of one feature of the object described and comparing it with another object, which </a:t>
            </a:r>
            <a:r>
              <a:rPr lang="en-US" u="sng" smtClean="0"/>
              <a:t>has this feature, but belongs to a different class of things</a:t>
            </a:r>
            <a:r>
              <a:rPr lang="en-US" smtClean="0"/>
              <a:t> (A </a:t>
            </a:r>
            <a:r>
              <a:rPr lang="en-US" b="1" smtClean="0"/>
              <a:t>is like</a:t>
            </a:r>
            <a:r>
              <a:rPr lang="en-US" smtClean="0"/>
              <a:t> B).</a:t>
            </a:r>
          </a:p>
          <a:p>
            <a:endParaRPr lang="en-US" smtClean="0"/>
          </a:p>
          <a:p>
            <a:r>
              <a:rPr lang="en-US" smtClean="0"/>
              <a:t>May be based on different grammatical relations: </a:t>
            </a:r>
          </a:p>
          <a:p>
            <a:pPr lvl="1"/>
            <a:r>
              <a:rPr lang="en-US" smtClean="0"/>
              <a:t>adjectives (attributes), </a:t>
            </a:r>
          </a:p>
          <a:p>
            <a:pPr lvl="1"/>
            <a:r>
              <a:rPr lang="en-US" smtClean="0"/>
              <a:t>adv. modifiers, </a:t>
            </a:r>
          </a:p>
          <a:p>
            <a:pPr lvl="1"/>
            <a:r>
              <a:rPr lang="en-US" smtClean="0"/>
              <a:t>verb – predicative.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Simile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Similes have in their structure </a:t>
            </a:r>
            <a:r>
              <a:rPr lang="en-US" u="sng" smtClean="0"/>
              <a:t>formal elements</a:t>
            </a:r>
            <a:r>
              <a:rPr lang="en-US" smtClean="0"/>
              <a:t>, connective words, such as </a:t>
            </a:r>
          </a:p>
          <a:p>
            <a:pPr lvl="1"/>
            <a:r>
              <a:rPr lang="en-US" i="1" smtClean="0"/>
              <a:t>like, as, as if, seem, appear, </a:t>
            </a:r>
            <a:r>
              <a:rPr lang="en-US" smtClean="0"/>
              <a:t>etc.</a:t>
            </a:r>
            <a:endParaRPr lang="ru-RU" smtClean="0"/>
          </a:p>
          <a:p>
            <a:pPr>
              <a:buNone/>
            </a:pPr>
            <a:r>
              <a:rPr lang="en-US" i="1" smtClean="0"/>
              <a:t>e.g. She ran up the steps, light as a bird.</a:t>
            </a:r>
          </a:p>
          <a:p>
            <a:pPr>
              <a:buNone/>
            </a:pPr>
            <a:endParaRPr lang="ru-RU" i="1" smtClean="0"/>
          </a:p>
          <a:p>
            <a:r>
              <a:rPr lang="en-US" smtClean="0"/>
              <a:t>There are many </a:t>
            </a:r>
            <a:r>
              <a:rPr lang="en-US" u="sng" smtClean="0"/>
              <a:t>traditional similes</a:t>
            </a:r>
            <a:r>
              <a:rPr lang="en-US" smtClean="0"/>
              <a:t>: </a:t>
            </a:r>
            <a:r>
              <a:rPr lang="en-US" i="1" smtClean="0"/>
              <a:t>as sly as a fox,</a:t>
            </a:r>
            <a:r>
              <a:rPr lang="en-US" smtClean="0"/>
              <a:t> </a:t>
            </a:r>
            <a:r>
              <a:rPr lang="en-US" i="1" smtClean="0"/>
              <a:t>as busy as a bee, etc.</a:t>
            </a:r>
            <a:r>
              <a:rPr lang="en-US" smtClean="0"/>
              <a:t>, which have become set expressions.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Simile and comparison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Comparison - two objects </a:t>
            </a:r>
            <a:r>
              <a:rPr lang="en-US" u="sng" smtClean="0"/>
              <a:t>of the same class</a:t>
            </a:r>
            <a:r>
              <a:rPr lang="en-US" smtClean="0"/>
              <a:t> of things. </a:t>
            </a:r>
          </a:p>
          <a:p>
            <a:r>
              <a:rPr lang="en-US" smtClean="0"/>
              <a:t>The purpose of simile is to establish sameness or difference between objects </a:t>
            </a:r>
            <a:r>
              <a:rPr lang="en-US" u="sng" smtClean="0"/>
              <a:t>of different classes.</a:t>
            </a:r>
            <a:endParaRPr lang="ru-RU" u="sng" smtClean="0"/>
          </a:p>
          <a:p>
            <a:pPr lvl="1"/>
            <a:r>
              <a:rPr lang="en-US" smtClean="0"/>
              <a:t>The boy is as clever as his father. // Her dog is as clever as a professor.</a:t>
            </a:r>
            <a:endParaRPr lang="ru-RU" smtClean="0"/>
          </a:p>
          <a:p>
            <a:pPr lvl="1"/>
            <a:r>
              <a:rPr lang="en-US" smtClean="0"/>
              <a:t>My house is like your house. // Her house was like a bee-hive.</a:t>
            </a:r>
            <a:endParaRPr lang="ru-RU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Simile and metaphor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mtClean="0"/>
              <a:t>Unlike metaphor, simile establishes the comparison explicitly, with the words </a:t>
            </a:r>
            <a:r>
              <a:rPr lang="en-US" i="1" smtClean="0"/>
              <a:t>like</a:t>
            </a:r>
            <a:r>
              <a:rPr lang="en-US" smtClean="0"/>
              <a:t> or </a:t>
            </a:r>
            <a:r>
              <a:rPr lang="en-US" i="1" smtClean="0"/>
              <a:t>as</a:t>
            </a:r>
            <a:r>
              <a:rPr lang="en-US" smtClean="0"/>
              <a:t>.</a:t>
            </a:r>
          </a:p>
          <a:p>
            <a:endParaRPr lang="en-US" smtClean="0"/>
          </a:p>
          <a:p>
            <a:pPr>
              <a:buNone/>
            </a:pPr>
            <a:r>
              <a:rPr lang="en-US" i="1" smtClean="0"/>
              <a:t>	My daughter dances like an angel.</a:t>
            </a:r>
            <a:endParaRPr lang="ru-RU" i="1" smtClean="0"/>
          </a:p>
          <a:p>
            <a:pPr>
              <a:buNone/>
            </a:pPr>
            <a:r>
              <a:rPr lang="en-US" i="1" smtClean="0"/>
              <a:t>	My daughter is an angel.</a:t>
            </a:r>
            <a:endParaRPr lang="ru-RU" i="1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Simile expresses explicit analogy and metaphor – implied analogy. Simile specifically highlights </a:t>
            </a:r>
            <a:r>
              <a:rPr lang="en-US" u="sng" smtClean="0"/>
              <a:t>one aspect</a:t>
            </a:r>
            <a:r>
              <a:rPr lang="en-US" smtClean="0"/>
              <a:t> of an object of comparison.</a:t>
            </a:r>
            <a:endParaRPr lang="ru-RU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 Metonymy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- is a trope in which instead of the usual word denoting an object, another word is used, because the things these two words name are connected in life.</a:t>
            </a:r>
          </a:p>
          <a:p>
            <a:pPr lvl="1"/>
            <a:r>
              <a:rPr lang="en-US" i="1" smtClean="0"/>
              <a:t>The theatre laughed</a:t>
            </a:r>
            <a:r>
              <a:rPr lang="en-US" smtClean="0"/>
              <a:t>.</a:t>
            </a:r>
            <a:endParaRPr lang="ru-RU" smtClean="0"/>
          </a:p>
          <a:p>
            <a:pPr lvl="1"/>
            <a:r>
              <a:rPr lang="en-US" i="1" smtClean="0"/>
              <a:t>I’m fond of Dickens.</a:t>
            </a:r>
          </a:p>
          <a:p>
            <a:r>
              <a:rPr lang="en-US" smtClean="0"/>
              <a:t>Metonymy involves </a:t>
            </a:r>
            <a:r>
              <a:rPr lang="en-US" u="sng" smtClean="0"/>
              <a:t>continuous</a:t>
            </a:r>
            <a:r>
              <a:rPr lang="en-US" smtClean="0"/>
              <a:t> association of a part and a whole. Metaphor – </a:t>
            </a:r>
            <a:r>
              <a:rPr lang="en-US" u="sng" smtClean="0"/>
              <a:t>discontinuous</a:t>
            </a:r>
            <a:r>
              <a:rPr lang="en-US" smtClean="0"/>
              <a:t> association of two wholes.</a:t>
            </a:r>
            <a:endParaRPr lang="ru-RU" smtClean="0"/>
          </a:p>
          <a:p>
            <a:endParaRPr lang="en-US" i="1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Metonymy: relations within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The </a:t>
            </a:r>
            <a:r>
              <a:rPr lang="en-US" u="sng" smtClean="0"/>
              <a:t>main types of relations</a:t>
            </a:r>
            <a:r>
              <a:rPr lang="en-US" smtClean="0"/>
              <a:t> between tenor and vehicle:</a:t>
            </a:r>
            <a:endParaRPr lang="ru-RU" smtClean="0"/>
          </a:p>
          <a:p>
            <a:pPr lvl="1"/>
            <a:r>
              <a:rPr lang="en-US" smtClean="0"/>
              <a:t>an abstract notion is named instead of a concrete thing (and vice versa): </a:t>
            </a:r>
            <a:r>
              <a:rPr lang="en-US" i="1" smtClean="0"/>
              <a:t>and Captive Good attending Captain Ill…</a:t>
            </a:r>
            <a:endParaRPr lang="ru-RU" smtClean="0"/>
          </a:p>
          <a:p>
            <a:pPr lvl="1"/>
            <a:r>
              <a:rPr lang="en-US" smtClean="0"/>
              <a:t>the container is named instead of the contained: </a:t>
            </a:r>
            <a:r>
              <a:rPr lang="en-US" i="1" smtClean="0"/>
              <a:t>cup, tray, glass;</a:t>
            </a:r>
            <a:endParaRPr lang="ru-RU" smtClean="0"/>
          </a:p>
          <a:p>
            <a:pPr lvl="1"/>
            <a:r>
              <a:rPr lang="en-US" smtClean="0"/>
              <a:t>the relations of proximity: </a:t>
            </a:r>
            <a:r>
              <a:rPr lang="en-US" i="1" smtClean="0"/>
              <a:t>the table was merry;</a:t>
            </a:r>
            <a:endParaRPr lang="ru-RU" smtClean="0"/>
          </a:p>
          <a:p>
            <a:pPr lvl="1"/>
            <a:r>
              <a:rPr lang="en-US" smtClean="0"/>
              <a:t>the material instead of the thing: </a:t>
            </a:r>
            <a:r>
              <a:rPr lang="en-US" i="1" smtClean="0"/>
              <a:t>the marble spoke;</a:t>
            </a:r>
            <a:endParaRPr lang="ru-RU" smtClean="0"/>
          </a:p>
          <a:p>
            <a:pPr lvl="1"/>
            <a:r>
              <a:rPr lang="en-US" smtClean="0"/>
              <a:t>the instrument instead of the action: </a:t>
            </a:r>
            <a:r>
              <a:rPr lang="en-US" i="1" smtClean="0"/>
              <a:t>his sharp pen|tongue; give every man thine ear and few thy voice</a:t>
            </a:r>
            <a:endParaRPr lang="ru-RU" smtClean="0"/>
          </a:p>
          <a:p>
            <a:pPr lvl="1"/>
            <a:endParaRPr lang="ru-RU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Metonymy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smtClean="0"/>
              <a:t>Synechdoche</a:t>
            </a:r>
            <a:r>
              <a:rPr lang="en-US" smtClean="0"/>
              <a:t> – a trope in which a part signifies the whole or when the whole signifies the part.</a:t>
            </a:r>
            <a:endParaRPr lang="ru-RU" smtClean="0"/>
          </a:p>
          <a:p>
            <a:pPr lvl="1"/>
            <a:r>
              <a:rPr lang="en-US" i="1" smtClean="0"/>
              <a:t>e.g. wheels – car; hands – man-labour</a:t>
            </a:r>
          </a:p>
          <a:p>
            <a:pPr lvl="1">
              <a:buNone/>
            </a:pPr>
            <a:endParaRPr lang="en-US" i="1" smtClean="0"/>
          </a:p>
          <a:p>
            <a:r>
              <a:rPr lang="en-US" smtClean="0"/>
              <a:t>When metonymy is used creatively, it belongs to SDs. When it is fixed in dictionaries, it belongs to the language and is called trite. </a:t>
            </a:r>
            <a:endParaRPr lang="ru-RU" i="1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5. Irony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- a figure of speech in which the actual intent is expressed through the words that carry the opposite meaning.</a:t>
            </a:r>
          </a:p>
          <a:p>
            <a:r>
              <a:rPr lang="en-US" smtClean="0"/>
              <a:t>Irony is based on </a:t>
            </a:r>
            <a:r>
              <a:rPr lang="en-US" u="sng" smtClean="0"/>
              <a:t>simultaneous realization of two opposite logical meanings</a:t>
            </a:r>
            <a:r>
              <a:rPr lang="en-US" smtClean="0"/>
              <a:t> of the word – dictionary and contextual (good - bad). </a:t>
            </a:r>
          </a:p>
          <a:p>
            <a:r>
              <a:rPr lang="en-US" smtClean="0"/>
              <a:t>The word containing irony is </a:t>
            </a:r>
            <a:r>
              <a:rPr lang="en-US" u="sng" smtClean="0"/>
              <a:t>strongly marked by intonation</a:t>
            </a:r>
            <a:r>
              <a:rPr lang="en-US" smtClean="0"/>
              <a:t>, it has an emphatic stress. </a:t>
            </a:r>
            <a:endParaRPr lang="ru-RU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Images in literature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Literary art is a representation of reality in </a:t>
            </a:r>
            <a:r>
              <a:rPr lang="en-US" u="sng" smtClean="0"/>
              <a:t>verbal images</a:t>
            </a:r>
            <a:r>
              <a:rPr lang="en-US" smtClean="0"/>
              <a:t>.</a:t>
            </a:r>
          </a:p>
          <a:p>
            <a:r>
              <a:rPr lang="en-US" smtClean="0"/>
              <a:t>Words: </a:t>
            </a:r>
          </a:p>
          <a:p>
            <a:pPr lvl="1"/>
            <a:r>
              <a:rPr lang="en-US" smtClean="0"/>
              <a:t>lose their direct signification </a:t>
            </a:r>
          </a:p>
          <a:p>
            <a:pPr lvl="1"/>
            <a:r>
              <a:rPr lang="en-US" smtClean="0"/>
              <a:t>are adapted for artistic effect</a:t>
            </a:r>
          </a:p>
          <a:p>
            <a:pPr lvl="1"/>
            <a:r>
              <a:rPr lang="en-US" smtClean="0"/>
              <a:t>get a new, contextual meaning.</a:t>
            </a:r>
          </a:p>
          <a:p>
            <a:endParaRPr lang="en-US" smtClean="0"/>
          </a:p>
          <a:p>
            <a:pPr>
              <a:buNone/>
            </a:pPr>
            <a:r>
              <a:rPr lang="en-US" i="1" smtClean="0"/>
              <a:t>The man was </a:t>
            </a:r>
            <a:r>
              <a:rPr lang="en-US" i="1" u="sng" smtClean="0"/>
              <a:t>drowned</a:t>
            </a:r>
            <a:r>
              <a:rPr lang="en-US" i="1" smtClean="0"/>
              <a:t> in the river.</a:t>
            </a:r>
          </a:p>
          <a:p>
            <a:pPr>
              <a:buNone/>
            </a:pPr>
            <a:r>
              <a:rPr lang="en-US" i="1" smtClean="0"/>
              <a:t>She looked in his eyes, </a:t>
            </a:r>
            <a:r>
              <a:rPr lang="en-US" i="1" u="sng" smtClean="0"/>
              <a:t>drowning</a:t>
            </a:r>
            <a:r>
              <a:rPr lang="en-US" i="1" smtClean="0"/>
              <a:t> him in sweetness.</a:t>
            </a:r>
          </a:p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</a:t>
            </a:r>
            <a:r>
              <a:rPr lang="en-GB" smtClean="0"/>
              <a:t> of comic</a:t>
            </a:r>
            <a:r>
              <a:rPr lang="en-US" smtClean="0"/>
              <a:t> 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u="sng" smtClean="0"/>
              <a:t>Humour</a:t>
            </a:r>
            <a:r>
              <a:rPr lang="en-US" smtClean="0"/>
              <a:t> is a combination of mockery and sympathy, in which the positive attitude prevails. </a:t>
            </a:r>
            <a:endParaRPr lang="ru-RU" smtClean="0"/>
          </a:p>
          <a:p>
            <a:pPr lvl="0"/>
            <a:r>
              <a:rPr lang="en-US" smtClean="0"/>
              <a:t>In </a:t>
            </a:r>
            <a:r>
              <a:rPr lang="en-US" u="sng" smtClean="0"/>
              <a:t>irony</a:t>
            </a:r>
            <a:r>
              <a:rPr lang="en-US" smtClean="0"/>
              <a:t> the negative attitude prevails. The true sense is masked, implied in words of contrary meaning.</a:t>
            </a:r>
            <a:endParaRPr lang="ru-RU" smtClean="0"/>
          </a:p>
          <a:p>
            <a:pPr lvl="0"/>
            <a:r>
              <a:rPr lang="en-US" u="sng" smtClean="0"/>
              <a:t>Satire</a:t>
            </a:r>
            <a:r>
              <a:rPr lang="en-US" smtClean="0"/>
              <a:t> is a direct outright derision and ridicule of smb’s faults and follies, there is no mask.</a:t>
            </a:r>
            <a:endParaRPr lang="ru-RU" smtClean="0"/>
          </a:p>
          <a:p>
            <a:pPr lvl="0"/>
            <a:r>
              <a:rPr lang="en-US" u="sng" smtClean="0"/>
              <a:t>Sarcasm</a:t>
            </a:r>
            <a:r>
              <a:rPr lang="en-US" smtClean="0"/>
              <a:t> is a form of verbal irony in which under the guise of praise a bitter expression of strong and personal disapproval is given. It is intended to hurt.</a:t>
            </a:r>
            <a:endParaRPr lang="ru-RU" smtClean="0"/>
          </a:p>
          <a:p>
            <a:r>
              <a:rPr lang="en-US" u="sng" smtClean="0"/>
              <a:t>Dramatic irony</a:t>
            </a:r>
            <a:r>
              <a:rPr lang="en-US" smtClean="0"/>
              <a:t> – the words or acts of a character in a play carry a meaning unperceived by the character but understood by the audience.</a:t>
            </a:r>
            <a:endParaRPr lang="ru-RU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6. Zeugma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is the use of a </a:t>
            </a:r>
            <a:r>
              <a:rPr lang="en-US" b="1" smtClean="0"/>
              <a:t>verb</a:t>
            </a:r>
            <a:r>
              <a:rPr lang="en-US" smtClean="0"/>
              <a:t> in </a:t>
            </a:r>
            <a:r>
              <a:rPr lang="en-US" u="sng" smtClean="0"/>
              <a:t>the same grammatical </a:t>
            </a:r>
            <a:r>
              <a:rPr lang="en-US" smtClean="0"/>
              <a:t>but </a:t>
            </a:r>
            <a:r>
              <a:rPr lang="en-US" u="sng" smtClean="0"/>
              <a:t>different semantic relation </a:t>
            </a:r>
            <a:r>
              <a:rPr lang="en-US" smtClean="0"/>
              <a:t>to two subjects or objects in the context. </a:t>
            </a:r>
          </a:p>
          <a:p>
            <a:r>
              <a:rPr lang="en-US" smtClean="0"/>
              <a:t>The semantic relation is literal to one word and figurative or phraseological to the other.</a:t>
            </a:r>
          </a:p>
          <a:p>
            <a:pPr lvl="1"/>
            <a:r>
              <a:rPr lang="en-US" smtClean="0"/>
              <a:t>e.g. The boys took their places and their books.</a:t>
            </a:r>
          </a:p>
          <a:p>
            <a:r>
              <a:rPr lang="en-US" smtClean="0"/>
              <a:t>Zeugma produces the stylistic effect of foregrounding in the form of defeated expectancy.</a:t>
            </a:r>
            <a:endParaRPr lang="ru-RU" smtClean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Zeugma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is widely used in English emotive prose, especially in humouristic writing and poetry.</a:t>
            </a:r>
          </a:p>
          <a:p>
            <a:r>
              <a:rPr lang="en-US" smtClean="0"/>
              <a:t>Its </a:t>
            </a:r>
            <a:r>
              <a:rPr lang="en-US" b="1" smtClean="0"/>
              <a:t>function</a:t>
            </a:r>
            <a:r>
              <a:rPr lang="en-US" smtClean="0"/>
              <a:t> - to keep the main common meanings of words from fading away, to keep them fresh.</a:t>
            </a:r>
          </a:p>
          <a:p>
            <a:endParaRPr lang="en-US" smtClean="0"/>
          </a:p>
          <a:p>
            <a:pPr lvl="1"/>
            <a:r>
              <a:rPr lang="en-US" smtClean="0"/>
              <a:t>e.g. Tom paid him a visit and a fee.</a:t>
            </a:r>
            <a:endParaRPr lang="ru-RU" smtClean="0"/>
          </a:p>
          <a:p>
            <a:pPr lvl="1"/>
            <a:r>
              <a:rPr lang="ru-RU" smtClean="0"/>
              <a:t>Пришел поэт, осыпанный почестями и перхотью.</a:t>
            </a:r>
          </a:p>
          <a:p>
            <a:pPr lvl="1">
              <a:buNone/>
            </a:pPr>
            <a:endParaRPr lang="ru-RU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7. Antonomasia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is a trope based on the interplay between logical and nominal meanings of a word, as a result of which the person is given a new proper name.</a:t>
            </a:r>
          </a:p>
          <a:p>
            <a:endParaRPr lang="en-US" smtClean="0"/>
          </a:p>
          <a:p>
            <a:r>
              <a:rPr lang="en-US" smtClean="0"/>
              <a:t>Two types: </a:t>
            </a:r>
          </a:p>
          <a:p>
            <a:pPr lvl="1"/>
            <a:r>
              <a:rPr lang="en-US" smtClean="0"/>
              <a:t>a proper name is used as a common noun: </a:t>
            </a:r>
            <a:r>
              <a:rPr lang="en-US" i="1" smtClean="0"/>
              <a:t>Her husband is an Othello.</a:t>
            </a:r>
            <a:endParaRPr lang="ru-RU" smtClean="0"/>
          </a:p>
          <a:p>
            <a:pPr lvl="1"/>
            <a:r>
              <a:rPr lang="en-US" smtClean="0"/>
              <a:t>a common name is used as a proper name: </a:t>
            </a:r>
            <a:r>
              <a:rPr lang="en-US" i="1" smtClean="0"/>
              <a:t>Miss Simplicity.</a:t>
            </a:r>
            <a:endParaRPr lang="ru-RU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Antonomasia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smtClean="0"/>
              <a:t>Function</a:t>
            </a:r>
            <a:r>
              <a:rPr lang="en-US" smtClean="0"/>
              <a:t>:</a:t>
            </a:r>
          </a:p>
          <a:p>
            <a:pPr lvl="1"/>
            <a:r>
              <a:rPr lang="en-US" smtClean="0"/>
              <a:t>to point out the leading, most characteristic features of a person </a:t>
            </a:r>
          </a:p>
          <a:p>
            <a:pPr lvl="1"/>
            <a:r>
              <a:rPr lang="en-US" smtClean="0"/>
              <a:t>at the same time fixing this trait as a proper name.</a:t>
            </a:r>
          </a:p>
          <a:p>
            <a:pPr lvl="1"/>
            <a:endParaRPr lang="en-US" smtClean="0"/>
          </a:p>
          <a:p>
            <a:r>
              <a:rPr lang="en-US" smtClean="0"/>
              <a:t>Antonomasia can be </a:t>
            </a:r>
            <a:r>
              <a:rPr lang="en-US" b="1" smtClean="0"/>
              <a:t>fresh</a:t>
            </a:r>
            <a:r>
              <a:rPr lang="en-US" smtClean="0"/>
              <a:t> and </a:t>
            </a:r>
            <a:r>
              <a:rPr lang="en-US" b="1" smtClean="0"/>
              <a:t>trite</a:t>
            </a:r>
            <a:r>
              <a:rPr lang="en-US" smtClean="0"/>
              <a:t>:</a:t>
            </a:r>
          </a:p>
          <a:p>
            <a:pPr lvl="1"/>
            <a:r>
              <a:rPr lang="en-US" i="1" smtClean="0"/>
              <a:t>The Iron Lady, The Prince of Peace, mother Theresa.</a:t>
            </a:r>
            <a:endParaRPr lang="ru-RU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Images in literature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Imagery is </a:t>
            </a:r>
          </a:p>
          <a:p>
            <a:pPr lvl="1"/>
            <a:r>
              <a:rPr lang="en-US" smtClean="0"/>
              <a:t>the use of images in writing, </a:t>
            </a:r>
          </a:p>
          <a:p>
            <a:pPr lvl="1"/>
            <a:r>
              <a:rPr lang="en-US" smtClean="0"/>
              <a:t>the use of words that bring pictures to the mind and force and beauty to speech </a:t>
            </a:r>
          </a:p>
          <a:p>
            <a:pPr lvl="1"/>
            <a:r>
              <a:rPr lang="en-US" smtClean="0"/>
              <a:t>and give an aesthetic pleasure to the reader. </a:t>
            </a:r>
          </a:p>
          <a:p>
            <a:pPr lvl="1">
              <a:buNone/>
            </a:pPr>
            <a:endParaRPr lang="en-US" smtClean="0"/>
          </a:p>
          <a:p>
            <a:r>
              <a:rPr lang="en-US" smtClean="0"/>
              <a:t>Images are made of words, but an image is a supraverbal entity.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Images in literature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The image is an artistic presentation of the general through the individual, of the abstract through the concrete. </a:t>
            </a:r>
          </a:p>
          <a:p>
            <a:r>
              <a:rPr lang="en-US" smtClean="0"/>
              <a:t>Writers create images of everything: human beings, animals, natural phenomena, events, feelings, ideas.</a:t>
            </a:r>
            <a:endParaRPr lang="ru-RU" smtClean="0"/>
          </a:p>
          <a:p>
            <a:r>
              <a:rPr lang="en-US" u="sng" smtClean="0"/>
              <a:t>General images</a:t>
            </a:r>
            <a:r>
              <a:rPr lang="en-US" smtClean="0"/>
              <a:t> embrace a whole book or story (</a:t>
            </a:r>
            <a:r>
              <a:rPr lang="en-US" i="1" smtClean="0"/>
              <a:t>Soames Forsyte</a:t>
            </a:r>
            <a:r>
              <a:rPr lang="en-US" smtClean="0"/>
              <a:t>). </a:t>
            </a:r>
            <a:r>
              <a:rPr lang="en-US" u="sng" smtClean="0"/>
              <a:t>Individual image</a:t>
            </a:r>
            <a:r>
              <a:rPr lang="en-US" smtClean="0"/>
              <a:t> can give a close-up of a certain thing for a moment to foreground it (</a:t>
            </a:r>
            <a:r>
              <a:rPr lang="en-US" i="1" smtClean="0"/>
              <a:t>cold autumn wind </a:t>
            </a:r>
            <a:r>
              <a:rPr lang="en-US" smtClean="0"/>
              <a:t>– </a:t>
            </a:r>
            <a:r>
              <a:rPr lang="en-US" i="1" smtClean="0"/>
              <a:t>thistly wind</a:t>
            </a:r>
            <a:r>
              <a:rPr lang="en-US" smtClean="0"/>
              <a:t>).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Psychological grounds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image awakens in the reader’s mind the old perception and sensations, different sensuous associations: </a:t>
            </a:r>
          </a:p>
          <a:p>
            <a:pPr lvl="1"/>
            <a:r>
              <a:rPr lang="en-US" smtClean="0"/>
              <a:t>visual - </a:t>
            </a:r>
            <a:r>
              <a:rPr lang="en-US" i="1" smtClean="0"/>
              <a:t>purple or golden clouds</a:t>
            </a:r>
          </a:p>
          <a:p>
            <a:pPr lvl="1"/>
            <a:r>
              <a:rPr lang="en-US" smtClean="0"/>
              <a:t>acoustic - </a:t>
            </a:r>
            <a:r>
              <a:rPr lang="en-US" i="1" smtClean="0"/>
              <a:t>swish went the scythe</a:t>
            </a:r>
          </a:p>
          <a:p>
            <a:pPr lvl="1"/>
            <a:r>
              <a:rPr lang="en-US" smtClean="0"/>
              <a:t>tactile - </a:t>
            </a:r>
            <a:r>
              <a:rPr lang="en-US" i="1" smtClean="0"/>
              <a:t>soft smile </a:t>
            </a:r>
          </a:p>
          <a:p>
            <a:pPr lvl="1"/>
            <a:r>
              <a:rPr lang="en-US" smtClean="0"/>
              <a:t>thermal – </a:t>
            </a:r>
            <a:r>
              <a:rPr lang="en-US" i="1" smtClean="0"/>
              <a:t>warm embrace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gustatory – </a:t>
            </a:r>
            <a:r>
              <a:rPr lang="en-US" i="1" smtClean="0"/>
              <a:t>sweet pleasure</a:t>
            </a:r>
            <a:endParaRPr lang="ru-RU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structure of the Image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mtClean="0"/>
              <a:t>T – the tenor – the subject of speech (</a:t>
            </a:r>
            <a:r>
              <a:rPr lang="ru-RU" smtClean="0"/>
              <a:t>обозначаемое</a:t>
            </a:r>
            <a:r>
              <a:rPr lang="en-US" smtClean="0"/>
              <a:t>)</a:t>
            </a:r>
            <a:endParaRPr lang="ru-RU" smtClean="0"/>
          </a:p>
          <a:p>
            <a:pPr lvl="0"/>
            <a:r>
              <a:rPr lang="en-US" smtClean="0"/>
              <a:t>V – the vehicle – the thing with which T is identified (</a:t>
            </a:r>
            <a:r>
              <a:rPr lang="ru-RU" smtClean="0"/>
              <a:t>обозначающее</a:t>
            </a:r>
            <a:r>
              <a:rPr lang="en-US" smtClean="0"/>
              <a:t>)</a:t>
            </a:r>
            <a:endParaRPr lang="ru-RU" smtClean="0"/>
          </a:p>
          <a:p>
            <a:pPr lvl="0"/>
            <a:r>
              <a:rPr lang="en-US" smtClean="0"/>
              <a:t>The ground – the common feature of T and V (</a:t>
            </a:r>
            <a:r>
              <a:rPr lang="ru-RU" smtClean="0"/>
              <a:t>основание сравнения</a:t>
            </a:r>
            <a:r>
              <a:rPr lang="en-US" smtClean="0"/>
              <a:t>)</a:t>
            </a:r>
            <a:endParaRPr lang="ru-RU" smtClean="0"/>
          </a:p>
          <a:p>
            <a:r>
              <a:rPr lang="en-US" smtClean="0"/>
              <a:t>The technique of identification – the type of trope and its lexical and grammatical peculiarities.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Tropes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smtClean="0"/>
              <a:t>The trope </a:t>
            </a:r>
            <a:r>
              <a:rPr lang="en-US" smtClean="0"/>
              <a:t>denotes the use of a word or phrase in an unusual figurative sense. </a:t>
            </a:r>
          </a:p>
          <a:p>
            <a:r>
              <a:rPr lang="en-US" smtClean="0"/>
              <a:t>I.R. Halperin explains tropes as</a:t>
            </a:r>
          </a:p>
          <a:p>
            <a:pPr lvl="1"/>
            <a:r>
              <a:rPr lang="en-US" smtClean="0"/>
              <a:t>an interplay between the direct meaning</a:t>
            </a:r>
          </a:p>
          <a:p>
            <a:pPr lvl="1"/>
            <a:r>
              <a:rPr lang="en-US" smtClean="0"/>
              <a:t>and a transferred meaning </a:t>
            </a:r>
          </a:p>
          <a:p>
            <a:pPr lvl="2"/>
            <a:r>
              <a:rPr lang="en-US" smtClean="0"/>
              <a:t>imposed on the word by the context. </a:t>
            </a:r>
            <a:endParaRPr lang="ru-RU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i="1" smtClean="0"/>
              <a:t>The rain poured all day. </a:t>
            </a:r>
            <a:endParaRPr lang="ru-RU" i="1" smtClean="0"/>
          </a:p>
          <a:p>
            <a:pPr>
              <a:buNone/>
            </a:pPr>
            <a:r>
              <a:rPr lang="en-US" i="1" smtClean="0"/>
              <a:t>A stream of letters </a:t>
            </a:r>
            <a:r>
              <a:rPr lang="en-US" i="1" u="sng" smtClean="0"/>
              <a:t>poured</a:t>
            </a:r>
            <a:r>
              <a:rPr lang="en-US" i="1" smtClean="0"/>
              <a:t> into the office.</a:t>
            </a:r>
            <a:endParaRPr lang="ru-RU" i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Tropes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transferred and the direct meanings are caught by the reader’s mind </a:t>
            </a:r>
            <a:r>
              <a:rPr lang="en-US" u="sng" smtClean="0"/>
              <a:t>simultaneously</a:t>
            </a:r>
            <a:r>
              <a:rPr lang="en-US" smtClean="0"/>
              <a:t>, because they </a:t>
            </a:r>
            <a:r>
              <a:rPr lang="en-US" u="sng" smtClean="0"/>
              <a:t>run parallel</a:t>
            </a:r>
            <a:r>
              <a:rPr lang="en-US" smtClean="0"/>
              <a:t>, one of them taking precedence over the other.</a:t>
            </a:r>
          </a:p>
          <a:p>
            <a:endParaRPr lang="en-US" smtClean="0"/>
          </a:p>
          <a:p>
            <a:pPr algn="r">
              <a:buNone/>
            </a:pPr>
            <a:r>
              <a:rPr lang="en-US" i="1" smtClean="0"/>
              <a:t>The apparition of these faces in the crowd; </a:t>
            </a:r>
            <a:endParaRPr lang="ru-RU" smtClean="0"/>
          </a:p>
          <a:p>
            <a:pPr algn="r">
              <a:buNone/>
            </a:pPr>
            <a:r>
              <a:rPr lang="en-US" i="1" smtClean="0"/>
              <a:t>Petals on a wet, black bough.</a:t>
            </a:r>
            <a:endParaRPr lang="ru-RU" smtClean="0"/>
          </a:p>
          <a:p>
            <a:pPr algn="r">
              <a:buNone/>
            </a:pPr>
            <a:r>
              <a:rPr lang="en-US" smtClean="0"/>
              <a:t>(E.Pound)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103</TotalTime>
  <Words>1927</Words>
  <Application>Microsoft Office PowerPoint</Application>
  <PresentationFormat>Экран (4:3)</PresentationFormat>
  <Paragraphs>198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Median</vt:lpstr>
      <vt:lpstr>IMAGERY. LEXICAL SDs</vt:lpstr>
      <vt:lpstr>The concept of imagery</vt:lpstr>
      <vt:lpstr>Images in literature</vt:lpstr>
      <vt:lpstr>Images in literature</vt:lpstr>
      <vt:lpstr>Images in literature</vt:lpstr>
      <vt:lpstr>Psychological grounds</vt:lpstr>
      <vt:lpstr>The structure of the Image</vt:lpstr>
      <vt:lpstr>Tropes</vt:lpstr>
      <vt:lpstr>Tropes</vt:lpstr>
      <vt:lpstr>Tropes</vt:lpstr>
      <vt:lpstr>Lexical Stylistic Devices</vt:lpstr>
      <vt:lpstr>1. Bathos</vt:lpstr>
      <vt:lpstr>2. Metaphor</vt:lpstr>
      <vt:lpstr>Metaphor</vt:lpstr>
      <vt:lpstr>Types of metaphor</vt:lpstr>
      <vt:lpstr>Types of metaphor</vt:lpstr>
      <vt:lpstr>Grammatical types of Metaphor</vt:lpstr>
      <vt:lpstr>Noun and non-noun metaphors</vt:lpstr>
      <vt:lpstr>Classes of metaphor</vt:lpstr>
      <vt:lpstr>Personification</vt:lpstr>
      <vt:lpstr>Related devices</vt:lpstr>
      <vt:lpstr>3. Simile</vt:lpstr>
      <vt:lpstr>Simile</vt:lpstr>
      <vt:lpstr>Simile and comparison</vt:lpstr>
      <vt:lpstr>Simile and metaphor</vt:lpstr>
      <vt:lpstr>4. Metonymy</vt:lpstr>
      <vt:lpstr>Metonymy: relations within</vt:lpstr>
      <vt:lpstr>Metonymy</vt:lpstr>
      <vt:lpstr>5. Irony</vt:lpstr>
      <vt:lpstr>Types of comic </vt:lpstr>
      <vt:lpstr>6. Zeugma</vt:lpstr>
      <vt:lpstr>Zeugma</vt:lpstr>
      <vt:lpstr>7. Antonomasia</vt:lpstr>
      <vt:lpstr>Antonomasia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IMAGERY. LEXICAL SDs</dc:title>
  <dc:creator>Тата</dc:creator>
  <cp:lastModifiedBy>Mona_De_Lafitte</cp:lastModifiedBy>
  <cp:revision>17</cp:revision>
  <dcterms:created xsi:type="dcterms:W3CDTF">2014-02-27T08:06:10Z</dcterms:created>
  <dcterms:modified xsi:type="dcterms:W3CDTF">2014-06-08T21:05:40Z</dcterms:modified>
</cp:coreProperties>
</file>