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4" r:id="rId7"/>
    <p:sldId id="265" r:id="rId8"/>
    <p:sldId id="266" r:id="rId9"/>
    <p:sldId id="267" r:id="rId10"/>
    <p:sldId id="269" r:id="rId11"/>
    <p:sldId id="270" r:id="rId12"/>
    <p:sldId id="272" r:id="rId13"/>
    <p:sldId id="274" r:id="rId14"/>
    <p:sldId id="276" r:id="rId15"/>
    <p:sldId id="278" r:id="rId16"/>
    <p:sldId id="280" r:id="rId17"/>
    <p:sldId id="281" r:id="rId18"/>
    <p:sldId id="282" r:id="rId19"/>
    <p:sldId id="283" r:id="rId20"/>
    <p:sldId id="284" r:id="rId21"/>
    <p:sldId id="285" r:id="rId22"/>
    <p:sldId id="286" r:id="rId23"/>
    <p:sldId id="288" r:id="rId24"/>
    <p:sldId id="289" r:id="rId25"/>
    <p:sldId id="290"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6/9/2014</a:t>
            </a:fld>
            <a:endParaRPr lang="en-US" sz="2000" dirty="0">
              <a:solidFill>
                <a:srgbClr val="FFFFFF"/>
              </a:solidFill>
            </a:endParaRPr>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3A271A1-F6D6-438B-A432-4747EE7ECD40}" type="datetimeFigureOut">
              <a:rPr lang="en-US" smtClean="0"/>
              <a:pPr/>
              <a:t>6/9/2014</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23A271A1-F6D6-438B-A432-4747EE7ECD40}" type="datetimeFigureOut">
              <a:rPr lang="en-US" smtClean="0"/>
              <a:pPr/>
              <a:t>6/9/2014</a:t>
            </a:fld>
            <a:endParaRPr lang="en-US" dirty="0"/>
          </a:p>
        </p:txBody>
      </p:sp>
      <p:sp>
        <p:nvSpPr>
          <p:cNvPr id="5" name="Нижний колонтитул 4"/>
          <p:cNvSpPr>
            <a:spLocks noGrp="1"/>
          </p:cNvSpPr>
          <p:nvPr>
            <p:ph type="ftr" sz="quarter" idx="11"/>
          </p:nvPr>
        </p:nvSpPr>
        <p:spPr>
          <a:xfrm>
            <a:off x="457201" y="6248207"/>
            <a:ext cx="5573483" cy="365125"/>
          </a:xfrm>
        </p:spPr>
        <p:txBody>
          <a:bodyPr/>
          <a:lstStyle/>
          <a:p>
            <a:endParaRPr kumimoji="0" lang="en-US" dirty="0"/>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23A271A1-F6D6-438B-A432-4747EE7ECD40}" type="datetimeFigureOut">
              <a:rPr lang="en-US" smtClean="0"/>
              <a:pPr/>
              <a:t>6/9/2014</a:t>
            </a:fld>
            <a:endParaRPr lang="en-US" dirty="0"/>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23A271A1-F6D6-438B-A432-4747EE7ECD40}" type="datetimeFigureOut">
              <a:rPr lang="en-US" smtClean="0"/>
              <a:pPr/>
              <a:t>6/9/2014</a:t>
            </a:fld>
            <a:endParaRPr lang="en-US"/>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Нижний колонтитул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23A271A1-F6D6-438B-A432-4747EE7ECD40}" type="datetimeFigureOut">
              <a:rPr lang="en-US" smtClean="0"/>
              <a:pPr/>
              <a:t>6/9/2014</a:t>
            </a:fld>
            <a:endParaRPr lang="en-US"/>
          </a:p>
        </p:txBody>
      </p:sp>
      <p:sp>
        <p:nvSpPr>
          <p:cNvPr id="10" name="Номер слайда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Нижний колонтитул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23A271A1-F6D6-438B-A432-4747EE7ECD40}" type="datetimeFigureOut">
              <a:rPr lang="en-US" smtClean="0"/>
              <a:pPr/>
              <a:t>6/9/2014</a:t>
            </a:fld>
            <a:endParaRPr lang="en-US"/>
          </a:p>
        </p:txBody>
      </p:sp>
      <p:sp>
        <p:nvSpPr>
          <p:cNvPr id="12" name="Номер слайда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Нижний колонтитул 13"/>
          <p:cNvSpPr>
            <a:spLocks noGrp="1"/>
          </p:cNvSpPr>
          <p:nvPr>
            <p:ph type="ftr" sz="quarter" idx="17"/>
          </p:nvPr>
        </p:nvSpPr>
        <p:spPr/>
        <p:txBody>
          <a:bodyPr rtlCol="0"/>
          <a:lstStyle/>
          <a:p>
            <a:endParaRPr kumimoji="0"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3A271A1-F6D6-438B-A432-4747EE7ECD40}" type="datetimeFigureOut">
              <a:rPr lang="en-US" smtClean="0"/>
              <a:pPr/>
              <a:t>6/9/2014</a:t>
            </a:fld>
            <a:endParaRPr lang="en-US"/>
          </a:p>
        </p:txBody>
      </p:sp>
      <p:sp>
        <p:nvSpPr>
          <p:cNvPr id="4" name="Нижний колонтитул 3"/>
          <p:cNvSpPr>
            <a:spLocks noGrp="1"/>
          </p:cNvSpPr>
          <p:nvPr>
            <p:ph type="ftr" sz="quarter" idx="11"/>
          </p:nvPr>
        </p:nvSpPr>
        <p:spPr/>
        <p:txBody>
          <a:bodyPr/>
          <a:lstStyle/>
          <a:p>
            <a:endParaRPr kumimoji="0" lang="en-US"/>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A271A1-F6D6-438B-A432-4747EE7ECD40}" type="datetimeFigureOut">
              <a:rPr lang="en-US" smtClean="0"/>
              <a:pPr/>
              <a:t>6/9/2014</a:t>
            </a:fld>
            <a:endParaRPr lang="en-US"/>
          </a:p>
        </p:txBody>
      </p:sp>
      <p:sp>
        <p:nvSpPr>
          <p:cNvPr id="3" name="Нижний колонтитул 2"/>
          <p:cNvSpPr>
            <a:spLocks noGrp="1"/>
          </p:cNvSpPr>
          <p:nvPr>
            <p:ph type="ftr" sz="quarter" idx="11"/>
          </p:nvPr>
        </p:nvSpPr>
        <p:spPr/>
        <p:txBody>
          <a:bodyPr/>
          <a:lstStyle/>
          <a:p>
            <a:endParaRPr kumimoji="0" lang="en-US" dirty="0"/>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3A271A1-F6D6-438B-A432-4747EE7ECD40}" type="datetimeFigureOut">
              <a:rPr lang="en-US" smtClean="0"/>
              <a:pPr/>
              <a:t>6/9/2014</a:t>
            </a:fld>
            <a:endParaRPr lang="en-US"/>
          </a:p>
        </p:txBody>
      </p:sp>
      <p:sp>
        <p:nvSpPr>
          <p:cNvPr id="6" name="Нижний колонтитул 5"/>
          <p:cNvSpPr>
            <a:spLocks noGrp="1"/>
          </p:cNvSpPr>
          <p:nvPr>
            <p:ph type="ftr" sz="quarter" idx="11"/>
          </p:nvPr>
        </p:nvSpPr>
        <p:spPr/>
        <p:txBody>
          <a:bodyPr/>
          <a:lstStyle/>
          <a:p>
            <a:endParaRPr kumimoji="0" lang="en-US"/>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6/9/2014</a:t>
            </a:fld>
            <a:endParaRPr lang="en-US"/>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kumimoji="0" lang="en-US" dirty="0"/>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6/9/2014</a:t>
            </a:fld>
            <a:endParaRPr lang="en-US" sz="1400" dirty="0">
              <a:solidFill>
                <a:schemeClr val="tx2"/>
              </a:solidFill>
            </a:endParaRPr>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r"/>
            <a:r>
              <a:rPr lang="en-US" cap="none" dirty="0" smtClean="0"/>
              <a:t>Lexical SDs. </a:t>
            </a:r>
            <a:br>
              <a:rPr lang="en-US" cap="none" dirty="0" smtClean="0"/>
            </a:br>
            <a:r>
              <a:rPr lang="en-US" cap="none" dirty="0" err="1" smtClean="0"/>
              <a:t>Lexico</a:t>
            </a:r>
            <a:r>
              <a:rPr lang="en-US" cap="none" dirty="0" smtClean="0"/>
              <a:t>-syntactical SDs</a:t>
            </a:r>
            <a:endParaRPr lang="ru-RU" dirty="0"/>
          </a:p>
        </p:txBody>
      </p:sp>
      <p:sp>
        <p:nvSpPr>
          <p:cNvPr id="3" name="Подзаголовок 2"/>
          <p:cNvSpPr>
            <a:spLocks noGrp="1"/>
          </p:cNvSpPr>
          <p:nvPr>
            <p:ph type="subTitle" idx="1"/>
          </p:nvPr>
        </p:nvSpPr>
        <p:spPr/>
        <p:txBody>
          <a:bodyPr/>
          <a:lstStyle/>
          <a:p>
            <a:pPr algn="r"/>
            <a:r>
              <a:rPr lang="en-US" dirty="0" smtClean="0"/>
              <a:t>Lecture 3 - continued</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Constantia" pitchFamily="18" charset="0"/>
              </a:rPr>
              <a:t>Oxymoron</a:t>
            </a:r>
            <a:endParaRPr lang="ru-RU" dirty="0">
              <a:latin typeface="Constantia" pitchFamily="18" charset="0"/>
            </a:endParaRPr>
          </a:p>
        </p:txBody>
      </p:sp>
      <p:sp>
        <p:nvSpPr>
          <p:cNvPr id="3" name="Содержимое 2"/>
          <p:cNvSpPr>
            <a:spLocks noGrp="1"/>
          </p:cNvSpPr>
          <p:nvPr>
            <p:ph sz="quarter" idx="1"/>
          </p:nvPr>
        </p:nvSpPr>
        <p:spPr/>
        <p:txBody>
          <a:bodyPr>
            <a:normAutofit/>
          </a:bodyPr>
          <a:lstStyle/>
          <a:p>
            <a:r>
              <a:rPr lang="en-US" dirty="0" smtClean="0">
                <a:latin typeface="Constantia" pitchFamily="18" charset="0"/>
              </a:rPr>
              <a:t>According to </a:t>
            </a:r>
            <a:r>
              <a:rPr lang="en-US" u="sng" dirty="0" smtClean="0">
                <a:latin typeface="Constantia" pitchFamily="18" charset="0"/>
              </a:rPr>
              <a:t>the degree of freshness:</a:t>
            </a:r>
          </a:p>
          <a:p>
            <a:pPr lvl="1"/>
            <a:r>
              <a:rPr lang="en-US" b="1" dirty="0" smtClean="0">
                <a:latin typeface="Constantia" pitchFamily="18" charset="0"/>
              </a:rPr>
              <a:t>Genuine</a:t>
            </a:r>
            <a:r>
              <a:rPr lang="en-US" dirty="0" smtClean="0">
                <a:latin typeface="Constantia" pitchFamily="18" charset="0"/>
              </a:rPr>
              <a:t> – reveals new shades of meaning, joining words of contradictory meaning in an </a:t>
            </a:r>
            <a:r>
              <a:rPr lang="en-US" u="sng" dirty="0" smtClean="0">
                <a:latin typeface="Constantia" pitchFamily="18" charset="0"/>
              </a:rPr>
              <a:t>unexpected context</a:t>
            </a:r>
            <a:r>
              <a:rPr lang="en-US" dirty="0" smtClean="0">
                <a:latin typeface="Constantia" pitchFamily="18" charset="0"/>
              </a:rPr>
              <a:t>;</a:t>
            </a:r>
          </a:p>
          <a:p>
            <a:pPr lvl="2"/>
            <a:endParaRPr lang="ru-RU" dirty="0" smtClean="0">
              <a:latin typeface="Constantia" pitchFamily="18" charset="0"/>
            </a:endParaRPr>
          </a:p>
          <a:p>
            <a:pPr lvl="1"/>
            <a:r>
              <a:rPr lang="en-US" b="1" dirty="0" smtClean="0">
                <a:latin typeface="Constantia" pitchFamily="18" charset="0"/>
              </a:rPr>
              <a:t>Trite</a:t>
            </a:r>
            <a:r>
              <a:rPr lang="en-US" dirty="0" smtClean="0">
                <a:latin typeface="Constantia" pitchFamily="18" charset="0"/>
              </a:rPr>
              <a:t> – through frequent repetition has lost its stylistic quality and has become a word-combination (an intensifier + a word intensified). They belong to the language-as-a-system: </a:t>
            </a:r>
          </a:p>
          <a:p>
            <a:pPr lvl="2"/>
            <a:r>
              <a:rPr lang="en-US" i="1" dirty="0" smtClean="0">
                <a:latin typeface="Constantia" pitchFamily="18" charset="0"/>
              </a:rPr>
              <a:t>Terribly sorry. Awfully nice.</a:t>
            </a:r>
            <a:endParaRPr lang="ru-RU" dirty="0" smtClean="0">
              <a:latin typeface="Constantia" pitchFamily="18" charset="0"/>
            </a:endParaRPr>
          </a:p>
          <a:p>
            <a:pPr lvl="1"/>
            <a:endParaRPr lang="ru-RU" u="sng"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Oxymoron</a:t>
            </a:r>
            <a:endParaRPr lang="ru-RU"/>
          </a:p>
        </p:txBody>
      </p:sp>
      <p:sp>
        <p:nvSpPr>
          <p:cNvPr id="3" name="Содержимое 2"/>
          <p:cNvSpPr>
            <a:spLocks noGrp="1"/>
          </p:cNvSpPr>
          <p:nvPr>
            <p:ph sz="quarter" idx="1"/>
          </p:nvPr>
        </p:nvSpPr>
        <p:spPr/>
        <p:txBody>
          <a:bodyPr/>
          <a:lstStyle/>
          <a:p>
            <a:r>
              <a:rPr lang="en-US" smtClean="0"/>
              <a:t>According to structure:</a:t>
            </a:r>
          </a:p>
          <a:p>
            <a:pPr lvl="1"/>
            <a:r>
              <a:rPr lang="en-US" smtClean="0"/>
              <a:t>Noun + noun: </a:t>
            </a:r>
            <a:r>
              <a:rPr lang="en-US" i="1" smtClean="0"/>
              <a:t>speed limit</a:t>
            </a:r>
          </a:p>
          <a:p>
            <a:pPr lvl="1"/>
            <a:r>
              <a:rPr lang="en-US" smtClean="0"/>
              <a:t>adj. + noun: </a:t>
            </a:r>
            <a:r>
              <a:rPr lang="en-US" i="1" smtClean="0"/>
              <a:t>irregular pattern</a:t>
            </a:r>
          </a:p>
          <a:p>
            <a:pPr lvl="1"/>
            <a:r>
              <a:rPr lang="en-US" smtClean="0"/>
              <a:t>adv. + adj.: </a:t>
            </a:r>
            <a:r>
              <a:rPr lang="en-US" i="1" smtClean="0"/>
              <a:t>pretty ugly</a:t>
            </a:r>
          </a:p>
          <a:p>
            <a:pPr lvl="1"/>
            <a:r>
              <a:rPr lang="en-US" smtClean="0"/>
              <a:t>prep. phrases</a:t>
            </a:r>
            <a:r>
              <a:rPr lang="en-US" i="1" smtClean="0"/>
              <a:t>: alone in the crowd</a:t>
            </a:r>
            <a:endParaRPr lang="ru-RU" smtClean="0"/>
          </a:p>
          <a:p>
            <a:pPr lvl="1"/>
            <a:r>
              <a:rPr lang="en-US" smtClean="0"/>
              <a:t>adj. + adj.: </a:t>
            </a:r>
            <a:r>
              <a:rPr lang="en-US" i="1" smtClean="0"/>
              <a:t>bittersweet days</a:t>
            </a:r>
          </a:p>
          <a:p>
            <a:pPr lvl="1"/>
            <a:r>
              <a:rPr lang="en-US" smtClean="0"/>
              <a:t>adv. + noun, </a:t>
            </a:r>
          </a:p>
          <a:p>
            <a:pPr lvl="1"/>
            <a:r>
              <a:rPr lang="en-US" smtClean="0"/>
              <a:t>adj. + adv., </a:t>
            </a:r>
          </a:p>
          <a:p>
            <a:pPr lvl="1"/>
            <a:r>
              <a:rPr lang="en-US" smtClean="0"/>
              <a:t>adv. + verb.</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mtClean="0"/>
              <a:t>11. Hyperbole</a:t>
            </a:r>
            <a:endParaRPr lang="ru-RU"/>
          </a:p>
        </p:txBody>
      </p:sp>
      <p:sp>
        <p:nvSpPr>
          <p:cNvPr id="3" name="Содержимое 2"/>
          <p:cNvSpPr>
            <a:spLocks noGrp="1"/>
          </p:cNvSpPr>
          <p:nvPr>
            <p:ph sz="quarter" idx="1"/>
          </p:nvPr>
        </p:nvSpPr>
        <p:spPr/>
        <p:txBody>
          <a:bodyPr>
            <a:normAutofit/>
          </a:bodyPr>
          <a:lstStyle/>
          <a:p>
            <a:r>
              <a:rPr lang="en-US" smtClean="0"/>
              <a:t>a conscious/deliberate exaggeration,</a:t>
            </a:r>
          </a:p>
          <a:p>
            <a:r>
              <a:rPr lang="en-US" u="sng" smtClean="0"/>
              <a:t>the aim of which </a:t>
            </a:r>
            <a:r>
              <a:rPr lang="en-US" smtClean="0"/>
              <a:t>is to intensify one of the features of the object described.</a:t>
            </a:r>
          </a:p>
          <a:p>
            <a:r>
              <a:rPr lang="en-US" smtClean="0"/>
              <a:t>It produces clarity and vividness, sharpens the reader’s ability to grasp the author’s message.</a:t>
            </a:r>
          </a:p>
          <a:p>
            <a:pPr>
              <a:buNone/>
            </a:pPr>
            <a:r>
              <a:rPr lang="en-US" i="1" smtClean="0"/>
              <a:t>	Those dark mornings, which burst over unhappy London </a:t>
            </a:r>
            <a:r>
              <a:rPr lang="en-US" i="1" u="sng" smtClean="0"/>
              <a:t>like gigantic bombs</a:t>
            </a:r>
            <a:r>
              <a:rPr lang="en-US" i="1" smtClean="0"/>
              <a:t>, filled with dirty water. They sweep, lash and machine-gun the streets with rain.</a:t>
            </a:r>
            <a:endParaRPr lang="ru-RU" i="1"/>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Hyperbole</a:t>
            </a:r>
            <a:endParaRPr lang="ru-RU"/>
          </a:p>
        </p:txBody>
      </p:sp>
      <p:sp>
        <p:nvSpPr>
          <p:cNvPr id="3" name="Содержимое 2"/>
          <p:cNvSpPr>
            <a:spLocks noGrp="1"/>
          </p:cNvSpPr>
          <p:nvPr>
            <p:ph sz="quarter" idx="1"/>
          </p:nvPr>
        </p:nvSpPr>
        <p:spPr/>
        <p:txBody>
          <a:bodyPr/>
          <a:lstStyle/>
          <a:p>
            <a:r>
              <a:rPr lang="en-US" smtClean="0"/>
              <a:t>According to the degree of freshness:</a:t>
            </a:r>
          </a:p>
          <a:p>
            <a:pPr lvl="1"/>
            <a:r>
              <a:rPr lang="en-US" smtClean="0"/>
              <a:t>hyperbole may lose its aesthetic expressive quality through frequent repetition and become a unit of language-as-a-system. </a:t>
            </a:r>
          </a:p>
          <a:p>
            <a:pPr lvl="1">
              <a:buNone/>
            </a:pPr>
            <a:r>
              <a:rPr lang="en-US" smtClean="0"/>
              <a:t>	Examples of </a:t>
            </a:r>
            <a:r>
              <a:rPr lang="en-US" u="sng" smtClean="0"/>
              <a:t>trite hyperbole</a:t>
            </a:r>
            <a:r>
              <a:rPr lang="en-US" smtClean="0"/>
              <a:t>: </a:t>
            </a:r>
          </a:p>
          <a:p>
            <a:pPr lvl="1">
              <a:buNone/>
            </a:pPr>
            <a:r>
              <a:rPr lang="en-US" i="1" smtClean="0"/>
              <a:t>	thousand pardons, million thanks, </a:t>
            </a:r>
          </a:p>
          <a:p>
            <a:pPr lvl="1">
              <a:buNone/>
            </a:pPr>
            <a:r>
              <a:rPr lang="en-US" i="1" smtClean="0"/>
              <a:t>	Haven’t seen you for ages, </a:t>
            </a:r>
          </a:p>
          <a:p>
            <a:pPr lvl="1">
              <a:buNone/>
            </a:pPr>
            <a:r>
              <a:rPr lang="en-US" i="1" smtClean="0"/>
              <a:t>	scared to death.</a:t>
            </a:r>
            <a:endParaRPr lang="ru-RU" smtClean="0"/>
          </a:p>
          <a:p>
            <a:pPr lvl="1"/>
            <a:r>
              <a:rPr lang="en-US" u="sng" smtClean="0"/>
              <a:t>fresh/genuine hyperboles</a:t>
            </a:r>
            <a:endParaRPr lang="ru-RU" u="sng"/>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12. Understatement</a:t>
            </a:r>
            <a:endParaRPr lang="ru-RU"/>
          </a:p>
        </p:txBody>
      </p:sp>
      <p:sp>
        <p:nvSpPr>
          <p:cNvPr id="3" name="Содержимое 2"/>
          <p:cNvSpPr>
            <a:spLocks noGrp="1"/>
          </p:cNvSpPr>
          <p:nvPr>
            <p:ph sz="quarter" idx="1"/>
          </p:nvPr>
        </p:nvSpPr>
        <p:spPr/>
        <p:txBody>
          <a:bodyPr/>
          <a:lstStyle/>
          <a:p>
            <a:r>
              <a:rPr lang="en-US" smtClean="0"/>
              <a:t>the size, shape, dimensions, characteristic features of the objects are not overrated, but intentionally </a:t>
            </a:r>
            <a:r>
              <a:rPr lang="en-US" u="sng" smtClean="0"/>
              <a:t>underrated</a:t>
            </a:r>
          </a:p>
          <a:p>
            <a:r>
              <a:rPr lang="en-US" smtClean="0"/>
              <a:t>(a stylistic device opposite to hyperbole)</a:t>
            </a:r>
          </a:p>
          <a:p>
            <a:endParaRPr lang="en-US" smtClean="0"/>
          </a:p>
          <a:p>
            <a:r>
              <a:rPr lang="en-US" i="1" smtClean="0"/>
              <a:t>a pocket-size woman; </a:t>
            </a:r>
          </a:p>
          <a:p>
            <a:r>
              <a:rPr lang="en-US" i="1" smtClean="0"/>
              <a:t>He was knee-high to a grass-hopper</a:t>
            </a:r>
            <a:endParaRPr lang="ru-RU" i="1"/>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13. Periphrasis</a:t>
            </a:r>
            <a:endParaRPr lang="ru-RU"/>
          </a:p>
        </p:txBody>
      </p:sp>
      <p:sp>
        <p:nvSpPr>
          <p:cNvPr id="3" name="Содержимое 2"/>
          <p:cNvSpPr>
            <a:spLocks noGrp="1"/>
          </p:cNvSpPr>
          <p:nvPr>
            <p:ph sz="quarter" idx="1"/>
          </p:nvPr>
        </p:nvSpPr>
        <p:spPr/>
        <p:txBody>
          <a:bodyPr/>
          <a:lstStyle/>
          <a:p>
            <a:r>
              <a:rPr lang="en-US" smtClean="0"/>
              <a:t>Is the </a:t>
            </a:r>
            <a:r>
              <a:rPr lang="en-US" u="sng" smtClean="0"/>
              <a:t>renaming of an object </a:t>
            </a:r>
            <a:r>
              <a:rPr lang="en-US" smtClean="0"/>
              <a:t>by a phrase </a:t>
            </a:r>
          </a:p>
          <a:p>
            <a:r>
              <a:rPr lang="en-US" smtClean="0"/>
              <a:t>that </a:t>
            </a:r>
            <a:r>
              <a:rPr lang="en-US" u="sng" smtClean="0"/>
              <a:t>foregrounds some particular feature </a:t>
            </a:r>
            <a:r>
              <a:rPr lang="en-US" smtClean="0"/>
              <a:t>of the object.</a:t>
            </a:r>
          </a:p>
          <a:p>
            <a:endParaRPr lang="en-US" smtClean="0"/>
          </a:p>
          <a:p>
            <a:r>
              <a:rPr lang="en-US" smtClean="0"/>
              <a:t>Too long and vague periphrases are called </a:t>
            </a:r>
            <a:r>
              <a:rPr lang="en-US" u="sng" smtClean="0"/>
              <a:t>circumlocutions</a:t>
            </a:r>
            <a:r>
              <a:rPr lang="en-US" i="1" smtClean="0"/>
              <a:t> (</a:t>
            </a:r>
            <a:r>
              <a:rPr lang="ru-RU" i="1" smtClean="0"/>
              <a:t>разглагольствование</a:t>
            </a:r>
            <a:r>
              <a:rPr lang="en-US" smtClean="0"/>
              <a:t>).</a:t>
            </a:r>
          </a:p>
          <a:p>
            <a:endParaRPr lang="en-US" smtClean="0"/>
          </a:p>
          <a:p>
            <a:endParaRPr lang="ru-RU"/>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Periphrasis</a:t>
            </a:r>
            <a:endParaRPr lang="ru-RU"/>
          </a:p>
        </p:txBody>
      </p:sp>
      <p:sp>
        <p:nvSpPr>
          <p:cNvPr id="3" name="Содержимое 2"/>
          <p:cNvSpPr>
            <a:spLocks noGrp="1"/>
          </p:cNvSpPr>
          <p:nvPr>
            <p:ph sz="quarter" idx="1"/>
          </p:nvPr>
        </p:nvSpPr>
        <p:spPr/>
        <p:txBody>
          <a:bodyPr>
            <a:normAutofit/>
          </a:bodyPr>
          <a:lstStyle/>
          <a:p>
            <a:r>
              <a:rPr lang="en-US" smtClean="0"/>
              <a:t>There are 3 structural types of periphrasis:</a:t>
            </a:r>
            <a:endParaRPr lang="ru-RU" smtClean="0"/>
          </a:p>
          <a:p>
            <a:pPr lvl="1"/>
            <a:r>
              <a:rPr lang="en-US" u="sng" smtClean="0"/>
              <a:t>Logical </a:t>
            </a:r>
            <a:r>
              <a:rPr lang="en-US" smtClean="0"/>
              <a:t>is based on 1 of the inherent properties of the object described: </a:t>
            </a:r>
            <a:r>
              <a:rPr lang="en-US" i="1" smtClean="0"/>
              <a:t>the instruments of destruction (guns/weapons/pistols);</a:t>
            </a:r>
            <a:endParaRPr lang="ru-RU" smtClean="0"/>
          </a:p>
          <a:p>
            <a:pPr lvl="1"/>
            <a:r>
              <a:rPr lang="en-US" u="sng" smtClean="0"/>
              <a:t>Imaginative </a:t>
            </a:r>
            <a:r>
              <a:rPr lang="en-US" smtClean="0"/>
              <a:t> is based either on metaphor or on metonymy: </a:t>
            </a:r>
            <a:r>
              <a:rPr lang="en-US" i="1" smtClean="0"/>
              <a:t>to tie a knot (get married);</a:t>
            </a:r>
            <a:endParaRPr lang="ru-RU" smtClean="0"/>
          </a:p>
          <a:p>
            <a:pPr lvl="1"/>
            <a:r>
              <a:rPr lang="en-US" u="sng" smtClean="0"/>
              <a:t>Euphemistic</a:t>
            </a:r>
            <a:r>
              <a:rPr lang="en-US" smtClean="0"/>
              <a:t> P. is used to replace an unpleasant or indecent word or expression: </a:t>
            </a:r>
            <a:r>
              <a:rPr lang="en-US" i="1" smtClean="0"/>
              <a:t>to possess a vivid imagination (to lie); to get something in a dishonest manner (to steal).</a:t>
            </a:r>
            <a:endParaRPr lang="ru-RU" smtClean="0"/>
          </a:p>
          <a:p>
            <a:endParaRPr lang="ru-RU"/>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Periphrasis</a:t>
            </a:r>
            <a:endParaRPr lang="ru-RU"/>
          </a:p>
        </p:txBody>
      </p:sp>
      <p:sp>
        <p:nvSpPr>
          <p:cNvPr id="3" name="Содержимое 2"/>
          <p:cNvSpPr>
            <a:spLocks noGrp="1"/>
          </p:cNvSpPr>
          <p:nvPr>
            <p:ph sz="quarter" idx="1"/>
          </p:nvPr>
        </p:nvSpPr>
        <p:spPr/>
        <p:txBody>
          <a:bodyPr/>
          <a:lstStyle/>
          <a:p>
            <a:r>
              <a:rPr lang="en-US" smtClean="0"/>
              <a:t>According to the degree of freshness:</a:t>
            </a:r>
          </a:p>
          <a:p>
            <a:pPr lvl="1"/>
            <a:r>
              <a:rPr lang="en-US" smtClean="0"/>
              <a:t>Genuine</a:t>
            </a:r>
          </a:p>
          <a:p>
            <a:pPr lvl="1"/>
            <a:r>
              <a:rPr lang="en-US" smtClean="0"/>
              <a:t>Traditional: is understandable outside the context, it is not a stylistic device, but merely a synonymous phrase: </a:t>
            </a:r>
          </a:p>
          <a:p>
            <a:pPr lvl="2">
              <a:buNone/>
            </a:pPr>
            <a:r>
              <a:rPr lang="en-US" i="1" smtClean="0"/>
              <a:t>	gentlemen of the long robe (lawyers); </a:t>
            </a:r>
          </a:p>
          <a:p>
            <a:pPr lvl="2">
              <a:buNone/>
            </a:pPr>
            <a:r>
              <a:rPr lang="en-US" i="1" smtClean="0"/>
              <a:t>	the fair sex, </a:t>
            </a:r>
          </a:p>
          <a:p>
            <a:pPr lvl="2">
              <a:buNone/>
            </a:pPr>
            <a:r>
              <a:rPr lang="en-US" i="1" smtClean="0"/>
              <a:t>	my better half.</a:t>
            </a:r>
            <a:endParaRPr lang="ru-RU" smtClean="0"/>
          </a:p>
          <a:p>
            <a:pPr lvl="1"/>
            <a:endParaRPr lang="ru-RU"/>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p:txBody>
          <a:bodyPr/>
          <a:lstStyle/>
          <a:p>
            <a:pPr marL="514350" indent="-514350" algn="r">
              <a:buAutoNum type="arabicPeriod"/>
            </a:pPr>
            <a:r>
              <a:rPr lang="en-US" smtClean="0"/>
              <a:t>Antithesis</a:t>
            </a:r>
          </a:p>
          <a:p>
            <a:pPr marL="514350" indent="-514350" algn="r">
              <a:buAutoNum type="arabicPeriod"/>
            </a:pPr>
            <a:r>
              <a:rPr lang="en-US" smtClean="0"/>
              <a:t>Climax</a:t>
            </a:r>
          </a:p>
          <a:p>
            <a:pPr marL="514350" indent="-514350" algn="r">
              <a:buAutoNum type="arabicPeriod"/>
            </a:pPr>
            <a:r>
              <a:rPr lang="en-US" smtClean="0"/>
              <a:t>Anticlimax</a:t>
            </a:r>
            <a:endParaRPr lang="ru-RU"/>
          </a:p>
        </p:txBody>
      </p:sp>
      <p:sp>
        <p:nvSpPr>
          <p:cNvPr id="4" name="Заголовок 3"/>
          <p:cNvSpPr>
            <a:spLocks noGrp="1"/>
          </p:cNvSpPr>
          <p:nvPr>
            <p:ph type="title"/>
          </p:nvPr>
        </p:nvSpPr>
        <p:spPr/>
        <p:txBody>
          <a:bodyPr/>
          <a:lstStyle/>
          <a:p>
            <a:r>
              <a:rPr lang="en-US" smtClean="0"/>
              <a:t>Lexico-Syntactical Devices</a:t>
            </a:r>
            <a:endParaRPr lang="ru-RU"/>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1. Antithesis</a:t>
            </a:r>
            <a:endParaRPr lang="ru-RU"/>
          </a:p>
        </p:txBody>
      </p:sp>
      <p:sp>
        <p:nvSpPr>
          <p:cNvPr id="3" name="Содержимое 2"/>
          <p:cNvSpPr>
            <a:spLocks noGrp="1"/>
          </p:cNvSpPr>
          <p:nvPr>
            <p:ph sz="quarter" idx="1"/>
          </p:nvPr>
        </p:nvSpPr>
        <p:spPr/>
        <p:txBody>
          <a:bodyPr>
            <a:normAutofit lnSpcReduction="10000"/>
          </a:bodyPr>
          <a:lstStyle/>
          <a:p>
            <a:r>
              <a:rPr lang="en-US" smtClean="0"/>
              <a:t>- a figure of speech </a:t>
            </a:r>
          </a:p>
          <a:p>
            <a:pPr lvl="1"/>
            <a:r>
              <a:rPr lang="en-US" smtClean="0"/>
              <a:t>characterized by </a:t>
            </a:r>
            <a:r>
              <a:rPr lang="en-US" u="sng" smtClean="0"/>
              <a:t>strongly contrasting</a:t>
            </a:r>
            <a:r>
              <a:rPr lang="en-US" smtClean="0"/>
              <a:t> </a:t>
            </a:r>
          </a:p>
          <a:p>
            <a:pPr lvl="2"/>
            <a:r>
              <a:rPr lang="en-US" smtClean="0"/>
              <a:t>words,</a:t>
            </a:r>
          </a:p>
          <a:p>
            <a:pPr lvl="2"/>
            <a:r>
              <a:rPr lang="en-US" smtClean="0"/>
              <a:t>clauses, </a:t>
            </a:r>
          </a:p>
          <a:p>
            <a:pPr lvl="2"/>
            <a:r>
              <a:rPr lang="en-US" smtClean="0"/>
              <a:t>sentences </a:t>
            </a:r>
          </a:p>
          <a:p>
            <a:pPr lvl="2"/>
            <a:r>
              <a:rPr lang="en-US" smtClean="0"/>
              <a:t>or ideas.</a:t>
            </a:r>
          </a:p>
          <a:p>
            <a:pPr lvl="2"/>
            <a:endParaRPr lang="en-US" smtClean="0"/>
          </a:p>
          <a:p>
            <a:r>
              <a:rPr lang="en-US" i="1" smtClean="0"/>
              <a:t>Man proposes, God disposes.</a:t>
            </a:r>
            <a:endParaRPr lang="ru-RU" i="1" smtClean="0"/>
          </a:p>
          <a:p>
            <a:r>
              <a:rPr lang="en-US" i="1" smtClean="0"/>
              <a:t>Search other for their virtues, </a:t>
            </a:r>
            <a:br>
              <a:rPr lang="en-US" i="1" smtClean="0"/>
            </a:br>
            <a:r>
              <a:rPr lang="en-US" i="1" smtClean="0"/>
              <a:t>thyself for thy vices.</a:t>
            </a:r>
            <a:endParaRPr lang="ru-RU" i="1" smtClean="0"/>
          </a:p>
          <a:p>
            <a:endParaRPr lang="en-US"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Constantia" pitchFamily="18" charset="0"/>
              </a:rPr>
              <a:t>8. </a:t>
            </a:r>
            <a:r>
              <a:rPr lang="en-US" dirty="0" smtClean="0">
                <a:latin typeface="Constantia" pitchFamily="18" charset="0"/>
              </a:rPr>
              <a:t>Pun</a:t>
            </a:r>
            <a:endParaRPr lang="ru-RU" dirty="0">
              <a:latin typeface="Constantia" pitchFamily="18" charset="0"/>
            </a:endParaRPr>
          </a:p>
        </p:txBody>
      </p:sp>
      <p:sp>
        <p:nvSpPr>
          <p:cNvPr id="3" name="Содержимое 2"/>
          <p:cNvSpPr>
            <a:spLocks noGrp="1"/>
          </p:cNvSpPr>
          <p:nvPr>
            <p:ph sz="quarter" idx="1"/>
          </p:nvPr>
        </p:nvSpPr>
        <p:spPr/>
        <p:txBody>
          <a:bodyPr/>
          <a:lstStyle/>
          <a:p>
            <a:endParaRPr lang="en-US" dirty="0" smtClean="0"/>
          </a:p>
          <a:p>
            <a:r>
              <a:rPr lang="en-US" dirty="0" smtClean="0">
                <a:latin typeface="Constantia" pitchFamily="18" charset="0"/>
              </a:rPr>
              <a:t>is the humorous use of a word in 2 different senses;</a:t>
            </a:r>
          </a:p>
          <a:p>
            <a:r>
              <a:rPr lang="en-US" dirty="0" smtClean="0">
                <a:latin typeface="Constantia" pitchFamily="18" charset="0"/>
              </a:rPr>
              <a:t>is more independent than zeugma and </a:t>
            </a:r>
          </a:p>
          <a:p>
            <a:r>
              <a:rPr lang="en-US" dirty="0" smtClean="0">
                <a:latin typeface="Constantia" pitchFamily="18" charset="0"/>
              </a:rPr>
              <a:t>freer in the use of its members (can be based on any part of speech).</a:t>
            </a:r>
          </a:p>
          <a:p>
            <a:endParaRPr lang="en-US" dirty="0" smtClean="0"/>
          </a:p>
          <a:p>
            <a:endParaRPr lang="ru-RU"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Antithesis</a:t>
            </a:r>
            <a:endParaRPr lang="ru-RU"/>
          </a:p>
        </p:txBody>
      </p:sp>
      <p:sp>
        <p:nvSpPr>
          <p:cNvPr id="3" name="Содержимое 2"/>
          <p:cNvSpPr>
            <a:spLocks noGrp="1"/>
          </p:cNvSpPr>
          <p:nvPr>
            <p:ph sz="quarter" idx="1"/>
          </p:nvPr>
        </p:nvSpPr>
        <p:spPr/>
        <p:txBody>
          <a:bodyPr/>
          <a:lstStyle/>
          <a:p>
            <a:r>
              <a:rPr lang="en-US" smtClean="0"/>
              <a:t>Antithesis is a balancing of one term against another for emphasis: </a:t>
            </a:r>
          </a:p>
          <a:p>
            <a:pPr lvl="1"/>
            <a:r>
              <a:rPr lang="en-US" i="1" smtClean="0"/>
              <a:t>A saint abroad and a devil at home.</a:t>
            </a:r>
            <a:r>
              <a:rPr lang="en-US" smtClean="0"/>
              <a:t> </a:t>
            </a:r>
          </a:p>
          <a:p>
            <a:endParaRPr lang="en-US" smtClean="0"/>
          </a:p>
          <a:p>
            <a:r>
              <a:rPr lang="en-US" smtClean="0"/>
              <a:t>The opposition is based on relative opposition, which </a:t>
            </a:r>
            <a:r>
              <a:rPr lang="en-US" u="sng" smtClean="0"/>
              <a:t>arises from the context</a:t>
            </a:r>
            <a:r>
              <a:rPr lang="en-US" smtClean="0"/>
              <a:t>. </a:t>
            </a:r>
            <a:endParaRPr lang="ru-RU" smtClean="0"/>
          </a:p>
          <a:p>
            <a:pPr lvl="1"/>
            <a:r>
              <a:rPr lang="en-US" i="1" smtClean="0"/>
              <a:t>Youth is </a:t>
            </a:r>
            <a:r>
              <a:rPr lang="en-US" i="1" u="sng" smtClean="0"/>
              <a:t>lovely</a:t>
            </a:r>
            <a:r>
              <a:rPr lang="en-US" i="1" smtClean="0"/>
              <a:t>, age is </a:t>
            </a:r>
            <a:r>
              <a:rPr lang="en-US" i="1" u="sng" smtClean="0"/>
              <a:t>lonely</a:t>
            </a:r>
            <a:r>
              <a:rPr lang="en-US" i="1" smtClean="0"/>
              <a:t>;</a:t>
            </a:r>
            <a:r>
              <a:rPr lang="en-US" smtClean="0"/>
              <a:t/>
            </a:r>
            <a:br>
              <a:rPr lang="en-US" smtClean="0"/>
            </a:br>
            <a:r>
              <a:rPr lang="en-US" i="1" smtClean="0"/>
              <a:t>Youth is fiery, age is frosty. (Longfellow)</a:t>
            </a:r>
            <a:endParaRPr lang="ru-RU" smtClean="0"/>
          </a:p>
          <a:p>
            <a:endParaRPr lang="ru-RU"/>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Antithesis</a:t>
            </a:r>
            <a:endParaRPr lang="ru-RU"/>
          </a:p>
        </p:txBody>
      </p:sp>
      <p:sp>
        <p:nvSpPr>
          <p:cNvPr id="3" name="Содержимое 2"/>
          <p:cNvSpPr>
            <a:spLocks noGrp="1"/>
          </p:cNvSpPr>
          <p:nvPr>
            <p:ph sz="quarter" idx="1"/>
          </p:nvPr>
        </p:nvSpPr>
        <p:spPr/>
        <p:txBody>
          <a:bodyPr/>
          <a:lstStyle/>
          <a:p>
            <a:r>
              <a:rPr lang="en-US" smtClean="0"/>
              <a:t>Antithesis is used in </a:t>
            </a:r>
            <a:r>
              <a:rPr lang="en-US" u="sng" smtClean="0"/>
              <a:t>parallel constructions</a:t>
            </a:r>
            <a:r>
              <a:rPr lang="en-US" smtClean="0"/>
              <a:t>, e.g.:</a:t>
            </a:r>
            <a:endParaRPr lang="ru-RU" smtClean="0"/>
          </a:p>
          <a:p>
            <a:pPr lvl="1"/>
            <a:r>
              <a:rPr lang="en-US" i="1" smtClean="0"/>
              <a:t>It was the best of times, it was the worst of times; it was the age of wisdom, it was the age of foolishness.</a:t>
            </a:r>
            <a:endParaRPr lang="ru-RU" smtClean="0"/>
          </a:p>
          <a:p>
            <a:pPr lvl="1"/>
            <a:r>
              <a:rPr lang="en-US" i="1" smtClean="0"/>
              <a:t>He ordered a bottle of worst possible port wine at the highest possible price.</a:t>
            </a:r>
            <a:endParaRPr lang="ru-RU" smtClean="0"/>
          </a:p>
          <a:p>
            <a:pPr lvl="1"/>
            <a:r>
              <a:rPr lang="en-US" i="1" smtClean="0"/>
              <a:t>Don’t be afraid your life will end, be afraid that it will never begin!</a:t>
            </a:r>
            <a:endParaRPr lang="ru-RU" smtClean="0"/>
          </a:p>
          <a:p>
            <a:endParaRPr lang="ru-RU"/>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Antithesis</a:t>
            </a:r>
            <a:endParaRPr lang="ru-RU"/>
          </a:p>
        </p:txBody>
      </p:sp>
      <p:sp>
        <p:nvSpPr>
          <p:cNvPr id="3" name="Содержимое 2"/>
          <p:cNvSpPr>
            <a:spLocks noGrp="1"/>
          </p:cNvSpPr>
          <p:nvPr>
            <p:ph sz="quarter" idx="1"/>
          </p:nvPr>
        </p:nvSpPr>
        <p:spPr/>
        <p:txBody>
          <a:bodyPr>
            <a:normAutofit fontScale="92500" lnSpcReduction="20000"/>
          </a:bodyPr>
          <a:lstStyle/>
          <a:p>
            <a:r>
              <a:rPr lang="en-US" smtClean="0"/>
              <a:t>Functions: </a:t>
            </a:r>
          </a:p>
          <a:p>
            <a:pPr lvl="1"/>
            <a:r>
              <a:rPr lang="en-US" smtClean="0"/>
              <a:t>rhythm-making/forming (parallel constructions), </a:t>
            </a:r>
          </a:p>
          <a:p>
            <a:pPr lvl="1"/>
            <a:r>
              <a:rPr lang="en-US" smtClean="0"/>
              <a:t>dissevering, </a:t>
            </a:r>
          </a:p>
          <a:p>
            <a:pPr lvl="1"/>
            <a:r>
              <a:rPr lang="en-US" smtClean="0"/>
              <a:t>comparative, </a:t>
            </a:r>
          </a:p>
          <a:p>
            <a:pPr lvl="1"/>
            <a:r>
              <a:rPr lang="en-US" smtClean="0"/>
              <a:t>copulative.</a:t>
            </a:r>
          </a:p>
          <a:p>
            <a:pPr lvl="1"/>
            <a:endParaRPr lang="en-US" smtClean="0"/>
          </a:p>
          <a:p>
            <a:r>
              <a:rPr lang="en-US" smtClean="0"/>
              <a:t>Types:</a:t>
            </a:r>
          </a:p>
          <a:p>
            <a:pPr lvl="1"/>
            <a:r>
              <a:rPr lang="en-US" u="sng" smtClean="0"/>
              <a:t>antithesis proper </a:t>
            </a:r>
            <a:r>
              <a:rPr lang="en-US" smtClean="0"/>
              <a:t>in cases like: </a:t>
            </a:r>
            <a:r>
              <a:rPr lang="en-US" i="1" smtClean="0"/>
              <a:t>Mrs. N. had a large home and a small husband;</a:t>
            </a:r>
            <a:endParaRPr lang="ru-RU" smtClean="0"/>
          </a:p>
          <a:p>
            <a:pPr lvl="1"/>
            <a:r>
              <a:rPr lang="en-US" smtClean="0"/>
              <a:t>and </a:t>
            </a:r>
            <a:r>
              <a:rPr lang="en-US" u="sng" smtClean="0"/>
              <a:t>developed antithesis</a:t>
            </a:r>
            <a:r>
              <a:rPr lang="en-US" smtClean="0"/>
              <a:t> (presents completed statements or pictures semantically opposite to one another).</a:t>
            </a:r>
            <a:endParaRPr lang="ru-RU" smtClean="0"/>
          </a:p>
          <a:p>
            <a:endParaRPr lang="ru-RU"/>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2. Climax / Gradation </a:t>
            </a:r>
            <a:endParaRPr lang="ru-RU"/>
          </a:p>
        </p:txBody>
      </p:sp>
      <p:sp>
        <p:nvSpPr>
          <p:cNvPr id="3" name="Содержимое 2"/>
          <p:cNvSpPr>
            <a:spLocks noGrp="1"/>
          </p:cNvSpPr>
          <p:nvPr>
            <p:ph sz="quarter" idx="1"/>
          </p:nvPr>
        </p:nvSpPr>
        <p:spPr/>
        <p:txBody>
          <a:bodyPr>
            <a:normAutofit lnSpcReduction="10000"/>
          </a:bodyPr>
          <a:lstStyle/>
          <a:p>
            <a:r>
              <a:rPr lang="en-US" smtClean="0"/>
              <a:t>Arrangement of sentences (or the homogeneous parts of the sentence), </a:t>
            </a:r>
          </a:p>
          <a:p>
            <a:pPr lvl="1"/>
            <a:r>
              <a:rPr lang="en-US" smtClean="0"/>
              <a:t>which secures a gradual increase in significance, importance, emotional tension in the utterance. </a:t>
            </a:r>
          </a:p>
          <a:p>
            <a:r>
              <a:rPr lang="en-US" smtClean="0"/>
              <a:t>Each successive unit is perceived as stronger that the previous one. </a:t>
            </a:r>
            <a:endParaRPr lang="ru-RU" smtClean="0"/>
          </a:p>
          <a:p>
            <a:r>
              <a:rPr lang="en-US" smtClean="0"/>
              <a:t> In climax we observe parallelism of constructions of three or more steps: </a:t>
            </a:r>
            <a:endParaRPr lang="ru-RU" smtClean="0"/>
          </a:p>
          <a:p>
            <a:pPr lvl="1"/>
            <a:r>
              <a:rPr lang="en-US" smtClean="0"/>
              <a:t>For that one instant there was no one in the room, in the house, in the world besides themselves.</a:t>
            </a:r>
            <a:endParaRPr lang="ru-RU" smtClean="0"/>
          </a:p>
          <a:p>
            <a:endParaRPr lang="ru-RU"/>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Climax </a:t>
            </a:r>
            <a:endParaRPr lang="ru-RU"/>
          </a:p>
        </p:txBody>
      </p:sp>
      <p:sp>
        <p:nvSpPr>
          <p:cNvPr id="3" name="Содержимое 2"/>
          <p:cNvSpPr>
            <a:spLocks noGrp="1"/>
          </p:cNvSpPr>
          <p:nvPr>
            <p:ph sz="quarter" idx="1"/>
          </p:nvPr>
        </p:nvSpPr>
        <p:spPr/>
        <p:txBody>
          <a:bodyPr>
            <a:normAutofit/>
          </a:bodyPr>
          <a:lstStyle/>
          <a:p>
            <a:pPr>
              <a:buNone/>
            </a:pPr>
            <a:r>
              <a:rPr lang="en-US" smtClean="0"/>
              <a:t>There are 3 types of increase of significance:</a:t>
            </a:r>
          </a:p>
          <a:p>
            <a:r>
              <a:rPr lang="en-US" u="sng" smtClean="0"/>
              <a:t>Logical climax </a:t>
            </a:r>
            <a:r>
              <a:rPr lang="en-US" smtClean="0"/>
              <a:t>is based on the relative importance of component parts regarding the concepts they express. This relative importance may be evaluated both objectively and subjectively. </a:t>
            </a:r>
            <a:endParaRPr lang="ru-RU" smtClean="0"/>
          </a:p>
          <a:p>
            <a:pPr lvl="1"/>
            <a:r>
              <a:rPr lang="en-US" i="1" smtClean="0"/>
              <a:t>It was a mistake, a blunder, a lunacy!</a:t>
            </a:r>
            <a:endParaRPr lang="ru-RU" smtClean="0"/>
          </a:p>
          <a:p>
            <a:pPr lvl="1"/>
            <a:r>
              <a:rPr lang="en-US" i="1" smtClean="0"/>
              <a:t>Say yes. If you don’t I’ll break into tears, I’ll sob, I’ll moan, I’ll groan.</a:t>
            </a:r>
            <a:endParaRPr lang="ru-RU" smtClean="0"/>
          </a:p>
          <a:p>
            <a:pPr lvl="1"/>
            <a:endParaRPr lang="ru-RU"/>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Climax</a:t>
            </a:r>
            <a:endParaRPr lang="ru-RU"/>
          </a:p>
        </p:txBody>
      </p:sp>
      <p:sp>
        <p:nvSpPr>
          <p:cNvPr id="3" name="Содержимое 2"/>
          <p:cNvSpPr>
            <a:spLocks noGrp="1"/>
          </p:cNvSpPr>
          <p:nvPr>
            <p:ph sz="quarter" idx="1"/>
          </p:nvPr>
        </p:nvSpPr>
        <p:spPr/>
        <p:txBody>
          <a:bodyPr>
            <a:normAutofit fontScale="92500"/>
          </a:bodyPr>
          <a:lstStyle/>
          <a:p>
            <a:pPr lvl="0"/>
            <a:r>
              <a:rPr lang="en-US" sz="2800" u="sng" smtClean="0"/>
              <a:t>Emotional climax </a:t>
            </a:r>
            <a:r>
              <a:rPr lang="en-US" sz="2800" smtClean="0"/>
              <a:t>is based on the relative emotional tension produced by words with emotive meaning. </a:t>
            </a:r>
            <a:endParaRPr lang="ru-RU" sz="2800" smtClean="0"/>
          </a:p>
          <a:p>
            <a:pPr lvl="1"/>
            <a:r>
              <a:rPr lang="en-US" sz="2500" i="1" smtClean="0"/>
              <a:t>Of course, it is important. Incredibly, urgently, desperately important.</a:t>
            </a:r>
            <a:endParaRPr lang="ru-RU" sz="2500" smtClean="0"/>
          </a:p>
          <a:p>
            <a:pPr lvl="1"/>
            <a:r>
              <a:rPr lang="en-US" sz="2500" i="1" smtClean="0"/>
              <a:t>I am a bad man, a wicked man, but she is worse. She is bad, she is badness. She is Evil. She not only is </a:t>
            </a:r>
            <a:r>
              <a:rPr lang="en-US" sz="2500" i="1" u="sng" smtClean="0"/>
              <a:t>evil</a:t>
            </a:r>
            <a:r>
              <a:rPr lang="en-US" sz="2500" i="1" smtClean="0"/>
              <a:t>, but she </a:t>
            </a:r>
            <a:r>
              <a:rPr lang="en-US" sz="2500" i="1" u="sng" smtClean="0"/>
              <a:t>is</a:t>
            </a:r>
            <a:r>
              <a:rPr lang="en-US" sz="2500" i="1" smtClean="0"/>
              <a:t> Evil.</a:t>
            </a:r>
            <a:endParaRPr lang="ru-RU" sz="2500" smtClean="0"/>
          </a:p>
          <a:p>
            <a:pPr lvl="0"/>
            <a:r>
              <a:rPr lang="en-US" sz="2800" u="sng" smtClean="0"/>
              <a:t>Quantitative climax </a:t>
            </a:r>
            <a:r>
              <a:rPr lang="en-US" sz="2800" smtClean="0"/>
              <a:t>is achieved by numerical increase/decrease.</a:t>
            </a:r>
            <a:endParaRPr lang="ru-RU" sz="2800" smtClean="0"/>
          </a:p>
          <a:p>
            <a:pPr lvl="1"/>
            <a:r>
              <a:rPr lang="en-US" sz="2500" i="1" smtClean="0"/>
              <a:t>They looked at hundreds of houses, they climbed thousands of stairs, they inspected innumerous kitchens.</a:t>
            </a:r>
            <a:endParaRPr lang="ru-RU" sz="2500" smtClean="0"/>
          </a:p>
          <a:p>
            <a:endParaRPr lang="ru-RU"/>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3. Anticlimax</a:t>
            </a:r>
            <a:endParaRPr lang="ru-RU"/>
          </a:p>
        </p:txBody>
      </p:sp>
      <p:sp>
        <p:nvSpPr>
          <p:cNvPr id="3" name="Содержимое 2"/>
          <p:cNvSpPr>
            <a:spLocks noGrp="1"/>
          </p:cNvSpPr>
          <p:nvPr>
            <p:ph sz="quarter" idx="1"/>
          </p:nvPr>
        </p:nvSpPr>
        <p:spPr/>
        <p:txBody>
          <a:bodyPr/>
          <a:lstStyle/>
          <a:p>
            <a:r>
              <a:rPr lang="en-US" smtClean="0"/>
              <a:t>Is </a:t>
            </a:r>
            <a:r>
              <a:rPr lang="en-US" u="sng" smtClean="0"/>
              <a:t>a sudden reversal of expectations</a:t>
            </a:r>
            <a:r>
              <a:rPr lang="en-US" smtClean="0"/>
              <a:t> roused by a non-completed climax. </a:t>
            </a:r>
          </a:p>
          <a:p>
            <a:r>
              <a:rPr lang="en-US" smtClean="0"/>
              <a:t>The ideas may be arranged in an ascending order of significance, they may be poetical, elevated, but the final one, which the reader expects to be culminating, is trifling or farcical.</a:t>
            </a:r>
          </a:p>
          <a:p>
            <a:pPr lvl="1"/>
            <a:r>
              <a:rPr lang="en-US" i="1" smtClean="0"/>
              <a:t>Life is not so bad if you have plenty of luck, a good physique and not too much imagination.</a:t>
            </a:r>
            <a:endParaRPr lang="ru-RU"/>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600" dirty="0" smtClean="0"/>
              <a:t>Puns</a:t>
            </a:r>
            <a:endParaRPr lang="ru-RU" sz="3600" dirty="0"/>
          </a:p>
        </p:txBody>
      </p:sp>
      <p:sp>
        <p:nvSpPr>
          <p:cNvPr id="5" name="Содержимое 4"/>
          <p:cNvSpPr>
            <a:spLocks noGrp="1"/>
          </p:cNvSpPr>
          <p:nvPr>
            <p:ph sz="quarter" idx="1"/>
          </p:nvPr>
        </p:nvSpPr>
        <p:spPr/>
        <p:txBody>
          <a:bodyPr/>
          <a:lstStyle/>
          <a:p>
            <a:r>
              <a:rPr lang="en-US" sz="3200" dirty="0" smtClean="0">
                <a:latin typeface="Constantia" pitchFamily="18" charset="0"/>
              </a:rPr>
              <a:t>Can be based on:</a:t>
            </a:r>
            <a:endParaRPr lang="en-US" sz="3200" dirty="0" smtClean="0">
              <a:latin typeface="Constantia" pitchFamily="18" charset="0"/>
            </a:endParaRPr>
          </a:p>
          <a:p>
            <a:r>
              <a:rPr lang="en-US" dirty="0" smtClean="0">
                <a:latin typeface="Constantia" pitchFamily="18" charset="0"/>
              </a:rPr>
              <a:t>simultaneous </a:t>
            </a:r>
            <a:r>
              <a:rPr lang="en-US" dirty="0" err="1" smtClean="0">
                <a:latin typeface="Constantia" pitchFamily="18" charset="0"/>
              </a:rPr>
              <a:t>realisation</a:t>
            </a:r>
            <a:r>
              <a:rPr lang="en-US" dirty="0" smtClean="0">
                <a:latin typeface="Constantia" pitchFamily="18" charset="0"/>
              </a:rPr>
              <a:t> of 2 different meanings:</a:t>
            </a:r>
            <a:endParaRPr lang="en-US" dirty="0" smtClean="0">
              <a:solidFill>
                <a:prstClr val="black"/>
              </a:solidFill>
              <a:latin typeface="Constantia" pitchFamily="18" charset="0"/>
            </a:endParaRPr>
          </a:p>
          <a:p>
            <a:r>
              <a:rPr lang="en-US" sz="3200" u="sng" dirty="0" smtClean="0">
                <a:solidFill>
                  <a:prstClr val="black"/>
                </a:solidFill>
                <a:latin typeface="Constantia" pitchFamily="18" charset="0"/>
              </a:rPr>
              <a:t>similarity </a:t>
            </a:r>
            <a:r>
              <a:rPr lang="en-US" sz="3200" u="sng" dirty="0" smtClean="0">
                <a:solidFill>
                  <a:prstClr val="black"/>
                </a:solidFill>
                <a:latin typeface="Constantia" pitchFamily="18" charset="0"/>
              </a:rPr>
              <a:t>of sound </a:t>
            </a:r>
            <a:r>
              <a:rPr lang="en-US" sz="3200" dirty="0" smtClean="0">
                <a:solidFill>
                  <a:prstClr val="black"/>
                </a:solidFill>
                <a:latin typeface="Constantia" pitchFamily="18" charset="0"/>
              </a:rPr>
              <a:t>between two words with different meanings.</a:t>
            </a:r>
            <a:endParaRPr lang="ru-RU" sz="3200" dirty="0">
              <a:latin typeface="Constantia"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9. Epithet</a:t>
            </a:r>
            <a:endParaRPr lang="ru-RU"/>
          </a:p>
        </p:txBody>
      </p:sp>
      <p:sp>
        <p:nvSpPr>
          <p:cNvPr id="5" name="Содержимое 4"/>
          <p:cNvSpPr>
            <a:spLocks noGrp="1"/>
          </p:cNvSpPr>
          <p:nvPr>
            <p:ph sz="quarter" idx="1"/>
          </p:nvPr>
        </p:nvSpPr>
        <p:spPr/>
        <p:txBody>
          <a:bodyPr>
            <a:normAutofit lnSpcReduction="10000"/>
          </a:bodyPr>
          <a:lstStyle/>
          <a:p>
            <a:r>
              <a:rPr lang="en-US" smtClean="0"/>
              <a:t>- a stylistic device based on the </a:t>
            </a:r>
            <a:r>
              <a:rPr lang="en-US" u="sng" smtClean="0"/>
              <a:t>interplay of the emotive and logical meanings</a:t>
            </a:r>
            <a:r>
              <a:rPr lang="en-US" smtClean="0"/>
              <a:t> in an attributive or adverbial word, </a:t>
            </a:r>
          </a:p>
          <a:p>
            <a:r>
              <a:rPr lang="en-US" smtClean="0"/>
              <a:t>used to characterize a thing </a:t>
            </a:r>
          </a:p>
          <a:p>
            <a:r>
              <a:rPr lang="en-US" smtClean="0"/>
              <a:t>with the aim of giving an </a:t>
            </a:r>
            <a:r>
              <a:rPr lang="en-US" u="sng" smtClean="0"/>
              <a:t>individual evaluation </a:t>
            </a:r>
            <a:r>
              <a:rPr lang="en-US" smtClean="0"/>
              <a:t>of its properties and features.</a:t>
            </a:r>
            <a:endParaRPr lang="ru-RU" smtClean="0"/>
          </a:p>
          <a:p>
            <a:endParaRPr lang="en-US" smtClean="0"/>
          </a:p>
          <a:p>
            <a:r>
              <a:rPr lang="en-US" smtClean="0"/>
              <a:t>is always subjective and evaluative, revealing the author’s attitude and feelings towards the thing described.</a:t>
            </a:r>
            <a:endParaRPr lang="ru-RU" smtClean="0"/>
          </a:p>
          <a:p>
            <a:endParaRPr lang="ru-RU"/>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Epithet</a:t>
            </a:r>
            <a:endParaRPr lang="ru-RU"/>
          </a:p>
        </p:txBody>
      </p:sp>
      <p:sp>
        <p:nvSpPr>
          <p:cNvPr id="3" name="Содержимое 2"/>
          <p:cNvSpPr>
            <a:spLocks noGrp="1"/>
          </p:cNvSpPr>
          <p:nvPr>
            <p:ph sz="quarter" idx="1"/>
          </p:nvPr>
        </p:nvSpPr>
        <p:spPr/>
        <p:txBody>
          <a:bodyPr/>
          <a:lstStyle/>
          <a:p>
            <a:r>
              <a:rPr lang="en-US" smtClean="0"/>
              <a:t>According to the degree of freshness:</a:t>
            </a:r>
          </a:p>
          <a:p>
            <a:pPr lvl="1"/>
            <a:endParaRPr lang="en-US" smtClean="0"/>
          </a:p>
          <a:p>
            <a:pPr lvl="1"/>
            <a:r>
              <a:rPr lang="en-US" u="sng" smtClean="0"/>
              <a:t>Traditional epithets</a:t>
            </a:r>
            <a:r>
              <a:rPr lang="en-US" smtClean="0"/>
              <a:t>  - have been used so frequently with certain nouns that they have become stable word-combinations or clichés: 	</a:t>
            </a:r>
            <a:r>
              <a:rPr lang="en-US" i="1" smtClean="0"/>
              <a:t>sweet</a:t>
            </a:r>
            <a:r>
              <a:rPr lang="en-US" smtClean="0"/>
              <a:t> </a:t>
            </a:r>
            <a:r>
              <a:rPr lang="en-US" i="1" smtClean="0"/>
              <a:t>smile, rosy-fingered dawn.</a:t>
            </a:r>
            <a:endParaRPr lang="ru-RU" smtClean="0"/>
          </a:p>
          <a:p>
            <a:pPr lvl="1"/>
            <a:r>
              <a:rPr lang="en-US" u="sng" smtClean="0"/>
              <a:t>Fresh/Genuine epithets</a:t>
            </a:r>
            <a:r>
              <a:rPr lang="en-US" smtClean="0"/>
              <a:t> – are expressive and emotional:</a:t>
            </a:r>
          </a:p>
          <a:p>
            <a:pPr lvl="1">
              <a:buNone/>
            </a:pPr>
            <a:r>
              <a:rPr lang="en-US" smtClean="0"/>
              <a:t>		</a:t>
            </a:r>
            <a:r>
              <a:rPr lang="en-US" i="1" smtClean="0"/>
              <a:t>a ghost-like face, a sleepless pillow</a:t>
            </a:r>
            <a:endParaRPr lang="ru-RU"/>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Epithet</a:t>
            </a:r>
            <a:endParaRPr lang="ru-RU"/>
          </a:p>
        </p:txBody>
      </p:sp>
      <p:sp>
        <p:nvSpPr>
          <p:cNvPr id="3" name="Содержимое 2"/>
          <p:cNvSpPr>
            <a:spLocks noGrp="1"/>
          </p:cNvSpPr>
          <p:nvPr>
            <p:ph sz="quarter" idx="1"/>
          </p:nvPr>
        </p:nvSpPr>
        <p:spPr>
          <a:xfrm>
            <a:off x="395536" y="1600200"/>
            <a:ext cx="8370512" cy="4853136"/>
          </a:xfrm>
        </p:spPr>
        <p:txBody>
          <a:bodyPr>
            <a:normAutofit lnSpcReduction="10000"/>
          </a:bodyPr>
          <a:lstStyle/>
          <a:p>
            <a:r>
              <a:rPr lang="en-US" smtClean="0"/>
              <a:t>According to the </a:t>
            </a:r>
            <a:r>
              <a:rPr lang="en-US" u="sng" smtClean="0"/>
              <a:t>compositional structure</a:t>
            </a:r>
            <a:r>
              <a:rPr lang="en-US" smtClean="0"/>
              <a:t>:</a:t>
            </a:r>
            <a:endParaRPr lang="ru-RU" smtClean="0"/>
          </a:p>
          <a:p>
            <a:pPr lvl="1"/>
            <a:r>
              <a:rPr lang="en-US" b="1" smtClean="0"/>
              <a:t>Simple</a:t>
            </a:r>
            <a:r>
              <a:rPr lang="en-US" smtClean="0"/>
              <a:t> (1-word epithets): </a:t>
            </a:r>
            <a:r>
              <a:rPr lang="en-US" i="1" smtClean="0"/>
              <a:t>at its inhuman height</a:t>
            </a:r>
            <a:endParaRPr lang="ru-RU" smtClean="0"/>
          </a:p>
          <a:p>
            <a:pPr lvl="1"/>
            <a:r>
              <a:rPr lang="en-US" b="1" smtClean="0"/>
              <a:t>Compound</a:t>
            </a:r>
            <a:r>
              <a:rPr lang="en-US" smtClean="0"/>
              <a:t>: </a:t>
            </a:r>
            <a:r>
              <a:rPr lang="en-US" i="1" smtClean="0"/>
              <a:t>sea-wet sand</a:t>
            </a:r>
            <a:endParaRPr lang="ru-RU" smtClean="0"/>
          </a:p>
          <a:p>
            <a:pPr lvl="1"/>
            <a:r>
              <a:rPr lang="en-US" b="1" smtClean="0"/>
              <a:t>Two-step epithets </a:t>
            </a:r>
            <a:r>
              <a:rPr lang="en-US" smtClean="0"/>
              <a:t>- are supplied with an intensifier: </a:t>
            </a:r>
            <a:br>
              <a:rPr lang="en-US" smtClean="0"/>
            </a:br>
            <a:r>
              <a:rPr lang="en-US" smtClean="0"/>
              <a:t>	</a:t>
            </a:r>
            <a:r>
              <a:rPr lang="en-US" i="1" smtClean="0"/>
              <a:t>a marvelously radiant smile</a:t>
            </a:r>
          </a:p>
          <a:p>
            <a:pPr lvl="1"/>
            <a:r>
              <a:rPr lang="en-US" b="1" smtClean="0"/>
              <a:t>Reversed epithets</a:t>
            </a:r>
            <a:r>
              <a:rPr lang="en-US" smtClean="0"/>
              <a:t>: two nouns linked by “</a:t>
            </a:r>
            <a:r>
              <a:rPr lang="en-US" i="1" smtClean="0"/>
              <a:t>of”. </a:t>
            </a:r>
            <a:r>
              <a:rPr lang="en-US" smtClean="0"/>
              <a:t>The noun defined is contained in the “of-phrase”, the epithet is expressed by the 1</a:t>
            </a:r>
            <a:r>
              <a:rPr lang="en-US" baseline="30000" smtClean="0"/>
              <a:t>st</a:t>
            </a:r>
            <a:r>
              <a:rPr lang="en-US" smtClean="0"/>
              <a:t> noun: </a:t>
            </a:r>
          </a:p>
          <a:p>
            <a:pPr lvl="1">
              <a:buNone/>
            </a:pPr>
            <a:r>
              <a:rPr lang="en-US" i="1" smtClean="0"/>
              <a:t>	a shadow of a smile; a memory of a voice.</a:t>
            </a:r>
            <a:endParaRPr lang="ru-RU" smtClean="0"/>
          </a:p>
          <a:p>
            <a:pPr lvl="1">
              <a:buNone/>
            </a:pPr>
            <a:r>
              <a:rPr lang="en-US" smtClean="0"/>
              <a:t>		The reversed epithet is </a:t>
            </a:r>
            <a:r>
              <a:rPr lang="en-US" u="sng" smtClean="0"/>
              <a:t>metaphoric</a:t>
            </a:r>
            <a:r>
              <a:rPr lang="en-US" smtClean="0"/>
              <a:t>.</a:t>
            </a:r>
            <a:endParaRPr lang="ru-RU" smtClean="0"/>
          </a:p>
          <a:p>
            <a:pPr lvl="1"/>
            <a:endParaRPr lang="ru-RU" smtClean="0"/>
          </a:p>
          <a:p>
            <a:pPr lvl="1"/>
            <a:endParaRPr lang="ru-RU" smtClean="0"/>
          </a:p>
          <a:p>
            <a:endParaRPr lang="ru-RU"/>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Epithet</a:t>
            </a:r>
            <a:endParaRPr lang="ru-RU"/>
          </a:p>
        </p:txBody>
      </p:sp>
      <p:sp>
        <p:nvSpPr>
          <p:cNvPr id="3" name="Содержимое 2"/>
          <p:cNvSpPr>
            <a:spLocks noGrp="1"/>
          </p:cNvSpPr>
          <p:nvPr>
            <p:ph sz="quarter" idx="1"/>
          </p:nvPr>
        </p:nvSpPr>
        <p:spPr/>
        <p:txBody>
          <a:bodyPr>
            <a:normAutofit/>
          </a:bodyPr>
          <a:lstStyle/>
          <a:p>
            <a:pPr lvl="1"/>
            <a:r>
              <a:rPr lang="en-US" b="1" smtClean="0"/>
              <a:t>Phrase epithets (hyphenated): </a:t>
            </a:r>
            <a:r>
              <a:rPr lang="en-US" smtClean="0"/>
              <a:t/>
            </a:r>
            <a:br>
              <a:rPr lang="en-US" smtClean="0"/>
            </a:br>
            <a:r>
              <a:rPr lang="en-US" i="1" smtClean="0"/>
              <a:t>	He was back in the role of the humble-man-trying-to-please; </a:t>
            </a:r>
            <a:br>
              <a:rPr lang="en-US" i="1" smtClean="0"/>
            </a:br>
            <a:r>
              <a:rPr lang="en-US" i="1" smtClean="0"/>
              <a:t>	She had one of those take-all-the-bloom-off-the-girl affairs.</a:t>
            </a:r>
            <a:endParaRPr lang="en-US" smtClean="0"/>
          </a:p>
          <a:p>
            <a:pPr lvl="1">
              <a:buNone/>
            </a:pPr>
            <a:r>
              <a:rPr lang="en-US" smtClean="0"/>
              <a:t>	</a:t>
            </a:r>
          </a:p>
          <a:p>
            <a:pPr lvl="1">
              <a:buNone/>
            </a:pPr>
            <a:r>
              <a:rPr lang="en-US" smtClean="0"/>
              <a:t>	The phrase, transferred into a hyphenated epithet </a:t>
            </a:r>
            <a:r>
              <a:rPr lang="en-US" u="sng" smtClean="0"/>
              <a:t>loses its independence and assumes a new stylistic quality</a:t>
            </a:r>
            <a:r>
              <a:rPr lang="en-US" smtClean="0"/>
              <a:t>, which is revealed both in the intonation pattern and graphically.</a:t>
            </a:r>
            <a:endParaRPr lang="ru-RU" smtClean="0"/>
          </a:p>
          <a:p>
            <a:pPr lvl="1"/>
            <a:endParaRPr lang="en-US" smtClean="0"/>
          </a:p>
          <a:p>
            <a:pPr lvl="1">
              <a:buNone/>
            </a:pPr>
            <a:endParaRPr lang="ru-RU" smtClean="0"/>
          </a:p>
          <a:p>
            <a:endParaRPr lang="ru-RU"/>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mtClean="0"/>
              <a:t>Epithet</a:t>
            </a:r>
            <a:endParaRPr lang="ru-RU"/>
          </a:p>
        </p:txBody>
      </p:sp>
      <p:sp>
        <p:nvSpPr>
          <p:cNvPr id="3" name="Содержимое 2"/>
          <p:cNvSpPr>
            <a:spLocks noGrp="1"/>
          </p:cNvSpPr>
          <p:nvPr>
            <p:ph sz="quarter" idx="1"/>
          </p:nvPr>
        </p:nvSpPr>
        <p:spPr/>
        <p:txBody>
          <a:bodyPr/>
          <a:lstStyle/>
          <a:p>
            <a:r>
              <a:rPr lang="en-US" smtClean="0"/>
              <a:t>According to </a:t>
            </a:r>
            <a:r>
              <a:rPr lang="en-US" u="sng" smtClean="0"/>
              <a:t>distribution in the sentence</a:t>
            </a:r>
            <a:r>
              <a:rPr lang="en-US" smtClean="0"/>
              <a:t>:</a:t>
            </a:r>
          </a:p>
          <a:p>
            <a:pPr lvl="1"/>
            <a:r>
              <a:rPr lang="en-US" smtClean="0"/>
              <a:t>Single (a dry look);</a:t>
            </a:r>
            <a:endParaRPr lang="ru-RU" smtClean="0"/>
          </a:p>
          <a:p>
            <a:pPr lvl="1"/>
            <a:r>
              <a:rPr lang="en-US" smtClean="0"/>
              <a:t>Pairs (a delightful and merry holiday);</a:t>
            </a:r>
            <a:endParaRPr lang="ru-RU" smtClean="0"/>
          </a:p>
          <a:p>
            <a:pPr lvl="1"/>
            <a:r>
              <a:rPr lang="en-US" smtClean="0"/>
              <a:t>Streams (the wonderful, cruel, enchanting, fatal, great city [O’H.])</a:t>
            </a:r>
          </a:p>
          <a:p>
            <a:pPr lvl="1"/>
            <a:endParaRPr lang="en-US" smtClean="0"/>
          </a:p>
          <a:p>
            <a:r>
              <a:rPr lang="en-US" smtClean="0"/>
              <a:t>The main feature of an epithet is their aptness, freshness, pictorial quality.</a:t>
            </a:r>
            <a:endParaRPr lang="ru-RU" smtClean="0"/>
          </a:p>
          <a:p>
            <a:endParaRPr lang="ru-RU" smtClean="0"/>
          </a:p>
          <a:p>
            <a:pPr lvl="1"/>
            <a:endParaRPr lang="ru-RU"/>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Constantia" pitchFamily="18" charset="0"/>
              </a:rPr>
              <a:t>10. Oxymoron</a:t>
            </a:r>
            <a:endParaRPr lang="ru-RU" dirty="0">
              <a:latin typeface="Constantia" pitchFamily="18" charset="0"/>
            </a:endParaRPr>
          </a:p>
        </p:txBody>
      </p:sp>
      <p:sp>
        <p:nvSpPr>
          <p:cNvPr id="3" name="Содержимое 2"/>
          <p:cNvSpPr>
            <a:spLocks noGrp="1"/>
          </p:cNvSpPr>
          <p:nvPr>
            <p:ph sz="quarter" idx="1"/>
          </p:nvPr>
        </p:nvSpPr>
        <p:spPr/>
        <p:txBody>
          <a:bodyPr>
            <a:normAutofit/>
          </a:bodyPr>
          <a:lstStyle/>
          <a:p>
            <a:r>
              <a:rPr lang="en-US" dirty="0" smtClean="0">
                <a:latin typeface="Constantia" pitchFamily="18" charset="0"/>
              </a:rPr>
              <a:t>a combination of two words </a:t>
            </a:r>
          </a:p>
          <a:p>
            <a:pPr lvl="1"/>
            <a:r>
              <a:rPr lang="en-US" dirty="0" smtClean="0">
                <a:latin typeface="Constantia" pitchFamily="18" charset="0"/>
              </a:rPr>
              <a:t>in which the meanings of the two clash </a:t>
            </a:r>
          </a:p>
          <a:p>
            <a:pPr lvl="1"/>
            <a:r>
              <a:rPr lang="en-US" dirty="0" smtClean="0">
                <a:latin typeface="Constantia" pitchFamily="18" charset="0"/>
              </a:rPr>
              <a:t>being opposite in sense.</a:t>
            </a:r>
            <a:endParaRPr lang="ru-RU" dirty="0" smtClean="0">
              <a:latin typeface="Constantia" pitchFamily="18" charset="0"/>
            </a:endParaRPr>
          </a:p>
          <a:p>
            <a:r>
              <a:rPr lang="en-US" dirty="0" smtClean="0">
                <a:latin typeface="Constantia" pitchFamily="18" charset="0"/>
              </a:rPr>
              <a:t>e.g. </a:t>
            </a:r>
            <a:r>
              <a:rPr lang="en-US" i="1" dirty="0" smtClean="0">
                <a:latin typeface="Constantia" pitchFamily="18" charset="0"/>
              </a:rPr>
              <a:t>deafening silence; sweet sorrow</a:t>
            </a:r>
            <a:br>
              <a:rPr lang="en-US" i="1" dirty="0" smtClean="0">
                <a:latin typeface="Constantia" pitchFamily="18" charset="0"/>
              </a:rPr>
            </a:br>
            <a:r>
              <a:rPr lang="en-US" i="1" dirty="0" smtClean="0">
                <a:latin typeface="Constantia" pitchFamily="18" charset="0"/>
              </a:rPr>
              <a:t>	virtual </a:t>
            </a:r>
            <a:r>
              <a:rPr lang="en-US" i="1" dirty="0" smtClean="0">
                <a:latin typeface="Constantia" pitchFamily="18" charset="0"/>
              </a:rPr>
              <a:t>reality</a:t>
            </a:r>
          </a:p>
          <a:p>
            <a:endParaRPr lang="en-US" i="1" dirty="0" smtClean="0">
              <a:latin typeface="Constantia" pitchFamily="18" charset="0"/>
            </a:endParaRPr>
          </a:p>
          <a:p>
            <a:r>
              <a:rPr lang="en-US" sz="2800" dirty="0" smtClean="0">
                <a:solidFill>
                  <a:prstClr val="black"/>
                </a:solidFill>
                <a:latin typeface="Constantia" pitchFamily="18" charset="0"/>
                <a:ea typeface="+mj-ea"/>
                <a:cs typeface="+mj-cs"/>
              </a:rPr>
              <a:t>Such contrasting compositions reveal the discrepancy of reality of life itself.</a:t>
            </a:r>
            <a:endParaRPr lang="ru-RU" dirty="0" smtClean="0">
              <a:latin typeface="Constantia" pitchFamily="18" charset="0"/>
            </a:endParaRPr>
          </a:p>
          <a:p>
            <a:pPr>
              <a:buNone/>
            </a:pPr>
            <a:endParaRPr lang="en-US" dirty="0" smtClean="0"/>
          </a:p>
        </p:txBody>
      </p:sp>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TotalTime>
  <Words>1155</Words>
  <Application>Microsoft Office PowerPoint</Application>
  <PresentationFormat>Экран (4:3)</PresentationFormat>
  <Paragraphs>159</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Median</vt:lpstr>
      <vt:lpstr>Lexical SDs.  Lexico-syntactical SDs</vt:lpstr>
      <vt:lpstr>8. Pun</vt:lpstr>
      <vt:lpstr>Puns</vt:lpstr>
      <vt:lpstr>9. Epithet</vt:lpstr>
      <vt:lpstr>Epithet</vt:lpstr>
      <vt:lpstr>Epithet</vt:lpstr>
      <vt:lpstr>Epithet</vt:lpstr>
      <vt:lpstr>Epithet</vt:lpstr>
      <vt:lpstr>10. Oxymoron</vt:lpstr>
      <vt:lpstr>Oxymoron</vt:lpstr>
      <vt:lpstr>Oxymoron</vt:lpstr>
      <vt:lpstr>11. Hyperbole</vt:lpstr>
      <vt:lpstr>Hyperbole</vt:lpstr>
      <vt:lpstr>12. Understatement</vt:lpstr>
      <vt:lpstr>13. Periphrasis</vt:lpstr>
      <vt:lpstr>Periphrasis</vt:lpstr>
      <vt:lpstr>Periphrasis</vt:lpstr>
      <vt:lpstr>Lexico-Syntactical Devices</vt:lpstr>
      <vt:lpstr>1. Antithesis</vt:lpstr>
      <vt:lpstr>Antithesis</vt:lpstr>
      <vt:lpstr>Antithesis</vt:lpstr>
      <vt:lpstr>Antithesis</vt:lpstr>
      <vt:lpstr>2. Climax / Gradation </vt:lpstr>
      <vt:lpstr>Climax </vt:lpstr>
      <vt:lpstr>Climax</vt:lpstr>
      <vt:lpstr>3. Anticlimax</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Mona_De_Lafitte</dc:creator>
  <cp:lastModifiedBy>Mona_De_Lafitte</cp:lastModifiedBy>
  <cp:revision>5</cp:revision>
  <dcterms:created xsi:type="dcterms:W3CDTF">2014-06-08T21:07:52Z</dcterms:created>
  <dcterms:modified xsi:type="dcterms:W3CDTF">2014-06-08T21:13:23Z</dcterms:modified>
</cp:coreProperties>
</file>