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  <p:sldId id="275" r:id="rId18"/>
    <p:sldId id="278" r:id="rId19"/>
    <p:sldId id="279" r:id="rId20"/>
    <p:sldId id="280" r:id="rId21"/>
    <p:sldId id="281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ED5802-465F-479D-86D9-9FF45AA93F5D}" type="doc">
      <dgm:prSet loTypeId="urn:microsoft.com/office/officeart/2005/8/layout/pyramid1" loCatId="pyramid" qsTypeId="urn:microsoft.com/office/officeart/2005/8/quickstyle/simple1" qsCatId="simple" csTypeId="urn:microsoft.com/office/officeart/2005/8/colors/accent1_3" csCatId="accent1" phldr="1"/>
      <dgm:spPr/>
    </dgm:pt>
    <dgm:pt modelId="{19C94929-1A06-4662-8365-7D28B0932270}">
      <dgm:prSet phldrT="[Текст]"/>
      <dgm:spPr/>
      <dgm:t>
        <a:bodyPr/>
        <a:lstStyle/>
        <a:p>
          <a:r>
            <a:rPr lang="en-US" dirty="0" smtClean="0"/>
            <a:t>the author’s image</a:t>
          </a:r>
          <a:endParaRPr lang="ru-RU" dirty="0"/>
        </a:p>
      </dgm:t>
    </dgm:pt>
    <dgm:pt modelId="{06B2A6F2-4E8F-44A7-8C7A-E24353FB974F}" type="parTrans" cxnId="{39EF40F4-7794-478E-A1EE-312493AAD2E0}">
      <dgm:prSet/>
      <dgm:spPr/>
      <dgm:t>
        <a:bodyPr/>
        <a:lstStyle/>
        <a:p>
          <a:endParaRPr lang="ru-RU"/>
        </a:p>
      </dgm:t>
    </dgm:pt>
    <dgm:pt modelId="{EBFE6014-E7A2-4235-A1B7-ABBA63633DC1}" type="sibTrans" cxnId="{39EF40F4-7794-478E-A1EE-312493AAD2E0}">
      <dgm:prSet/>
      <dgm:spPr/>
      <dgm:t>
        <a:bodyPr/>
        <a:lstStyle/>
        <a:p>
          <a:endParaRPr lang="ru-RU"/>
        </a:p>
      </dgm:t>
    </dgm:pt>
    <dgm:pt modelId="{23CA1749-1A1F-41C0-AE33-49307B04F292}">
      <dgm:prSet phldrT="[Текст]"/>
      <dgm:spPr/>
      <dgm:t>
        <a:bodyPr/>
        <a:lstStyle/>
        <a:p>
          <a:r>
            <a:rPr lang="en-US" dirty="0" smtClean="0"/>
            <a:t>the narrator's image</a:t>
          </a:r>
          <a:endParaRPr lang="ru-RU" dirty="0"/>
        </a:p>
      </dgm:t>
    </dgm:pt>
    <dgm:pt modelId="{F2B3A2A4-80AF-40C2-8E2D-164CADC96BD5}" type="parTrans" cxnId="{FA7BD434-9432-4154-A075-81BFE1F3FFEE}">
      <dgm:prSet/>
      <dgm:spPr/>
      <dgm:t>
        <a:bodyPr/>
        <a:lstStyle/>
        <a:p>
          <a:endParaRPr lang="ru-RU"/>
        </a:p>
      </dgm:t>
    </dgm:pt>
    <dgm:pt modelId="{2F501DE2-1945-430D-BA37-43D1288AA44B}" type="sibTrans" cxnId="{FA7BD434-9432-4154-A075-81BFE1F3FFEE}">
      <dgm:prSet/>
      <dgm:spPr/>
      <dgm:t>
        <a:bodyPr/>
        <a:lstStyle/>
        <a:p>
          <a:endParaRPr lang="ru-RU"/>
        </a:p>
      </dgm:t>
    </dgm:pt>
    <dgm:pt modelId="{B95F98FE-9D2E-453C-ACEB-1A079C8BD364}">
      <dgm:prSet phldrT="[Текст]"/>
      <dgm:spPr/>
      <dgm:t>
        <a:bodyPr/>
        <a:lstStyle/>
        <a:p>
          <a:r>
            <a:rPr lang="en-US" dirty="0" smtClean="0"/>
            <a:t>the problem/plot</a:t>
          </a:r>
          <a:endParaRPr lang="ru-RU" dirty="0"/>
        </a:p>
      </dgm:t>
    </dgm:pt>
    <dgm:pt modelId="{E5D9F13A-D367-4C77-A12F-271860437924}" type="parTrans" cxnId="{FD82940F-3870-462E-8C25-02B13F95D68B}">
      <dgm:prSet/>
      <dgm:spPr/>
      <dgm:t>
        <a:bodyPr/>
        <a:lstStyle/>
        <a:p>
          <a:endParaRPr lang="ru-RU"/>
        </a:p>
      </dgm:t>
    </dgm:pt>
    <dgm:pt modelId="{4BF29862-B4B1-4C5B-B3E6-4573C56F64A7}" type="sibTrans" cxnId="{FD82940F-3870-462E-8C25-02B13F95D68B}">
      <dgm:prSet/>
      <dgm:spPr/>
      <dgm:t>
        <a:bodyPr/>
        <a:lstStyle/>
        <a:p>
          <a:endParaRPr lang="ru-RU"/>
        </a:p>
      </dgm:t>
    </dgm:pt>
    <dgm:pt modelId="{A79836E0-0A87-463F-927A-485C91FC47AA}" type="pres">
      <dgm:prSet presAssocID="{8EED5802-465F-479D-86D9-9FF45AA93F5D}" presName="Name0" presStyleCnt="0">
        <dgm:presLayoutVars>
          <dgm:dir/>
          <dgm:animLvl val="lvl"/>
          <dgm:resizeHandles val="exact"/>
        </dgm:presLayoutVars>
      </dgm:prSet>
      <dgm:spPr/>
    </dgm:pt>
    <dgm:pt modelId="{73BDEBD9-694E-433A-AA97-0D36098F4232}" type="pres">
      <dgm:prSet presAssocID="{19C94929-1A06-4662-8365-7D28B0932270}" presName="Name8" presStyleCnt="0"/>
      <dgm:spPr/>
    </dgm:pt>
    <dgm:pt modelId="{0CBE8136-AF1B-45C3-86F8-1A6947D8B3B7}" type="pres">
      <dgm:prSet presAssocID="{19C94929-1A06-4662-8365-7D28B0932270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2DE77-CB5B-4872-B2F6-26B62C8AEEFC}" type="pres">
      <dgm:prSet presAssocID="{19C94929-1A06-4662-8365-7D28B09322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858B2-9A6B-4A98-8C9C-DBEB544F6609}" type="pres">
      <dgm:prSet presAssocID="{23CA1749-1A1F-41C0-AE33-49307B04F292}" presName="Name8" presStyleCnt="0"/>
      <dgm:spPr/>
    </dgm:pt>
    <dgm:pt modelId="{12C3AC24-53FB-42DC-A1D7-19C262C09BB2}" type="pres">
      <dgm:prSet presAssocID="{23CA1749-1A1F-41C0-AE33-49307B04F292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1B1E4-99EA-4848-8C9E-74D120F6E774}" type="pres">
      <dgm:prSet presAssocID="{23CA1749-1A1F-41C0-AE33-49307B04F2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CF824-A389-40B9-856A-9106F07EA46C}" type="pres">
      <dgm:prSet presAssocID="{B95F98FE-9D2E-453C-ACEB-1A079C8BD364}" presName="Name8" presStyleCnt="0"/>
      <dgm:spPr/>
    </dgm:pt>
    <dgm:pt modelId="{055BE0AC-AD77-4906-AD0C-1C017E1E0215}" type="pres">
      <dgm:prSet presAssocID="{B95F98FE-9D2E-453C-ACEB-1A079C8BD36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37AE1-43F7-4D68-8C04-D229B59BCDAF}" type="pres">
      <dgm:prSet presAssocID="{B95F98FE-9D2E-453C-ACEB-1A079C8BD36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4ACA63-9DD3-4A26-ACA9-41A6A013A635}" type="presOf" srcId="{19C94929-1A06-4662-8365-7D28B0932270}" destId="{B2B2DE77-CB5B-4872-B2F6-26B62C8AEEFC}" srcOrd="1" destOrd="0" presId="urn:microsoft.com/office/officeart/2005/8/layout/pyramid1"/>
    <dgm:cxn modelId="{6235439A-0DD5-4A72-A91B-F6E138F99020}" type="presOf" srcId="{B95F98FE-9D2E-453C-ACEB-1A079C8BD364}" destId="{055BE0AC-AD77-4906-AD0C-1C017E1E0215}" srcOrd="0" destOrd="0" presId="urn:microsoft.com/office/officeart/2005/8/layout/pyramid1"/>
    <dgm:cxn modelId="{AC2FAE62-B407-479E-B2DF-45A30DF0E0D4}" type="presOf" srcId="{8EED5802-465F-479D-86D9-9FF45AA93F5D}" destId="{A79836E0-0A87-463F-927A-485C91FC47AA}" srcOrd="0" destOrd="0" presId="urn:microsoft.com/office/officeart/2005/8/layout/pyramid1"/>
    <dgm:cxn modelId="{29650B06-B948-4794-B6A5-1A276C7DA6CA}" type="presOf" srcId="{23CA1749-1A1F-41C0-AE33-49307B04F292}" destId="{5731B1E4-99EA-4848-8C9E-74D120F6E774}" srcOrd="1" destOrd="0" presId="urn:microsoft.com/office/officeart/2005/8/layout/pyramid1"/>
    <dgm:cxn modelId="{39EF40F4-7794-478E-A1EE-312493AAD2E0}" srcId="{8EED5802-465F-479D-86D9-9FF45AA93F5D}" destId="{19C94929-1A06-4662-8365-7D28B0932270}" srcOrd="0" destOrd="0" parTransId="{06B2A6F2-4E8F-44A7-8C7A-E24353FB974F}" sibTransId="{EBFE6014-E7A2-4235-A1B7-ABBA63633DC1}"/>
    <dgm:cxn modelId="{4EA32F9F-0D25-4B53-A707-686D321E115E}" type="presOf" srcId="{23CA1749-1A1F-41C0-AE33-49307B04F292}" destId="{12C3AC24-53FB-42DC-A1D7-19C262C09BB2}" srcOrd="0" destOrd="0" presId="urn:microsoft.com/office/officeart/2005/8/layout/pyramid1"/>
    <dgm:cxn modelId="{FA7BD434-9432-4154-A075-81BFE1F3FFEE}" srcId="{8EED5802-465F-479D-86D9-9FF45AA93F5D}" destId="{23CA1749-1A1F-41C0-AE33-49307B04F292}" srcOrd="1" destOrd="0" parTransId="{F2B3A2A4-80AF-40C2-8E2D-164CADC96BD5}" sibTransId="{2F501DE2-1945-430D-BA37-43D1288AA44B}"/>
    <dgm:cxn modelId="{72B0C058-908C-4566-8FF7-3E52D5289C69}" type="presOf" srcId="{B95F98FE-9D2E-453C-ACEB-1A079C8BD364}" destId="{07137AE1-43F7-4D68-8C04-D229B59BCDAF}" srcOrd="1" destOrd="0" presId="urn:microsoft.com/office/officeart/2005/8/layout/pyramid1"/>
    <dgm:cxn modelId="{CFA93765-00A6-4E62-93E6-C942BA606590}" type="presOf" srcId="{19C94929-1A06-4662-8365-7D28B0932270}" destId="{0CBE8136-AF1B-45C3-86F8-1A6947D8B3B7}" srcOrd="0" destOrd="0" presId="urn:microsoft.com/office/officeart/2005/8/layout/pyramid1"/>
    <dgm:cxn modelId="{FD82940F-3870-462E-8C25-02B13F95D68B}" srcId="{8EED5802-465F-479D-86D9-9FF45AA93F5D}" destId="{B95F98FE-9D2E-453C-ACEB-1A079C8BD364}" srcOrd="2" destOrd="0" parTransId="{E5D9F13A-D367-4C77-A12F-271860437924}" sibTransId="{4BF29862-B4B1-4C5B-B3E6-4573C56F64A7}"/>
    <dgm:cxn modelId="{14C9B40F-D888-4335-AE60-5A0780FE627B}" type="presParOf" srcId="{A79836E0-0A87-463F-927A-485C91FC47AA}" destId="{73BDEBD9-694E-433A-AA97-0D36098F4232}" srcOrd="0" destOrd="0" presId="urn:microsoft.com/office/officeart/2005/8/layout/pyramid1"/>
    <dgm:cxn modelId="{83151D60-F759-4793-A53A-32832A6AB31F}" type="presParOf" srcId="{73BDEBD9-694E-433A-AA97-0D36098F4232}" destId="{0CBE8136-AF1B-45C3-86F8-1A6947D8B3B7}" srcOrd="0" destOrd="0" presId="urn:microsoft.com/office/officeart/2005/8/layout/pyramid1"/>
    <dgm:cxn modelId="{BDD9DF28-57B2-47D4-9010-CCFE33E116A9}" type="presParOf" srcId="{73BDEBD9-694E-433A-AA97-0D36098F4232}" destId="{B2B2DE77-CB5B-4872-B2F6-26B62C8AEEFC}" srcOrd="1" destOrd="0" presId="urn:microsoft.com/office/officeart/2005/8/layout/pyramid1"/>
    <dgm:cxn modelId="{6947276B-CA9C-45DD-90CB-D0C0F99A9EA2}" type="presParOf" srcId="{A79836E0-0A87-463F-927A-485C91FC47AA}" destId="{CF9858B2-9A6B-4A98-8C9C-DBEB544F6609}" srcOrd="1" destOrd="0" presId="urn:microsoft.com/office/officeart/2005/8/layout/pyramid1"/>
    <dgm:cxn modelId="{AB9C7ED1-6018-414E-A648-8F82E5B9B096}" type="presParOf" srcId="{CF9858B2-9A6B-4A98-8C9C-DBEB544F6609}" destId="{12C3AC24-53FB-42DC-A1D7-19C262C09BB2}" srcOrd="0" destOrd="0" presId="urn:microsoft.com/office/officeart/2005/8/layout/pyramid1"/>
    <dgm:cxn modelId="{9DA23EC3-CBD2-45A8-A760-85C0D878DFB0}" type="presParOf" srcId="{CF9858B2-9A6B-4A98-8C9C-DBEB544F6609}" destId="{5731B1E4-99EA-4848-8C9E-74D120F6E774}" srcOrd="1" destOrd="0" presId="urn:microsoft.com/office/officeart/2005/8/layout/pyramid1"/>
    <dgm:cxn modelId="{241C2D67-4E08-4AC1-9F66-18BF313D2B86}" type="presParOf" srcId="{A79836E0-0A87-463F-927A-485C91FC47AA}" destId="{C62CF824-A389-40B9-856A-9106F07EA46C}" srcOrd="2" destOrd="0" presId="urn:microsoft.com/office/officeart/2005/8/layout/pyramid1"/>
    <dgm:cxn modelId="{2326049E-6376-4C83-AE58-A598765FA575}" type="presParOf" srcId="{C62CF824-A389-40B9-856A-9106F07EA46C}" destId="{055BE0AC-AD77-4906-AD0C-1C017E1E0215}" srcOrd="0" destOrd="0" presId="urn:microsoft.com/office/officeart/2005/8/layout/pyramid1"/>
    <dgm:cxn modelId="{FA6A1F2D-E153-4708-8414-D890E59DE9FF}" type="presParOf" srcId="{C62CF824-A389-40B9-856A-9106F07EA46C}" destId="{07137AE1-43F7-4D68-8C04-D229B59BCD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BE8136-AF1B-45C3-86F8-1A6947D8B3B7}">
      <dsp:nvSpPr>
        <dsp:cNvPr id="0" name=""/>
        <dsp:cNvSpPr/>
      </dsp:nvSpPr>
      <dsp:spPr>
        <a:xfrm>
          <a:off x="1767970" y="0"/>
          <a:ext cx="1767970" cy="821349"/>
        </a:xfrm>
        <a:prstGeom prst="trapezoid">
          <a:avLst>
            <a:gd name="adj" fmla="val 107626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author’s image</a:t>
          </a:r>
          <a:endParaRPr lang="ru-RU" sz="2500" kern="1200" dirty="0"/>
        </a:p>
      </dsp:txBody>
      <dsp:txXfrm>
        <a:off x="1767970" y="0"/>
        <a:ext cx="1767970" cy="821349"/>
      </dsp:txXfrm>
    </dsp:sp>
    <dsp:sp modelId="{12C3AC24-53FB-42DC-A1D7-19C262C09BB2}">
      <dsp:nvSpPr>
        <dsp:cNvPr id="0" name=""/>
        <dsp:cNvSpPr/>
      </dsp:nvSpPr>
      <dsp:spPr>
        <a:xfrm>
          <a:off x="883985" y="821349"/>
          <a:ext cx="3535941" cy="821349"/>
        </a:xfrm>
        <a:prstGeom prst="trapezoid">
          <a:avLst>
            <a:gd name="adj" fmla="val 107626"/>
          </a:avLst>
        </a:prstGeom>
        <a:solidFill>
          <a:schemeClr val="accent1">
            <a:shade val="80000"/>
            <a:hueOff val="48839"/>
            <a:satOff val="3500"/>
            <a:lumOff val="88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narrator's image</a:t>
          </a:r>
          <a:endParaRPr lang="ru-RU" sz="2500" kern="1200" dirty="0"/>
        </a:p>
      </dsp:txBody>
      <dsp:txXfrm>
        <a:off x="1502775" y="821349"/>
        <a:ext cx="2298361" cy="821349"/>
      </dsp:txXfrm>
    </dsp:sp>
    <dsp:sp modelId="{055BE0AC-AD77-4906-AD0C-1C017E1E0215}">
      <dsp:nvSpPr>
        <dsp:cNvPr id="0" name=""/>
        <dsp:cNvSpPr/>
      </dsp:nvSpPr>
      <dsp:spPr>
        <a:xfrm>
          <a:off x="0" y="1642698"/>
          <a:ext cx="5303912" cy="821349"/>
        </a:xfrm>
        <a:prstGeom prst="trapezoid">
          <a:avLst>
            <a:gd name="adj" fmla="val 107626"/>
          </a:avLst>
        </a:prstGeom>
        <a:solidFill>
          <a:schemeClr val="accent1">
            <a:shade val="80000"/>
            <a:hueOff val="97679"/>
            <a:satOff val="7001"/>
            <a:lumOff val="1760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problem/plot</a:t>
          </a:r>
          <a:endParaRPr lang="ru-RU" sz="2500" kern="1200" dirty="0"/>
        </a:p>
      </dsp:txBody>
      <dsp:txXfrm>
        <a:off x="928184" y="1642698"/>
        <a:ext cx="3447542" cy="821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6/9/2014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6/9/2014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4005064"/>
            <a:ext cx="6477000" cy="18288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narration. Represented speech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Represented speech: Features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the tenses of the verbs are changed from the present to the past;</a:t>
            </a:r>
            <a:endParaRPr lang="ru-RU" dirty="0" smtClean="0"/>
          </a:p>
          <a:p>
            <a:pPr lvl="0"/>
            <a:r>
              <a:rPr lang="en-US" dirty="0" smtClean="0"/>
              <a:t>the personal pronouns are changed from the 1</a:t>
            </a:r>
            <a:r>
              <a:rPr lang="en-US" baseline="30000" dirty="0" smtClean="0"/>
              <a:t>st</a:t>
            </a:r>
            <a:r>
              <a:rPr lang="en-US" dirty="0" smtClean="0"/>
              <a:t> to the 3</a:t>
            </a:r>
            <a:r>
              <a:rPr lang="en-US" baseline="30000" dirty="0" smtClean="0"/>
              <a:t>rd</a:t>
            </a:r>
            <a:r>
              <a:rPr lang="en-US" dirty="0" smtClean="0"/>
              <a:t> person;</a:t>
            </a:r>
            <a:endParaRPr lang="ru-RU" dirty="0" smtClean="0"/>
          </a:p>
          <a:p>
            <a:pPr lvl="0"/>
            <a:r>
              <a:rPr lang="en-US" dirty="0" smtClean="0"/>
              <a:t>vocabulary preserves its peculiarities;</a:t>
            </a:r>
            <a:endParaRPr lang="ru-RU" dirty="0" smtClean="0"/>
          </a:p>
          <a:p>
            <a:pPr lvl="0"/>
            <a:r>
              <a:rPr lang="en-US" dirty="0" smtClean="0"/>
              <a:t>but: the peculiarities of the question and the exclamation remain.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Represented speech: forms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uttered represented speech;</a:t>
            </a:r>
          </a:p>
          <a:p>
            <a:r>
              <a:rPr lang="en-US" dirty="0" smtClean="0"/>
              <a:t>unuttered represented speech:</a:t>
            </a:r>
          </a:p>
          <a:p>
            <a:pPr lvl="1"/>
            <a:r>
              <a:rPr lang="en-US" dirty="0" smtClean="0"/>
              <a:t>inner represented speech proper;</a:t>
            </a:r>
          </a:p>
          <a:p>
            <a:pPr lvl="1"/>
            <a:r>
              <a:rPr lang="en-GB" dirty="0" smtClean="0"/>
              <a:t>inner monologue;</a:t>
            </a:r>
          </a:p>
          <a:p>
            <a:pPr lvl="1"/>
            <a:r>
              <a:rPr lang="en-US" dirty="0" smtClean="0"/>
              <a:t>represented speech of direct reaction.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Uttered represented speech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Russian is rendered as “</a:t>
            </a:r>
            <a:r>
              <a:rPr lang="ru-RU" dirty="0" smtClean="0"/>
              <a:t>косвенно-прямая речь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observes the aforementioned features of represented speech;</a:t>
            </a:r>
          </a:p>
          <a:p>
            <a:r>
              <a:rPr lang="en-US" dirty="0" smtClean="0"/>
              <a:t>usually is combined with introductory sentences.</a:t>
            </a:r>
          </a:p>
          <a:p>
            <a:pPr>
              <a:buNone/>
            </a:pPr>
            <a:r>
              <a:rPr lang="en-US" i="1" dirty="0" smtClean="0"/>
              <a:t>	</a:t>
            </a:r>
          </a:p>
          <a:p>
            <a:pPr>
              <a:buNone/>
            </a:pPr>
            <a:r>
              <a:rPr lang="en-US" i="1" smtClean="0"/>
              <a:t>	He </a:t>
            </a:r>
            <a:r>
              <a:rPr lang="en-US" i="1" dirty="0" smtClean="0"/>
              <a:t>said that he wasn’t going to give her his hard-earned money to throw about the streets;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Unuttered represented speech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abounds in </a:t>
            </a:r>
          </a:p>
          <a:p>
            <a:pPr lvl="1"/>
            <a:r>
              <a:rPr lang="en-US" dirty="0" smtClean="0"/>
              <a:t>exclamatory words and phrases, </a:t>
            </a:r>
          </a:p>
          <a:p>
            <a:pPr lvl="1"/>
            <a:r>
              <a:rPr lang="en-US" dirty="0" smtClean="0"/>
              <a:t>elliptical constructions, </a:t>
            </a:r>
          </a:p>
          <a:p>
            <a:pPr lvl="1"/>
            <a:r>
              <a:rPr lang="en-US" dirty="0" smtClean="0"/>
              <a:t>breaks, etc.,</a:t>
            </a:r>
          </a:p>
          <a:p>
            <a:r>
              <a:rPr lang="en-US" dirty="0" smtClean="0"/>
              <a:t>aims at conveying the feelings and psychological state of the character;</a:t>
            </a:r>
          </a:p>
          <a:p>
            <a:r>
              <a:rPr lang="en-US" dirty="0" smtClean="0"/>
              <a:t>introductory sentences are rare </a:t>
            </a:r>
          </a:p>
          <a:p>
            <a:pPr lvl="1"/>
            <a:r>
              <a:rPr lang="en-US" dirty="0" smtClean="0"/>
              <a:t>if there are any, they usually include verbs of mental perception – </a:t>
            </a:r>
            <a:r>
              <a:rPr lang="en-US" i="1" dirty="0" smtClean="0"/>
              <a:t>occur, meditate, think, understand, ask/tell oneself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Inner represented speech proper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rendered in Russian as “</a:t>
            </a:r>
            <a:r>
              <a:rPr lang="ru-RU" dirty="0" smtClean="0"/>
              <a:t>непроизнесенная прямая речь</a:t>
            </a:r>
            <a:r>
              <a:rPr lang="en-US" dirty="0" smtClean="0"/>
              <a:t>”.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en-US" i="1" dirty="0" smtClean="0"/>
              <a:t>He was sorry that he had been rude to his daughter, but those children – God bless his soul! – were such a great annoyance.</a:t>
            </a: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monologue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rather lengthy piece of the text (half a page and over) </a:t>
            </a:r>
          </a:p>
          <a:p>
            <a:r>
              <a:rPr lang="en-US" dirty="0" smtClean="0"/>
              <a:t>dealing with </a:t>
            </a:r>
            <a:r>
              <a:rPr lang="en-US" u="sng" dirty="0" smtClean="0"/>
              <a:t>one major topic </a:t>
            </a:r>
            <a:r>
              <a:rPr lang="en-US" dirty="0" smtClean="0"/>
              <a:t>of the character's thinking, </a:t>
            </a:r>
          </a:p>
          <a:p>
            <a:r>
              <a:rPr lang="en-US" dirty="0" smtClean="0"/>
              <a:t>offering </a:t>
            </a:r>
            <a:r>
              <a:rPr lang="en-US" u="sng" dirty="0" smtClean="0"/>
              <a:t>causes</a:t>
            </a:r>
            <a:r>
              <a:rPr lang="en-US" dirty="0" smtClean="0"/>
              <a:t> for his past, present or future actions.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of consciousness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inner monologue focuses more on rational thoughts;</a:t>
            </a:r>
          </a:p>
          <a:p>
            <a:r>
              <a:rPr lang="en-US" dirty="0" smtClean="0"/>
              <a:t>stream of consciousness is intended to render </a:t>
            </a:r>
            <a:r>
              <a:rPr lang="en-US" u="sng" dirty="0" smtClean="0"/>
              <a:t>the flow of myriad impressions</a:t>
            </a:r>
            <a:r>
              <a:rPr lang="en-US" dirty="0" smtClean="0"/>
              <a:t> – visual, auditory, physical, associative, and subliminal– </a:t>
            </a:r>
          </a:p>
          <a:p>
            <a:pPr lvl="1"/>
            <a:r>
              <a:rPr lang="en-US" dirty="0" smtClean="0"/>
              <a:t>that affect the consciousness of an individual </a:t>
            </a:r>
          </a:p>
          <a:p>
            <a:pPr lvl="1"/>
            <a:r>
              <a:rPr lang="en-US" dirty="0" smtClean="0"/>
              <a:t>and form part of his awareness </a:t>
            </a:r>
          </a:p>
          <a:p>
            <a:pPr lvl="1"/>
            <a:r>
              <a:rPr lang="en-US" u="sng" dirty="0" smtClean="0"/>
              <a:t>along with the trend of his rational thoughts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Represented speech of direct reaction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short exclamations reflecting </a:t>
            </a:r>
          </a:p>
          <a:p>
            <a:pPr lvl="1"/>
            <a:r>
              <a:rPr lang="en-US" dirty="0" smtClean="0"/>
              <a:t>some emotional states, </a:t>
            </a:r>
          </a:p>
          <a:p>
            <a:pPr lvl="1"/>
            <a:r>
              <a:rPr lang="en-US" dirty="0" smtClean="0"/>
              <a:t>fear, </a:t>
            </a:r>
          </a:p>
          <a:p>
            <a:pPr lvl="1"/>
            <a:r>
              <a:rPr lang="en-US" dirty="0" smtClean="0"/>
              <a:t>delight, etc.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800" i="1" dirty="0" smtClean="0"/>
              <a:t>She looked at him. Oh! </a:t>
            </a:r>
          </a:p>
          <a:p>
            <a:pPr>
              <a:buNone/>
            </a:pPr>
            <a:r>
              <a:rPr lang="en-US" sz="2800" i="1" dirty="0" smtClean="0"/>
              <a:t>He was crying.</a:t>
            </a:r>
          </a:p>
          <a:p>
            <a:endParaRPr lang="ru-RU" dirty="0"/>
          </a:p>
        </p:txBody>
      </p:sp>
      <p:pic>
        <p:nvPicPr>
          <p:cNvPr id="4" name="Рисунок 3" descr="467849369-218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132856"/>
            <a:ext cx="3096344" cy="426102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narration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According to semantics (V.A. </a:t>
            </a:r>
            <a:r>
              <a:rPr lang="en-US" dirty="0" err="1" smtClean="0"/>
              <a:t>Kukharenko</a:t>
            </a:r>
            <a:r>
              <a:rPr lang="en-US" dirty="0" smtClean="0"/>
              <a:t>):</a:t>
            </a:r>
          </a:p>
          <a:p>
            <a:pPr lvl="1"/>
            <a:r>
              <a:rPr lang="en-US" u="sng" dirty="0" smtClean="0"/>
              <a:t>narrative proper</a:t>
            </a:r>
            <a:r>
              <a:rPr lang="en-US" dirty="0" smtClean="0"/>
              <a:t>: the unfolding of the plot is concentrated here; the most dynamic compositional form of the text.</a:t>
            </a:r>
          </a:p>
          <a:p>
            <a:pPr lvl="1"/>
            <a:r>
              <a:rPr lang="en-US" u="sng" dirty="0" smtClean="0"/>
              <a:t>description</a:t>
            </a:r>
            <a:r>
              <a:rPr lang="en-US" dirty="0" smtClean="0"/>
              <a:t>: supplies the details of the appearance of people and things "populating" the book, of the place and time of action;</a:t>
            </a:r>
          </a:p>
          <a:p>
            <a:pPr lvl="1"/>
            <a:r>
              <a:rPr lang="en-US" u="sng" dirty="0" smtClean="0"/>
              <a:t>argumentation</a:t>
            </a:r>
            <a:r>
              <a:rPr lang="en-US" dirty="0" smtClean="0"/>
              <a:t>: offers causes and effects of the personage's </a:t>
            </a:r>
            <a:r>
              <a:rPr lang="en-US" dirty="0" err="1" smtClean="0"/>
              <a:t>behaviour</a:t>
            </a:r>
            <a:r>
              <a:rPr lang="en-US" dirty="0" smtClean="0"/>
              <a:t>, his (or the author's) considerations about moral, ethical, ideological and other issues.</a:t>
            </a:r>
          </a:p>
          <a:p>
            <a:pPr lvl="1"/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Speech Representation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Direct Speech (DS): </a:t>
            </a:r>
          </a:p>
          <a:p>
            <a:pPr lvl="1"/>
            <a:r>
              <a:rPr lang="en-US" i="1" dirty="0" smtClean="0"/>
              <a:t>He said, "I like it here in </a:t>
            </a:r>
            <a:r>
              <a:rPr lang="en-US" i="1" dirty="0" err="1" smtClean="0"/>
              <a:t>Bognor</a:t>
            </a:r>
            <a:r>
              <a:rPr lang="en-US" i="1" dirty="0" smtClean="0"/>
              <a:t>!”</a:t>
            </a:r>
          </a:p>
          <a:p>
            <a:r>
              <a:rPr lang="en-US" dirty="0" smtClean="0"/>
              <a:t>Indirect Speech (IS): </a:t>
            </a:r>
          </a:p>
          <a:p>
            <a:pPr lvl="1"/>
            <a:r>
              <a:rPr lang="en-US" i="1" dirty="0" smtClean="0"/>
              <a:t>He said that he liked it there in </a:t>
            </a:r>
            <a:r>
              <a:rPr lang="en-US" i="1" dirty="0" err="1" smtClean="0"/>
              <a:t>Bognor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Free Direct Speech (FDS): </a:t>
            </a:r>
          </a:p>
          <a:p>
            <a:pPr lvl="1"/>
            <a:r>
              <a:rPr lang="en-US" i="1" dirty="0" smtClean="0"/>
              <a:t>I like it here in </a:t>
            </a:r>
            <a:r>
              <a:rPr lang="en-US" i="1" dirty="0" err="1" smtClean="0"/>
              <a:t>Bognor</a:t>
            </a:r>
            <a:r>
              <a:rPr lang="en-US" i="1" dirty="0" smtClean="0"/>
              <a:t>!</a:t>
            </a:r>
          </a:p>
          <a:p>
            <a:r>
              <a:rPr lang="en-US" dirty="0" smtClean="0"/>
              <a:t>Free Indirect Speech (FIS): </a:t>
            </a:r>
          </a:p>
          <a:p>
            <a:pPr lvl="1"/>
            <a:r>
              <a:rPr lang="en-US" i="1" dirty="0" smtClean="0"/>
              <a:t>He liked it there in </a:t>
            </a:r>
            <a:r>
              <a:rPr lang="en-US" i="1" dirty="0" err="1" smtClean="0"/>
              <a:t>Bognor</a:t>
            </a:r>
            <a:r>
              <a:rPr lang="en-US" i="1" dirty="0" smtClean="0"/>
              <a:t>!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Narrative Report of a Speech Act (NRSA): </a:t>
            </a:r>
          </a:p>
          <a:p>
            <a:pPr lvl="1"/>
            <a:r>
              <a:rPr lang="en-US" i="1" dirty="0" smtClean="0"/>
              <a:t>He expressed his pleasure at being in </a:t>
            </a:r>
            <a:r>
              <a:rPr lang="en-US" i="1" dirty="0" err="1" smtClean="0"/>
              <a:t>Bognor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a Narrative Report of an Act (NRA): </a:t>
            </a:r>
          </a:p>
          <a:p>
            <a:pPr lvl="1"/>
            <a:r>
              <a:rPr lang="en-US" i="1" dirty="0" smtClean="0"/>
              <a:t>He liked </a:t>
            </a:r>
            <a:r>
              <a:rPr lang="en-US" i="1" dirty="0" err="1" smtClean="0"/>
              <a:t>Bognor</a:t>
            </a:r>
            <a:r>
              <a:rPr lang="en-US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narration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According to organization (V.A. </a:t>
            </a:r>
            <a:r>
              <a:rPr lang="en-US" dirty="0" err="1" smtClean="0"/>
              <a:t>Kukharenko</a:t>
            </a:r>
            <a:r>
              <a:rPr lang="en-US" dirty="0" smtClean="0"/>
              <a:t>):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author’s narrative + entrusted narrative;</a:t>
            </a:r>
          </a:p>
          <a:p>
            <a:pPr lvl="1"/>
            <a:r>
              <a:rPr lang="en-US" dirty="0" smtClean="0"/>
              <a:t>dialogue;</a:t>
            </a:r>
          </a:p>
          <a:p>
            <a:pPr lvl="1"/>
            <a:r>
              <a:rPr lang="en-US" dirty="0" smtClean="0"/>
              <a:t>interior speech (inner monologue, stream of consciousness);</a:t>
            </a:r>
          </a:p>
          <a:p>
            <a:pPr lvl="1"/>
            <a:r>
              <a:rPr lang="en-US" dirty="0" smtClean="0"/>
              <a:t>represented speech.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 representation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Direct Thought (DT):</a:t>
            </a:r>
          </a:p>
          <a:p>
            <a:pPr lvl="1"/>
            <a:r>
              <a:rPr lang="en-US" dirty="0" smtClean="0"/>
              <a:t>He wondered, "Does she still love me?"</a:t>
            </a:r>
          </a:p>
          <a:p>
            <a:r>
              <a:rPr lang="en-US" dirty="0" smtClean="0"/>
              <a:t>Indirect Thought (IT):</a:t>
            </a:r>
          </a:p>
          <a:p>
            <a:pPr lvl="1"/>
            <a:r>
              <a:rPr lang="en-US" dirty="0" smtClean="0"/>
              <a:t>He wondered if she still loved him. </a:t>
            </a:r>
          </a:p>
          <a:p>
            <a:r>
              <a:rPr lang="en-US" dirty="0" smtClean="0"/>
              <a:t>Free Direct Thought (FDT):</a:t>
            </a:r>
          </a:p>
          <a:p>
            <a:pPr lvl="1"/>
            <a:r>
              <a:rPr lang="en-US" dirty="0" smtClean="0"/>
              <a:t>Does she still love me?</a:t>
            </a:r>
          </a:p>
          <a:p>
            <a:r>
              <a:rPr lang="en-US" dirty="0" smtClean="0"/>
              <a:t>Free Indirect Thought (FIT):</a:t>
            </a:r>
          </a:p>
          <a:p>
            <a:pPr lvl="1"/>
            <a:r>
              <a:rPr lang="en-US" dirty="0" smtClean="0"/>
              <a:t>Did she still love him? </a:t>
            </a:r>
          </a:p>
          <a:p>
            <a:r>
              <a:rPr lang="en-US" dirty="0" smtClean="0"/>
              <a:t>a Narrative Report of a Thought Act (NRTA):</a:t>
            </a:r>
          </a:p>
          <a:p>
            <a:pPr lvl="1"/>
            <a:r>
              <a:rPr lang="en-US" dirty="0" smtClean="0"/>
              <a:t>He wondered about her love for him.</a:t>
            </a:r>
          </a:p>
          <a:p>
            <a:r>
              <a:rPr lang="en-US" dirty="0" smtClean="0"/>
              <a:t>a Narrative Report of an Act (NRA):</a:t>
            </a:r>
          </a:p>
          <a:p>
            <a:pPr lvl="1"/>
            <a:r>
              <a:rPr lang="en-US" dirty="0" smtClean="0"/>
              <a:t>He felt unsure of her love for him.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Morphological Stylistics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458272" cy="685800"/>
          </a:xfrm>
        </p:spPr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7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Stylistics of Parts of Speech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Morphology</a:t>
            </a:r>
            <a:r>
              <a:rPr lang="en-US" dirty="0" smtClean="0"/>
              <a:t> – the study of the forms of words and of parts of speech</a:t>
            </a:r>
          </a:p>
          <a:p>
            <a:r>
              <a:rPr lang="en-US" b="1" dirty="0" smtClean="0"/>
              <a:t>Morphological categories</a:t>
            </a:r>
            <a:r>
              <a:rPr lang="en-US" dirty="0" smtClean="0"/>
              <a:t> can also </a:t>
            </a:r>
          </a:p>
          <a:p>
            <a:pPr lvl="1"/>
            <a:r>
              <a:rPr lang="en-US" dirty="0" smtClean="0"/>
              <a:t>bear the stylistic function and </a:t>
            </a:r>
          </a:p>
          <a:p>
            <a:pPr lvl="1"/>
            <a:r>
              <a:rPr lang="en-US" dirty="0" smtClean="0"/>
              <a:t>express some new stylistic meaning and</a:t>
            </a:r>
          </a:p>
          <a:p>
            <a:pPr lvl="1"/>
            <a:r>
              <a:rPr lang="en-US" dirty="0" smtClean="0"/>
              <a:t>foreground things.</a:t>
            </a:r>
          </a:p>
          <a:p>
            <a:r>
              <a:rPr lang="en-US" dirty="0" smtClean="0"/>
              <a:t>The stylistic effect is achieved when there is a </a:t>
            </a:r>
            <a:r>
              <a:rPr lang="en-US" u="sng" dirty="0" smtClean="0"/>
              <a:t>break-up between</a:t>
            </a:r>
            <a:r>
              <a:rPr lang="en-US" dirty="0" smtClean="0"/>
              <a:t> the traditionally signifying and the situational sign on the level of morphology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the case when the forms of the words of different parts of speech are applied in </a:t>
            </a:r>
            <a:r>
              <a:rPr lang="en-US" u="sng" dirty="0" smtClean="0"/>
              <a:t>grammatical meanings unusual for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serves to foreground things, express emotions and the speaker’s attitude towards the object of speech.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.-Gram. Classes of Nouns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Names of persons </a:t>
            </a:r>
            <a:r>
              <a:rPr lang="en-US" i="1" dirty="0" smtClean="0"/>
              <a:t>(girl)</a:t>
            </a:r>
          </a:p>
          <a:p>
            <a:r>
              <a:rPr lang="en-US" dirty="0" smtClean="0"/>
              <a:t>Animated nouns (</a:t>
            </a:r>
            <a:r>
              <a:rPr lang="en-US" i="1" dirty="0" smtClean="0"/>
              <a:t>horse, bird, devil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Collective nouns </a:t>
            </a:r>
            <a:r>
              <a:rPr lang="en-US" i="1" dirty="0" smtClean="0"/>
              <a:t>(family, party)</a:t>
            </a:r>
          </a:p>
          <a:p>
            <a:r>
              <a:rPr lang="en-US" dirty="0" smtClean="0"/>
              <a:t>Names of units of measure (</a:t>
            </a:r>
            <a:r>
              <a:rPr lang="en-US" i="1" dirty="0" smtClean="0"/>
              <a:t>ounce, </a:t>
            </a:r>
            <a:r>
              <a:rPr lang="en-US" i="1" dirty="0" err="1" smtClean="0"/>
              <a:t>metre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Names of materials </a:t>
            </a:r>
            <a:r>
              <a:rPr lang="en-US" i="1" dirty="0" smtClean="0"/>
              <a:t>(steel, sugar)</a:t>
            </a:r>
          </a:p>
          <a:p>
            <a:r>
              <a:rPr lang="en-US" dirty="0" smtClean="0"/>
              <a:t>Abstract nouns </a:t>
            </a:r>
            <a:r>
              <a:rPr lang="en-US" i="1" dirty="0" smtClean="0"/>
              <a:t>(beauty, stealth)</a:t>
            </a:r>
          </a:p>
          <a:p>
            <a:r>
              <a:rPr lang="en-US" dirty="0" smtClean="0"/>
              <a:t>Common nouns </a:t>
            </a:r>
            <a:r>
              <a:rPr lang="en-US" i="1" dirty="0" smtClean="0"/>
              <a:t>(book, lessons)</a:t>
            </a:r>
            <a:endParaRPr lang="ru-RU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of nouns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Transposition of a word from one class to another results in some new meanings and connotations </a:t>
            </a:r>
          </a:p>
          <a:p>
            <a:pPr lvl="1"/>
            <a:r>
              <a:rPr lang="en-US" dirty="0" smtClean="0"/>
              <a:t>expressive, </a:t>
            </a:r>
          </a:p>
          <a:p>
            <a:pPr lvl="1"/>
            <a:r>
              <a:rPr lang="en-US" dirty="0" smtClean="0"/>
              <a:t>emotive, </a:t>
            </a:r>
          </a:p>
          <a:p>
            <a:pPr lvl="1"/>
            <a:r>
              <a:rPr lang="en-US" dirty="0" smtClean="0"/>
              <a:t>evaluative, </a:t>
            </a:r>
          </a:p>
          <a:p>
            <a:pPr lvl="1"/>
            <a:r>
              <a:rPr lang="en-US" dirty="0" smtClean="0"/>
              <a:t>functional stylistic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i="1" dirty="0" smtClean="0"/>
              <a:t>He is </a:t>
            </a:r>
            <a:r>
              <a:rPr lang="en-US" i="1" u="sng" dirty="0" smtClean="0"/>
              <a:t>a</a:t>
            </a:r>
            <a:r>
              <a:rPr lang="en-US" i="1" dirty="0" smtClean="0"/>
              <a:t> </a:t>
            </a:r>
            <a:r>
              <a:rPr lang="en-US" i="1" u="sng" dirty="0" smtClean="0"/>
              <a:t>disgrace</a:t>
            </a:r>
            <a:r>
              <a:rPr lang="en-US" i="1" dirty="0" smtClean="0"/>
              <a:t> to his family.</a:t>
            </a:r>
          </a:p>
          <a:p>
            <a:pPr>
              <a:buNone/>
            </a:pPr>
            <a:r>
              <a:rPr lang="en-US" i="1" dirty="0" smtClean="0"/>
              <a:t>		(abstract noun  &gt;  names of person)</a:t>
            </a:r>
            <a:endParaRPr lang="ru-RU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of nouns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change of class in transposition results in </a:t>
            </a:r>
            <a:r>
              <a:rPr lang="en-US" b="1" dirty="0" smtClean="0"/>
              <a:t>foregrounding.</a:t>
            </a:r>
          </a:p>
          <a:p>
            <a:pPr>
              <a:buNone/>
            </a:pPr>
            <a:r>
              <a:rPr lang="en-US" dirty="0" smtClean="0"/>
              <a:t>	(Animated nouns &gt; names of person = offence / endearment ) </a:t>
            </a:r>
            <a:r>
              <a:rPr lang="en-US" i="1" dirty="0" smtClean="0"/>
              <a:t>Honey, duck, sheep, mule</a:t>
            </a:r>
          </a:p>
          <a:p>
            <a:r>
              <a:rPr lang="en-US" dirty="0" smtClean="0"/>
              <a:t>The change of class can bring about </a:t>
            </a:r>
            <a:r>
              <a:rPr lang="en-US" u="sng" dirty="0" smtClean="0"/>
              <a:t>the change of </a:t>
            </a:r>
            <a:r>
              <a:rPr lang="en-US" u="sng" dirty="0" err="1" smtClean="0"/>
              <a:t>valency</a:t>
            </a:r>
            <a:r>
              <a:rPr lang="en-US" u="sng" dirty="0" smtClean="0"/>
              <a:t>:</a:t>
            </a:r>
          </a:p>
          <a:p>
            <a:pPr lvl="1"/>
            <a:r>
              <a:rPr lang="en-US" i="1" dirty="0" smtClean="0"/>
              <a:t>Roll on, thou dark and deep blue ocean.</a:t>
            </a:r>
            <a:endParaRPr lang="ru-RU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of articles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stylistic function of articles is revealed </a:t>
            </a:r>
          </a:p>
          <a:p>
            <a:r>
              <a:rPr lang="en-US" dirty="0" smtClean="0"/>
              <a:t>in the cases of </a:t>
            </a:r>
            <a:r>
              <a:rPr lang="en-US" u="sng" dirty="0" smtClean="0"/>
              <a:t>enumeration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Her thoughts went down the lane towards the field, the hedge, the trees. – </a:t>
            </a:r>
          </a:p>
          <a:p>
            <a:pPr lvl="1">
              <a:buNone/>
            </a:pPr>
            <a:r>
              <a:rPr lang="en-US" sz="2800" dirty="0" smtClean="0"/>
              <a:t>where the repetition of articles fulfills the role of gradation and foregrounding;</a:t>
            </a:r>
          </a:p>
          <a:p>
            <a:r>
              <a:rPr lang="en-US" sz="2800" dirty="0" smtClean="0"/>
              <a:t>the use of articles </a:t>
            </a:r>
            <a:r>
              <a:rPr lang="en-US" sz="2800" u="sng" dirty="0" smtClean="0"/>
              <a:t>before proper nouns:</a:t>
            </a:r>
          </a:p>
          <a:p>
            <a:pPr lvl="1"/>
            <a:r>
              <a:rPr lang="en-US" i="1" dirty="0" smtClean="0"/>
              <a:t>I do not claim to be </a:t>
            </a:r>
            <a:r>
              <a:rPr lang="en-US" i="1" u="sng" dirty="0" smtClean="0"/>
              <a:t>a</a:t>
            </a:r>
            <a:r>
              <a:rPr lang="en-US" i="1" dirty="0" smtClean="0"/>
              <a:t> Caruso = I do not sing well.</a:t>
            </a:r>
          </a:p>
          <a:p>
            <a:pPr lvl="1"/>
            <a:r>
              <a:rPr lang="en-US" i="1" dirty="0" smtClean="0"/>
              <a:t> I do not claim to be</a:t>
            </a:r>
            <a:r>
              <a:rPr lang="en-US" i="1" u="sng" dirty="0" smtClean="0"/>
              <a:t> </a:t>
            </a:r>
            <a:r>
              <a:rPr lang="en-US" i="1" dirty="0" smtClean="0"/>
              <a:t>Caruso = I’m not Caruso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of articles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definite article may indicate that a certain person is famous or notorious:</a:t>
            </a:r>
          </a:p>
          <a:p>
            <a:pPr lvl="1"/>
            <a:r>
              <a:rPr lang="en-US" i="1" dirty="0" smtClean="0"/>
              <a:t>Look, here is old Robinson. – </a:t>
            </a:r>
            <a:r>
              <a:rPr lang="en-US" i="1" u="sng" dirty="0" smtClean="0"/>
              <a:t>The</a:t>
            </a:r>
            <a:r>
              <a:rPr lang="en-US" i="1" dirty="0" smtClean="0"/>
              <a:t> Robinson?</a:t>
            </a:r>
            <a:r>
              <a:rPr lang="en-US" dirty="0" smtClean="0"/>
              <a:t> (rendered in Russian as </a:t>
            </a:r>
            <a:r>
              <a:rPr lang="ru-RU" i="1" dirty="0" smtClean="0"/>
              <a:t>тот самый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r>
              <a:rPr lang="en-US" dirty="0" smtClean="0"/>
              <a:t>While the indefinite article may show derogatory meaning:</a:t>
            </a:r>
          </a:p>
          <a:p>
            <a:pPr lvl="1"/>
            <a:r>
              <a:rPr lang="en-US" i="1" dirty="0" smtClean="0"/>
              <a:t>There’s </a:t>
            </a:r>
            <a:r>
              <a:rPr lang="en-US" i="1" u="sng" dirty="0" smtClean="0"/>
              <a:t>a</a:t>
            </a:r>
            <a:r>
              <a:rPr lang="en-US" i="1" dirty="0" smtClean="0"/>
              <a:t> Mr. Robinson waiting for you.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	(rendered in Russian as </a:t>
            </a:r>
            <a:r>
              <a:rPr lang="ru-RU" i="1" dirty="0" smtClean="0"/>
              <a:t>какой-то</a:t>
            </a:r>
            <a:r>
              <a:rPr lang="en-US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Transposition of case and number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suffix of the genitive case </a:t>
            </a:r>
            <a:r>
              <a:rPr lang="en-US" b="1" dirty="0" smtClean="0"/>
              <a:t>‘s</a:t>
            </a:r>
            <a:r>
              <a:rPr lang="en-US" dirty="0" smtClean="0"/>
              <a:t> may be added to a phrase to produce a comic effect:</a:t>
            </a:r>
          </a:p>
          <a:p>
            <a:pPr lvl="1"/>
            <a:r>
              <a:rPr lang="en-US" dirty="0" smtClean="0"/>
              <a:t>She is </a:t>
            </a:r>
            <a:r>
              <a:rPr lang="en-US" u="sng" dirty="0" smtClean="0"/>
              <a:t>the boy I used to go </a:t>
            </a:r>
            <a:r>
              <a:rPr lang="en-US" u="sng" dirty="0" err="1" smtClean="0"/>
              <a:t>with</a:t>
            </a:r>
            <a:r>
              <a:rPr lang="en-US" b="1" u="sng" dirty="0" err="1" smtClean="0"/>
              <a:t>’s</a:t>
            </a:r>
            <a:r>
              <a:rPr lang="en-US" b="1" dirty="0" smtClean="0"/>
              <a:t> </a:t>
            </a:r>
            <a:r>
              <a:rPr lang="en-US" dirty="0" smtClean="0"/>
              <a:t>mother.</a:t>
            </a:r>
          </a:p>
          <a:p>
            <a:pPr lvl="1"/>
            <a:r>
              <a:rPr lang="en-US" dirty="0" smtClean="0"/>
              <a:t>He is </a:t>
            </a:r>
            <a:r>
              <a:rPr lang="en-US" u="sng" dirty="0" smtClean="0"/>
              <a:t>the niece I told you </a:t>
            </a:r>
            <a:r>
              <a:rPr lang="en-US" u="sng" dirty="0" err="1" smtClean="0"/>
              <a:t>about</a:t>
            </a:r>
            <a:r>
              <a:rPr lang="en-US" b="1" u="sng" dirty="0" err="1" smtClean="0"/>
              <a:t>’s</a:t>
            </a:r>
            <a:r>
              <a:rPr lang="en-US" dirty="0" smtClean="0"/>
              <a:t> husband.</a:t>
            </a:r>
          </a:p>
          <a:p>
            <a:endParaRPr lang="en-US" dirty="0" smtClean="0"/>
          </a:p>
          <a:p>
            <a:r>
              <a:rPr lang="en-US" dirty="0" smtClean="0"/>
              <a:t>The forms of </a:t>
            </a:r>
            <a:r>
              <a:rPr lang="en-US" u="sng" dirty="0" smtClean="0"/>
              <a:t>plurality</a:t>
            </a:r>
            <a:r>
              <a:rPr lang="en-US" dirty="0" smtClean="0"/>
              <a:t> may create emphasis and result in foregrounding:</a:t>
            </a:r>
          </a:p>
          <a:p>
            <a:pPr lvl="1"/>
            <a:r>
              <a:rPr lang="en-US" dirty="0" smtClean="0"/>
              <a:t>Here flourished the injustices, the cruelties.</a:t>
            </a:r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narrative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- is the part of a literary work, where </a:t>
            </a:r>
            <a:r>
              <a:rPr lang="en-US" u="sng" dirty="0" smtClean="0"/>
              <a:t>the author addresses the readers directly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is usually given in the 3</a:t>
            </a:r>
            <a:r>
              <a:rPr lang="en-US" baseline="30000" dirty="0" smtClean="0"/>
              <a:t>rd</a:t>
            </a:r>
            <a:r>
              <a:rPr lang="en-US" dirty="0" smtClean="0"/>
              <a:t> person narrative (but: Thackeray’s “Vanity Fair”, 1</a:t>
            </a:r>
            <a:r>
              <a:rPr lang="en-US" baseline="30000" dirty="0" smtClean="0"/>
              <a:t>st</a:t>
            </a:r>
            <a:r>
              <a:rPr lang="en-US" dirty="0" smtClean="0"/>
              <a:t> person). </a:t>
            </a:r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i="1" dirty="0" smtClean="0"/>
              <a:t>His history since he left school, until the very moment when </a:t>
            </a:r>
            <a:r>
              <a:rPr lang="en-US" i="1" u="sng" dirty="0" smtClean="0"/>
              <a:t>we have the pleasure of meeting him again</a:t>
            </a:r>
            <a:r>
              <a:rPr lang="en-US" i="1" dirty="0" smtClean="0"/>
              <a:t>, although not fully narrated, has yet, </a:t>
            </a:r>
            <a:r>
              <a:rPr lang="en-US" i="1" u="sng" dirty="0" smtClean="0"/>
              <a:t>I think</a:t>
            </a:r>
            <a:r>
              <a:rPr lang="en-US" i="1" dirty="0" smtClean="0"/>
              <a:t>, been indicated sufficiently for an ingenious reader by the conversation in the last page.</a:t>
            </a:r>
            <a:endParaRPr lang="ru-RU" i="1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of pronouns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stylistic function of pronouns is also based on </a:t>
            </a:r>
            <a:r>
              <a:rPr lang="en-US" u="sng" dirty="0" smtClean="0"/>
              <a:t>the break-up between the traditional and situational</a:t>
            </a:r>
            <a:r>
              <a:rPr lang="en-US" dirty="0" smtClean="0"/>
              <a:t> meanings.</a:t>
            </a:r>
          </a:p>
          <a:p>
            <a:endParaRPr lang="ru-RU" dirty="0"/>
          </a:p>
        </p:txBody>
      </p:sp>
      <p:pic>
        <p:nvPicPr>
          <p:cNvPr id="6" name="Рисунок 5" descr="wearenotamuse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284984"/>
            <a:ext cx="7272808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Transposition of personal pronouns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frequent use of </a:t>
            </a:r>
            <a:r>
              <a:rPr lang="en-US" b="1" dirty="0" smtClean="0"/>
              <a:t>I</a:t>
            </a:r>
            <a:r>
              <a:rPr lang="en-US" dirty="0" smtClean="0"/>
              <a:t> in speech of a character exposes selfishness, self-satisfaction, etc.:</a:t>
            </a:r>
          </a:p>
          <a:p>
            <a:pPr lvl="1"/>
            <a:r>
              <a:rPr lang="en-US" i="1" dirty="0" smtClean="0"/>
              <a:t>I mean, I want you to go with me.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The use of </a:t>
            </a:r>
            <a:r>
              <a:rPr lang="en-US" b="1" dirty="0" smtClean="0"/>
              <a:t>one</a:t>
            </a:r>
            <a:r>
              <a:rPr lang="en-US" dirty="0" smtClean="0"/>
              <a:t> or </a:t>
            </a:r>
            <a:r>
              <a:rPr lang="en-US" b="1" dirty="0" smtClean="0"/>
              <a:t>you </a:t>
            </a:r>
            <a:r>
              <a:rPr lang="en-US" dirty="0" smtClean="0"/>
              <a:t>referred to both the speaker and the listener reveals reserve and modesty; is the case of generalization.</a:t>
            </a:r>
          </a:p>
          <a:p>
            <a:pPr lvl="1"/>
            <a:r>
              <a:rPr lang="en-US" i="1" dirty="0" smtClean="0"/>
              <a:t>You want to do something and you do it.</a:t>
            </a:r>
            <a:endParaRPr lang="ru-RU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Transposition of personal pronouns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pronouns of the 2</a:t>
            </a:r>
            <a:r>
              <a:rPr lang="en-US" baseline="30000" dirty="0" smtClean="0"/>
              <a:t>nd</a:t>
            </a:r>
            <a:r>
              <a:rPr lang="en-US" dirty="0" smtClean="0"/>
              <a:t> person sing.:</a:t>
            </a:r>
          </a:p>
          <a:p>
            <a:pPr lvl="1"/>
            <a:r>
              <a:rPr lang="en-US" dirty="0" smtClean="0"/>
              <a:t>personal </a:t>
            </a:r>
            <a:r>
              <a:rPr lang="en-US" b="1" dirty="0" smtClean="0"/>
              <a:t>thou 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its objective case </a:t>
            </a:r>
            <a:r>
              <a:rPr lang="en-US" b="1" dirty="0" smtClean="0"/>
              <a:t>thee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the possessive </a:t>
            </a:r>
            <a:r>
              <a:rPr lang="en-US" b="1" dirty="0" smtClean="0"/>
              <a:t>thy, </a:t>
            </a:r>
            <a:r>
              <a:rPr lang="en-US" b="1" dirty="0" err="1" smtClean="0"/>
              <a:t>thine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and the reflexive </a:t>
            </a:r>
            <a:r>
              <a:rPr lang="en-US" b="1" dirty="0" smtClean="0"/>
              <a:t>thyself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are used </a:t>
            </a:r>
            <a:r>
              <a:rPr lang="en-US" u="sng" dirty="0" smtClean="0"/>
              <a:t>only with some stylistic function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In poetry: to make it lofty and emotional;</a:t>
            </a:r>
          </a:p>
          <a:p>
            <a:pPr>
              <a:buNone/>
            </a:pPr>
            <a:r>
              <a:rPr lang="en-US" dirty="0" smtClean="0"/>
              <a:t>	In emotive prose: to recreate the historic atmosphere or to create a local </a:t>
            </a:r>
            <a:r>
              <a:rPr lang="en-US" dirty="0" err="1" smtClean="0"/>
              <a:t>colouring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Transp</a:t>
            </a:r>
            <a:r>
              <a:rPr lang="en-US" dirty="0" smtClean="0"/>
              <a:t>-n of demonstrative pronouns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normal function – </a:t>
            </a:r>
          </a:p>
          <a:p>
            <a:pPr lvl="1"/>
            <a:r>
              <a:rPr lang="en-US" dirty="0" smtClean="0"/>
              <a:t>to point at things </a:t>
            </a:r>
          </a:p>
          <a:p>
            <a:pPr lvl="1"/>
            <a:r>
              <a:rPr lang="en-US" dirty="0" smtClean="0"/>
              <a:t>single them out of a class</a:t>
            </a:r>
          </a:p>
          <a:p>
            <a:pPr lvl="1"/>
            <a:r>
              <a:rPr lang="en-US" dirty="0" smtClean="0"/>
              <a:t>refer to things mentioned before.</a:t>
            </a:r>
          </a:p>
          <a:p>
            <a:r>
              <a:rPr lang="en-US" dirty="0" smtClean="0"/>
              <a:t>With all the other cases they possess a stylistic function, serving to </a:t>
            </a:r>
            <a:r>
              <a:rPr lang="en-US" u="sng" dirty="0" smtClean="0"/>
              <a:t>express emotiveness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These foreigners! They laughed at the old man!</a:t>
            </a:r>
            <a:endParaRPr lang="ru-RU" i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Adjectives have only one </a:t>
            </a:r>
            <a:r>
              <a:rPr lang="en-US" dirty="0" err="1" smtClean="0"/>
              <a:t>gramm</a:t>
            </a:r>
            <a:r>
              <a:rPr lang="en-US" dirty="0" smtClean="0"/>
              <a:t>. category – </a:t>
            </a:r>
            <a:r>
              <a:rPr lang="en-US" b="1" dirty="0" smtClean="0"/>
              <a:t>the category of comparison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It renders the degrees of intensity and is approaching the stylistic category of expressiveness, especially the superlative degree. </a:t>
            </a:r>
          </a:p>
          <a:p>
            <a:r>
              <a:rPr lang="en-US" dirty="0" smtClean="0"/>
              <a:t>The category of comparison embraces </a:t>
            </a:r>
            <a:r>
              <a:rPr lang="en-US" u="sng" dirty="0" smtClean="0"/>
              <a:t>only the quantitative and qualitative adjectives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 of adjectives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cat. of comparison is applied to other classes of adjectives, it creates </a:t>
            </a:r>
            <a:r>
              <a:rPr lang="en-US" u="sng" dirty="0" smtClean="0"/>
              <a:t>foregrounding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can not be dead</a:t>
            </a:r>
            <a:r>
              <a:rPr lang="en-US" u="sng" dirty="0" smtClean="0"/>
              <a:t>er</a:t>
            </a:r>
            <a:r>
              <a:rPr lang="en-US" dirty="0" smtClean="0"/>
              <a:t> than the dead.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same happens with </a:t>
            </a:r>
            <a:r>
              <a:rPr lang="en-US" smtClean="0"/>
              <a:t>the synthetic </a:t>
            </a:r>
            <a:r>
              <a:rPr lang="en-US" dirty="0" smtClean="0"/>
              <a:t>forms of the degrees of comparison if they are applied to polysyllabic adjectives. </a:t>
            </a:r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speech: functions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the unfolding of the plot;</a:t>
            </a:r>
          </a:p>
          <a:p>
            <a:r>
              <a:rPr lang="en-US" dirty="0" smtClean="0"/>
              <a:t>describes the time and the place of action;</a:t>
            </a:r>
          </a:p>
          <a:p>
            <a:r>
              <a:rPr lang="en-US" dirty="0" smtClean="0"/>
              <a:t>gives characteristics to personages;</a:t>
            </a:r>
          </a:p>
          <a:p>
            <a:r>
              <a:rPr lang="en-US" dirty="0" smtClean="0"/>
              <a:t>provides us with the author’s point of view;</a:t>
            </a:r>
          </a:p>
          <a:p>
            <a:r>
              <a:rPr lang="en-US" dirty="0" smtClean="0"/>
              <a:t>gives his opinion concerning the problems set in the story;</a:t>
            </a:r>
          </a:p>
          <a:p>
            <a:r>
              <a:rPr lang="en-US" dirty="0" smtClean="0"/>
              <a:t>shapes </a:t>
            </a:r>
            <a:r>
              <a:rPr lang="en-US" i="1" dirty="0" smtClean="0"/>
              <a:t>the author’s image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Entrusted narrative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narrator himself is just a character of a literary work (Salinger’s “Catcher in the Rye”);</a:t>
            </a:r>
          </a:p>
          <a:p>
            <a:r>
              <a:rPr lang="en-US" dirty="0" smtClean="0"/>
              <a:t>shouldn’t be confused with author’s speech proper in 1</a:t>
            </a:r>
            <a:r>
              <a:rPr lang="en-US" baseline="30000" dirty="0" smtClean="0"/>
              <a:t>st</a:t>
            </a:r>
            <a:r>
              <a:rPr lang="en-US" dirty="0" smtClean="0"/>
              <a:t> person;</a:t>
            </a:r>
          </a:p>
          <a:p>
            <a:r>
              <a:rPr lang="en-US" dirty="0" smtClean="0"/>
              <a:t>the structure of the entrusted narrative is much more complicated: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419872" y="4077072"/>
          <a:ext cx="5303912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Characters’ speech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serves to develop the plot, </a:t>
            </a:r>
          </a:p>
          <a:p>
            <a:r>
              <a:rPr lang="en-US" dirty="0" smtClean="0"/>
              <a:t>provides characterization of the speaker, </a:t>
            </a:r>
          </a:p>
          <a:p>
            <a:r>
              <a:rPr lang="en-US" dirty="0" smtClean="0"/>
              <a:t>shows his social position, the epoch. </a:t>
            </a:r>
          </a:p>
          <a:p>
            <a:endParaRPr lang="en-US" dirty="0" smtClean="0"/>
          </a:p>
          <a:p>
            <a:r>
              <a:rPr lang="en-US" dirty="0" smtClean="0"/>
              <a:t>It can follow the author’s speech, precede or interrupt it, but it always </a:t>
            </a:r>
            <a:r>
              <a:rPr lang="en-US" u="sng" dirty="0" smtClean="0"/>
              <a:t>forms an independent sentence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Dialogue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personages express their minds in the form of uttered speech;</a:t>
            </a:r>
          </a:p>
          <a:p>
            <a:r>
              <a:rPr lang="en-US" dirty="0" smtClean="0"/>
              <a:t>the author seemingly withdraws from the narration;</a:t>
            </a:r>
          </a:p>
          <a:p>
            <a:r>
              <a:rPr lang="en-US" dirty="0" smtClean="0"/>
              <a:t>the participants of the dialogue discuss other people and their actions, and while doing this expose themselves too.</a:t>
            </a:r>
          </a:p>
          <a:p>
            <a:endParaRPr lang="en-US" dirty="0" smtClean="0"/>
          </a:p>
          <a:p>
            <a:r>
              <a:rPr lang="en-US" dirty="0" smtClean="0"/>
              <a:t>Reproduces the speakers’ exact words, as they were uttered.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speech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used by writers to relate somebody’s words in the course of the narrative;</a:t>
            </a:r>
          </a:p>
          <a:p>
            <a:r>
              <a:rPr lang="en-US" dirty="0" smtClean="0"/>
              <a:t>is unemotional, it renders information only; </a:t>
            </a:r>
          </a:p>
          <a:p>
            <a:r>
              <a:rPr lang="en-US" dirty="0" smtClean="0"/>
              <a:t>is preceded by phrases like “</a:t>
            </a:r>
            <a:r>
              <a:rPr lang="en-US" i="1" dirty="0" smtClean="0"/>
              <a:t>He said that… She exclaimed that…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conforms to the rules of sequence of tenses;</a:t>
            </a:r>
          </a:p>
          <a:p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person pronouns are replaced by 3</a:t>
            </a:r>
            <a:r>
              <a:rPr lang="en-US" baseline="30000" dirty="0" smtClean="0"/>
              <a:t>rd</a:t>
            </a:r>
            <a:r>
              <a:rPr lang="en-US" dirty="0" smtClean="0"/>
              <a:t> person pronouns.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Represented speech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used to convey the actual utterances of characters more adequately and emotionally.</a:t>
            </a:r>
          </a:p>
          <a:p>
            <a:r>
              <a:rPr lang="en-US" dirty="0" smtClean="0"/>
              <a:t>It </a:t>
            </a:r>
            <a:r>
              <a:rPr lang="en-US" u="sng" dirty="0" smtClean="0"/>
              <a:t>conveys the actual words or thoughts </a:t>
            </a:r>
            <a:r>
              <a:rPr lang="en-US" dirty="0" smtClean="0"/>
              <a:t>of a character not directly, but </a:t>
            </a:r>
            <a:r>
              <a:rPr lang="en-US" u="sng" dirty="0" smtClean="0"/>
              <a:t>within the author’s speech</a:t>
            </a:r>
            <a:r>
              <a:rPr lang="en-US" dirty="0" smtClean="0"/>
              <a:t>, retaining the peculiarities of the speaker’s manner of expression. </a:t>
            </a:r>
          </a:p>
          <a:p>
            <a:r>
              <a:rPr lang="en-US" dirty="0" smtClean="0"/>
              <a:t>The narrator’s plane and the character’s plane co-exist, which results in the </a:t>
            </a:r>
            <a:r>
              <a:rPr lang="en-US" u="sng" dirty="0" smtClean="0"/>
              <a:t>increase in emotiveness and expressiveness</a:t>
            </a:r>
            <a:r>
              <a:rPr lang="en-US" dirty="0" smtClean="0"/>
              <a:t> of the narration.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297</TotalTime>
  <Words>1582</Words>
  <Application>Microsoft Office PowerPoint</Application>
  <PresentationFormat>Экран (4:3)</PresentationFormat>
  <Paragraphs>216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Median</vt:lpstr>
      <vt:lpstr>Types of narration. Represented speech</vt:lpstr>
      <vt:lpstr>Types of narration</vt:lpstr>
      <vt:lpstr>Author’s narrative</vt:lpstr>
      <vt:lpstr>Author’s speech: functions</vt:lpstr>
      <vt:lpstr>Entrusted narrative</vt:lpstr>
      <vt:lpstr>Characters’ speech</vt:lpstr>
      <vt:lpstr>Dialogue</vt:lpstr>
      <vt:lpstr>Indirect speech</vt:lpstr>
      <vt:lpstr>Represented speech</vt:lpstr>
      <vt:lpstr>Represented speech: Features</vt:lpstr>
      <vt:lpstr>Represented speech: forms</vt:lpstr>
      <vt:lpstr>Uttered represented speech</vt:lpstr>
      <vt:lpstr>Unuttered represented speech</vt:lpstr>
      <vt:lpstr>Inner represented speech proper</vt:lpstr>
      <vt:lpstr>Inner monologue</vt:lpstr>
      <vt:lpstr>Stream of consciousness </vt:lpstr>
      <vt:lpstr>Represented speech of direct reaction</vt:lpstr>
      <vt:lpstr>Types of narration</vt:lpstr>
      <vt:lpstr>Speech Representation</vt:lpstr>
      <vt:lpstr>Thought representation</vt:lpstr>
      <vt:lpstr>Morphological Stylistics</vt:lpstr>
      <vt:lpstr>Stylistics of Parts of Speech</vt:lpstr>
      <vt:lpstr>Transposition </vt:lpstr>
      <vt:lpstr>Lex.-Gram. Classes of Nouns</vt:lpstr>
      <vt:lpstr>Transposition of nouns</vt:lpstr>
      <vt:lpstr>Transposition of nouns</vt:lpstr>
      <vt:lpstr>Transposition of articles</vt:lpstr>
      <vt:lpstr>Transposition of articles</vt:lpstr>
      <vt:lpstr>Transposition of case and number</vt:lpstr>
      <vt:lpstr>Transposition of pronouns</vt:lpstr>
      <vt:lpstr>Transposition of personal pronouns</vt:lpstr>
      <vt:lpstr>Transposition of personal pronouns</vt:lpstr>
      <vt:lpstr>Transp-n of demonstrative pronouns</vt:lpstr>
      <vt:lpstr>Transposition of adjectives</vt:lpstr>
      <vt:lpstr>Transposition of adjectives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Represented speech and its types</dc:title>
  <dc:creator>Mona_De_Lafitte</dc:creator>
  <cp:lastModifiedBy>Mona_De_Lafitte</cp:lastModifiedBy>
  <cp:revision>37</cp:revision>
  <dcterms:created xsi:type="dcterms:W3CDTF">2014-03-26T20:40:38Z</dcterms:created>
  <dcterms:modified xsi:type="dcterms:W3CDTF">2014-06-08T21:17:13Z</dcterms:modified>
</cp:coreProperties>
</file>