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4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  <p:sldId id="281" r:id="rId28"/>
    <p:sldId id="282" r:id="rId29"/>
    <p:sldId id="285" r:id="rId30"/>
    <p:sldId id="283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24323B-2E36-4F7D-924B-BEFEDDB74C63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AD76BD5-8AE9-4626-8195-757B64F1A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Phonetic Expressive Means and Devices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30280" cy="685800"/>
          </a:xfrm>
        </p:spPr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Onomatopoeia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Direct</a:t>
            </a:r>
            <a:r>
              <a:rPr lang="en-US" dirty="0" smtClean="0"/>
              <a:t>  - is contained in </a:t>
            </a:r>
            <a:r>
              <a:rPr lang="en-US" u="sng" dirty="0" smtClean="0"/>
              <a:t>words</a:t>
            </a:r>
            <a:r>
              <a:rPr lang="en-US" dirty="0" smtClean="0"/>
              <a:t> that imitate natural sounds: </a:t>
            </a:r>
          </a:p>
          <a:p>
            <a:pPr lvl="1"/>
            <a:r>
              <a:rPr lang="en-US" i="1" dirty="0" smtClean="0"/>
              <a:t>buzz, cuckoo, ding-dong… </a:t>
            </a:r>
          </a:p>
          <a:p>
            <a:r>
              <a:rPr lang="en-US" b="1" u="sng" dirty="0" smtClean="0"/>
              <a:t>Indirect</a:t>
            </a:r>
            <a:r>
              <a:rPr lang="en-US" dirty="0" smtClean="0"/>
              <a:t> - is a combination of </a:t>
            </a:r>
            <a:r>
              <a:rPr lang="en-US" u="sng" dirty="0" smtClean="0"/>
              <a:t>sounds</a:t>
            </a:r>
            <a:r>
              <a:rPr lang="en-US" dirty="0" smtClean="0"/>
              <a:t>, the aim of which is to make the sound of the utterance an echo of its sense (echo-writing): </a:t>
            </a:r>
          </a:p>
          <a:p>
            <a:pPr lvl="1"/>
            <a:r>
              <a:rPr lang="en-US" i="1" dirty="0" smtClean="0"/>
              <a:t>And the </a:t>
            </a:r>
            <a:r>
              <a:rPr lang="en-US" b="1" i="1" u="sng" dirty="0" smtClean="0"/>
              <a:t>s</a:t>
            </a:r>
            <a:r>
              <a:rPr lang="en-US" i="1" dirty="0" smtClean="0"/>
              <a:t>ilken, </a:t>
            </a:r>
            <a:r>
              <a:rPr lang="en-US" b="1" i="1" u="sng" dirty="0" smtClean="0"/>
              <a:t>s</a:t>
            </a:r>
            <a:r>
              <a:rPr lang="en-US" i="1" dirty="0" smtClean="0"/>
              <a:t>ad, un</a:t>
            </a:r>
            <a:r>
              <a:rPr lang="en-US" b="1" i="1" u="sng" dirty="0" smtClean="0"/>
              <a:t>c</a:t>
            </a:r>
            <a:r>
              <a:rPr lang="en-US" i="1" dirty="0" smtClean="0"/>
              <a:t>ertain, ru</a:t>
            </a:r>
            <a:r>
              <a:rPr lang="en-US" b="1" i="1" u="sng" dirty="0" smtClean="0"/>
              <a:t>s</a:t>
            </a:r>
            <a:r>
              <a:rPr lang="en-US" i="1" dirty="0" smtClean="0"/>
              <a:t>tling of each purple curtain. (E.A. Poe)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Indirect O. demands some mention of what makes the sound. 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Rhythm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a </a:t>
            </a:r>
            <a:r>
              <a:rPr lang="en-US" u="sng" dirty="0" smtClean="0"/>
              <a:t>regular alteration</a:t>
            </a:r>
            <a:r>
              <a:rPr lang="en-US" dirty="0" smtClean="0"/>
              <a:t> of similar or equal units of speech;</a:t>
            </a:r>
          </a:p>
          <a:p>
            <a:endParaRPr lang="en-US" dirty="0" smtClean="0"/>
          </a:p>
          <a:p>
            <a:r>
              <a:rPr lang="en-US" dirty="0" smtClean="0"/>
              <a:t>is a flow, movement, procedure, etc., </a:t>
            </a:r>
          </a:p>
          <a:p>
            <a:pPr lvl="1"/>
            <a:r>
              <a:rPr lang="en-US" dirty="0" smtClean="0"/>
              <a:t>characterized by </a:t>
            </a:r>
            <a:r>
              <a:rPr lang="en-US" u="sng" dirty="0" smtClean="0"/>
              <a:t>basically regular recurrence</a:t>
            </a:r>
            <a:r>
              <a:rPr lang="en-US" dirty="0" smtClean="0"/>
              <a:t> of elements or features as beat, or accent, </a:t>
            </a:r>
          </a:p>
          <a:p>
            <a:pPr lvl="1"/>
            <a:r>
              <a:rPr lang="en-US" dirty="0" smtClean="0"/>
              <a:t>in alternation with </a:t>
            </a:r>
            <a:r>
              <a:rPr lang="en-US" u="sng" dirty="0" smtClean="0"/>
              <a:t>opposite or different</a:t>
            </a:r>
            <a:r>
              <a:rPr lang="en-US" dirty="0" smtClean="0"/>
              <a:t> elements or features.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Rhythm in prose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not governed by any definite rules. It is very changeable and is mainly dependent on the author’s artistic sense.</a:t>
            </a:r>
            <a:endParaRPr lang="ru-RU" dirty="0" smtClean="0"/>
          </a:p>
          <a:p>
            <a:r>
              <a:rPr lang="en-US" dirty="0" smtClean="0"/>
              <a:t>Certain parts of prosaic descriptions are very rhythmical, which </a:t>
            </a:r>
            <a:r>
              <a:rPr lang="en-US" u="sng" dirty="0" smtClean="0"/>
              <a:t>produces a certain stylistic effect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Due to rhythm some utterances may sound very solemn and imposing.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Rhythm in prose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424936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is also created by more or less recurrent repetition of some similar units of speech:</a:t>
            </a:r>
          </a:p>
          <a:p>
            <a:pPr lvl="1"/>
            <a:r>
              <a:rPr lang="en-US" dirty="0" smtClean="0"/>
              <a:t>repetition of all kinds, </a:t>
            </a:r>
          </a:p>
          <a:p>
            <a:pPr lvl="1"/>
            <a:r>
              <a:rPr lang="en-US" dirty="0" err="1" smtClean="0"/>
              <a:t>polysyndeton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asyndeton, </a:t>
            </a:r>
          </a:p>
          <a:p>
            <a:pPr lvl="1"/>
            <a:r>
              <a:rPr lang="en-US" dirty="0" smtClean="0"/>
              <a:t>inversion, </a:t>
            </a:r>
          </a:p>
          <a:p>
            <a:pPr lvl="1"/>
            <a:r>
              <a:rPr lang="en-US" dirty="0" smtClean="0"/>
              <a:t>parallelism;</a:t>
            </a:r>
          </a:p>
          <a:p>
            <a:endParaRPr lang="en-US" dirty="0" smtClean="0"/>
          </a:p>
          <a:p>
            <a:r>
              <a:rPr lang="en-US" dirty="0" smtClean="0"/>
              <a:t>heightens the emotional tension of the narration.</a:t>
            </a:r>
            <a:endParaRPr lang="ru-RU" dirty="0"/>
          </a:p>
        </p:txBody>
      </p:sp>
      <p:pic>
        <p:nvPicPr>
          <p:cNvPr id="4" name="Рисунок 3" descr="po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2636912"/>
            <a:ext cx="2297356" cy="287169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Rhythm in poetry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- is created by the regular recurrence of stressed and unstressed syllables or equal poetic lines. </a:t>
            </a:r>
          </a:p>
          <a:p>
            <a:endParaRPr lang="en-US" dirty="0" smtClean="0"/>
          </a:p>
          <a:p>
            <a:r>
              <a:rPr lang="en-US" dirty="0" smtClean="0"/>
              <a:t>The regular alternation of stressed and unstressed syllables forms a unit – </a:t>
            </a:r>
            <a:r>
              <a:rPr lang="en-US" b="1" u="sng" dirty="0" smtClean="0"/>
              <a:t>the foot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There are 5 basic feet in English poetry: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ambbootballet1-1024x3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77072"/>
            <a:ext cx="9144000" cy="27809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Iambus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en-US" b="1" u="sng" dirty="0" smtClean="0"/>
              <a:t>Iambus</a:t>
            </a:r>
            <a:r>
              <a:rPr lang="en-US" dirty="0" smtClean="0"/>
              <a:t> – is a foot consisting of one unstressed syllable followed by one stressed syllable:</a:t>
            </a:r>
          </a:p>
          <a:p>
            <a:pPr lvl="1"/>
            <a:endParaRPr lang="en-US" i="1" dirty="0" smtClean="0"/>
          </a:p>
          <a:p>
            <a:pPr lvl="1"/>
            <a:r>
              <a:rPr lang="en-US" i="1" dirty="0" smtClean="0"/>
              <a:t>My SOUL is DARK – oh </a:t>
            </a:r>
            <a:r>
              <a:rPr lang="en-US" i="1" dirty="0" err="1" smtClean="0"/>
              <a:t>QUICKly</a:t>
            </a:r>
            <a:r>
              <a:rPr lang="en-US" i="1" dirty="0" smtClean="0"/>
              <a:t> STRING</a:t>
            </a:r>
          </a:p>
          <a:p>
            <a:pPr lvl="1">
              <a:buNone/>
            </a:pPr>
            <a:r>
              <a:rPr lang="en-US" i="1" dirty="0" smtClean="0"/>
              <a:t>	The HARP and YET can BROOK be HEARD.</a:t>
            </a:r>
            <a:endParaRPr lang="ru-RU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Рисунок 4" descr="108_1.jpg"/>
          <p:cNvPicPr>
            <a:picLocks noChangeAspect="1"/>
          </p:cNvPicPr>
          <p:nvPr/>
        </p:nvPicPr>
        <p:blipFill>
          <a:blip r:embed="rId3" cstate="print"/>
          <a:srcRect l="10328" r="15313"/>
          <a:stretch>
            <a:fillRect/>
          </a:stretch>
        </p:blipFill>
        <p:spPr>
          <a:xfrm>
            <a:off x="3347864" y="2492896"/>
            <a:ext cx="2592288" cy="628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rocheebootballet2-1024x3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77072"/>
            <a:ext cx="9144000" cy="27809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Trochee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b="1" u="sng" dirty="0" smtClean="0"/>
              <a:t>Trochee</a:t>
            </a:r>
            <a:r>
              <a:rPr lang="en-US" dirty="0" smtClean="0"/>
              <a:t> – is a foot consisting of one stressed syllable followed by one unstressed syllable:</a:t>
            </a:r>
          </a:p>
          <a:p>
            <a:pPr lvl="1"/>
            <a:endParaRPr lang="en-US" i="1" dirty="0" smtClean="0"/>
          </a:p>
          <a:p>
            <a:pPr lvl="1"/>
            <a:r>
              <a:rPr lang="en-US" i="1" dirty="0" smtClean="0"/>
              <a:t>FARE thee WELL! And IF for </a:t>
            </a:r>
            <a:r>
              <a:rPr lang="en-US" i="1" dirty="0" err="1" smtClean="0"/>
              <a:t>EVer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smtClean="0"/>
              <a:t>STILL for </a:t>
            </a:r>
            <a:r>
              <a:rPr lang="en-US" i="1" dirty="0" err="1" smtClean="0"/>
              <a:t>EVer</a:t>
            </a:r>
            <a:r>
              <a:rPr lang="en-US" i="1" dirty="0" smtClean="0"/>
              <a:t>, FARE thee WELL.</a:t>
            </a:r>
          </a:p>
          <a:p>
            <a:pPr lvl="1"/>
            <a:endParaRPr lang="en-US" i="1" dirty="0" smtClean="0"/>
          </a:p>
          <a:p>
            <a:endParaRPr lang="ru-RU" i="1" dirty="0"/>
          </a:p>
        </p:txBody>
      </p:sp>
      <p:pic>
        <p:nvPicPr>
          <p:cNvPr id="6" name="Рисунок 5" descr="108_2.jpg"/>
          <p:cNvPicPr>
            <a:picLocks noChangeAspect="1"/>
          </p:cNvPicPr>
          <p:nvPr/>
        </p:nvPicPr>
        <p:blipFill>
          <a:blip r:embed="rId3" cstate="print"/>
          <a:srcRect l="5628" r="23087"/>
          <a:stretch>
            <a:fillRect/>
          </a:stretch>
        </p:blipFill>
        <p:spPr>
          <a:xfrm>
            <a:off x="3059832" y="2492896"/>
            <a:ext cx="2736304" cy="733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_1.png"/>
          <p:cNvPicPr>
            <a:picLocks noChangeAspect="1"/>
          </p:cNvPicPr>
          <p:nvPr/>
        </p:nvPicPr>
        <p:blipFill>
          <a:blip r:embed="rId2" cstate="print"/>
          <a:srcRect l="34999" r="17752"/>
          <a:stretch>
            <a:fillRect/>
          </a:stretch>
        </p:blipFill>
        <p:spPr>
          <a:xfrm>
            <a:off x="2195736" y="2420888"/>
            <a:ext cx="3888432" cy="70485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4495800"/>
          </a:xfrm>
        </p:spPr>
        <p:txBody>
          <a:bodyPr/>
          <a:lstStyle/>
          <a:p>
            <a:r>
              <a:rPr lang="en-US" b="1" u="sng" dirty="0" smtClean="0"/>
              <a:t>Dactyl</a:t>
            </a:r>
            <a:r>
              <a:rPr lang="en-US" dirty="0" smtClean="0"/>
              <a:t> - is a foot consisting of one stressed syllable followed by two unstressed syllables:</a:t>
            </a:r>
          </a:p>
          <a:p>
            <a:endParaRPr lang="en-US" dirty="0" smtClean="0"/>
          </a:p>
          <a:p>
            <a:pPr lvl="1"/>
            <a:r>
              <a:rPr lang="en-US" i="1" dirty="0" smtClean="0"/>
              <a:t>HAIL to the CHIEF who in </a:t>
            </a:r>
            <a:r>
              <a:rPr lang="en-US" i="1" dirty="0" err="1" smtClean="0"/>
              <a:t>TRIumph</a:t>
            </a:r>
            <a:r>
              <a:rPr lang="en-US" i="1" dirty="0" smtClean="0"/>
              <a:t> </a:t>
            </a:r>
            <a:r>
              <a:rPr lang="en-US" i="1" dirty="0" err="1" smtClean="0"/>
              <a:t>adVANces</a:t>
            </a:r>
            <a:r>
              <a:rPr lang="en-US" i="1" dirty="0" smtClean="0"/>
              <a:t> </a:t>
            </a:r>
            <a:r>
              <a:rPr lang="en-US" i="1" dirty="0" err="1" smtClean="0"/>
              <a:t>HOnoured</a:t>
            </a:r>
            <a:r>
              <a:rPr lang="en-US" i="1" dirty="0" smtClean="0"/>
              <a:t> and BLESSED be the </a:t>
            </a:r>
            <a:r>
              <a:rPr lang="en-US" i="1" dirty="0" err="1" smtClean="0"/>
              <a:t>EVer</a:t>
            </a:r>
            <a:r>
              <a:rPr lang="en-US" i="1" dirty="0" smtClean="0"/>
              <a:t>-green PINE.</a:t>
            </a:r>
          </a:p>
          <a:p>
            <a:endParaRPr lang="ru-RU" i="1" dirty="0"/>
          </a:p>
        </p:txBody>
      </p:sp>
      <p:pic>
        <p:nvPicPr>
          <p:cNvPr id="4" name="Рисунок 3" descr="dactylbootballet-1024x32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77072"/>
            <a:ext cx="9144000" cy="27809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Dactyl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_2.png"/>
          <p:cNvPicPr>
            <a:picLocks noChangeAspect="1"/>
          </p:cNvPicPr>
          <p:nvPr/>
        </p:nvPicPr>
        <p:blipFill>
          <a:blip r:embed="rId2" cstate="print"/>
          <a:srcRect l="5719" r="13078"/>
          <a:stretch>
            <a:fillRect/>
          </a:stretch>
        </p:blipFill>
        <p:spPr>
          <a:xfrm>
            <a:off x="2051720" y="2564904"/>
            <a:ext cx="5112568" cy="7048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Anapest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4495800"/>
          </a:xfrm>
        </p:spPr>
        <p:txBody>
          <a:bodyPr/>
          <a:lstStyle/>
          <a:p>
            <a:r>
              <a:rPr lang="en-US" b="1" u="sng" dirty="0" smtClean="0"/>
              <a:t>Anapest</a:t>
            </a:r>
            <a:r>
              <a:rPr lang="en-US" dirty="0" smtClean="0"/>
              <a:t> - is a foot consisting of two unstressed syllables followed by one stressed syllable:</a:t>
            </a:r>
          </a:p>
          <a:p>
            <a:endParaRPr lang="en-US" dirty="0" smtClean="0"/>
          </a:p>
          <a:p>
            <a:pPr lvl="1"/>
            <a:r>
              <a:rPr lang="en-US" i="1" dirty="0" smtClean="0"/>
              <a:t>He is GONE on the </a:t>
            </a:r>
            <a:r>
              <a:rPr lang="en-US" i="1" dirty="0" err="1" smtClean="0"/>
              <a:t>MOUNtain</a:t>
            </a:r>
            <a:r>
              <a:rPr lang="en-US" i="1" dirty="0" smtClean="0"/>
              <a:t>,</a:t>
            </a:r>
            <a:br>
              <a:rPr lang="en-US" i="1" dirty="0" smtClean="0"/>
            </a:br>
            <a:r>
              <a:rPr lang="en-US" i="1" dirty="0" smtClean="0"/>
              <a:t>He is LOST to the </a:t>
            </a:r>
            <a:r>
              <a:rPr lang="en-US" i="1" dirty="0" err="1" smtClean="0"/>
              <a:t>FOrest</a:t>
            </a:r>
            <a:r>
              <a:rPr lang="en-US" i="1" dirty="0" smtClean="0"/>
              <a:t>…</a:t>
            </a:r>
          </a:p>
          <a:p>
            <a:pPr lvl="1"/>
            <a:endParaRPr lang="ru-RU" dirty="0"/>
          </a:p>
        </p:txBody>
      </p:sp>
      <p:pic>
        <p:nvPicPr>
          <p:cNvPr id="4" name="Рисунок 3" descr="Anapestbootballet-1024x32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77072"/>
            <a:ext cx="9144000" cy="2780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9_3.png"/>
          <p:cNvPicPr>
            <a:picLocks noChangeAspect="1"/>
          </p:cNvPicPr>
          <p:nvPr/>
        </p:nvPicPr>
        <p:blipFill>
          <a:blip r:embed="rId2" cstate="print"/>
          <a:srcRect r="7323"/>
          <a:stretch>
            <a:fillRect/>
          </a:stretch>
        </p:blipFill>
        <p:spPr>
          <a:xfrm>
            <a:off x="2339752" y="2420888"/>
            <a:ext cx="5473030" cy="676275"/>
          </a:xfrm>
          <a:prstGeom prst="rect">
            <a:avLst/>
          </a:prstGeom>
        </p:spPr>
      </p:pic>
      <p:pic>
        <p:nvPicPr>
          <p:cNvPr id="5" name="Рисунок 4" descr="Anapestbootballet-1024x329.jpg"/>
          <p:cNvPicPr>
            <a:picLocks noChangeAspect="1"/>
          </p:cNvPicPr>
          <p:nvPr/>
        </p:nvPicPr>
        <p:blipFill>
          <a:blip r:embed="rId3" cstate="print"/>
          <a:srcRect r="57875"/>
          <a:stretch>
            <a:fillRect/>
          </a:stretch>
        </p:blipFill>
        <p:spPr>
          <a:xfrm>
            <a:off x="0" y="4077072"/>
            <a:ext cx="3851920" cy="27809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Amphibrach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en-US" sz="2400" b="1" u="sng" dirty="0" smtClean="0"/>
              <a:t>Amphibrach</a:t>
            </a:r>
            <a:r>
              <a:rPr lang="en-US" sz="2400" dirty="0" smtClean="0"/>
              <a:t> - is a foot consisting of one unstressed syllable followed by one stressed and one unstressed syllable:</a:t>
            </a:r>
          </a:p>
          <a:p>
            <a:pPr lvl="1"/>
            <a:r>
              <a:rPr lang="en-US" i="1" dirty="0" smtClean="0"/>
              <a:t>The </a:t>
            </a:r>
            <a:r>
              <a:rPr lang="en-US" i="1" dirty="0" err="1" smtClean="0"/>
              <a:t>WAters</a:t>
            </a:r>
            <a:r>
              <a:rPr lang="en-US" i="1" dirty="0" smtClean="0"/>
              <a:t> are </a:t>
            </a:r>
            <a:r>
              <a:rPr lang="en-US" i="1" dirty="0" err="1" smtClean="0"/>
              <a:t>FLASHing</a:t>
            </a:r>
            <a:r>
              <a:rPr lang="en-US" i="1" dirty="0" smtClean="0"/>
              <a:t>,</a:t>
            </a:r>
            <a:br>
              <a:rPr lang="en-US" i="1" dirty="0" smtClean="0"/>
            </a:br>
            <a:r>
              <a:rPr lang="en-US" i="1" dirty="0" smtClean="0"/>
              <a:t>The WHITE bail is </a:t>
            </a:r>
            <a:r>
              <a:rPr lang="en-US" i="1" dirty="0" err="1" smtClean="0"/>
              <a:t>DASHing</a:t>
            </a:r>
            <a:r>
              <a:rPr lang="en-US" i="1" dirty="0" smtClean="0"/>
              <a:t>…</a:t>
            </a:r>
          </a:p>
          <a:p>
            <a:pPr lvl="1"/>
            <a:endParaRPr lang="ru-RU" i="1" dirty="0"/>
          </a:p>
        </p:txBody>
      </p:sp>
      <p:pic>
        <p:nvPicPr>
          <p:cNvPr id="6" name="Рисунок 5" descr="Anapestbootballet-1024x329.jpg"/>
          <p:cNvPicPr>
            <a:picLocks noChangeAspect="1"/>
          </p:cNvPicPr>
          <p:nvPr/>
        </p:nvPicPr>
        <p:blipFill>
          <a:blip r:embed="rId3" cstate="print"/>
          <a:srcRect l="54725" r="25588"/>
          <a:stretch>
            <a:fillRect/>
          </a:stretch>
        </p:blipFill>
        <p:spPr>
          <a:xfrm>
            <a:off x="3851920" y="4037648"/>
            <a:ext cx="1728192" cy="2820352"/>
          </a:xfrm>
          <a:prstGeom prst="rect">
            <a:avLst/>
          </a:prstGeom>
        </p:spPr>
      </p:pic>
      <p:pic>
        <p:nvPicPr>
          <p:cNvPr id="7" name="Содержимое 8" descr="dactylbootballet-1024x329.jpg"/>
          <p:cNvPicPr>
            <a:picLocks noChangeAspect="1"/>
          </p:cNvPicPr>
          <p:nvPr/>
        </p:nvPicPr>
        <p:blipFill>
          <a:blip r:embed="rId4" cstate="print"/>
          <a:srcRect l="58480"/>
          <a:stretch>
            <a:fillRect/>
          </a:stretch>
        </p:blipFill>
        <p:spPr>
          <a:xfrm>
            <a:off x="5580113" y="4100218"/>
            <a:ext cx="3563887" cy="27577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Phonetic EMs and devices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are used to produce a certain acoustic effect,</a:t>
            </a:r>
          </a:p>
          <a:p>
            <a:pPr lvl="1"/>
            <a:r>
              <a:rPr lang="en-US" dirty="0" smtClean="0"/>
              <a:t>thus </a:t>
            </a:r>
            <a:r>
              <a:rPr lang="en-US" u="sng" dirty="0" smtClean="0"/>
              <a:t>giving emphasis</a:t>
            </a:r>
            <a:r>
              <a:rPr lang="en-US" dirty="0" smtClean="0"/>
              <a:t> to the utterance and </a:t>
            </a:r>
          </a:p>
          <a:p>
            <a:pPr lvl="1"/>
            <a:r>
              <a:rPr lang="en-US" u="sng" dirty="0" smtClean="0"/>
              <a:t>arousing emotions</a:t>
            </a:r>
            <a:r>
              <a:rPr lang="en-US" dirty="0" smtClean="0"/>
              <a:t> in the reader or listener.</a:t>
            </a:r>
          </a:p>
          <a:p>
            <a:r>
              <a:rPr lang="en-US" dirty="0" smtClean="0"/>
              <a:t>In oral speech intonation and stress are expressed directly by the speaker.</a:t>
            </a:r>
          </a:p>
          <a:p>
            <a:r>
              <a:rPr lang="en-US" dirty="0" smtClean="0"/>
              <a:t>In written speech they are conveyed indirectly by </a:t>
            </a:r>
            <a:r>
              <a:rPr lang="en-US" u="sng" dirty="0" smtClean="0"/>
              <a:t>graphical expressive means</a:t>
            </a:r>
            <a:r>
              <a:rPr lang="en-US" dirty="0" smtClean="0"/>
              <a:t> and by a </a:t>
            </a:r>
            <a:r>
              <a:rPr lang="en-US" u="sng" dirty="0" smtClean="0"/>
              <a:t>special syntactical arrangement</a:t>
            </a:r>
            <a:r>
              <a:rPr lang="en-US" dirty="0" smtClean="0"/>
              <a:t> of utterance</a:t>
            </a:r>
          </a:p>
          <a:p>
            <a:pPr lvl="1"/>
            <a:r>
              <a:rPr lang="en-US" dirty="0" smtClean="0"/>
              <a:t>inversion, isolated members, parallel </a:t>
            </a:r>
            <a:r>
              <a:rPr lang="en-US" dirty="0" err="1" smtClean="0"/>
              <a:t>constr</a:t>
            </a:r>
            <a:r>
              <a:rPr lang="en-US" dirty="0" smtClean="0"/>
              <a:t>-s, etc.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basic feet of English poetry</a:t>
            </a:r>
            <a:endParaRPr lang="ru-RU" dirty="0"/>
          </a:p>
        </p:txBody>
      </p:sp>
      <p:pic>
        <p:nvPicPr>
          <p:cNvPr id="11" name="Содержимое 10" descr="ac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700808"/>
            <a:ext cx="4788767" cy="4687951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Irregular feet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regularity of stressed and unstressed syllables is frequently violated as a result of </a:t>
            </a:r>
          </a:p>
          <a:p>
            <a:pPr lvl="1"/>
            <a:r>
              <a:rPr lang="en-US" dirty="0" smtClean="0"/>
              <a:t>the natural phonetic laws of the English language </a:t>
            </a:r>
          </a:p>
          <a:p>
            <a:pPr lvl="1"/>
            <a:r>
              <a:rPr lang="en-US" dirty="0" smtClean="0"/>
              <a:t>or the emphatic stress. </a:t>
            </a:r>
          </a:p>
          <a:p>
            <a:endParaRPr lang="en-US" dirty="0" smtClean="0"/>
          </a:p>
          <a:p>
            <a:r>
              <a:rPr lang="en-US" dirty="0" smtClean="0"/>
              <a:t>The feet of this nature do not typically provide the basis for a metrical line. Instead, they are found as </a:t>
            </a:r>
            <a:r>
              <a:rPr lang="en-US" u="sng" dirty="0" smtClean="0"/>
              <a:t>irregular feet in meter based on another type of foot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Spondee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a metrical foot consisting of two stressed syllables:</a:t>
            </a:r>
          </a:p>
          <a:p>
            <a:pPr lvl="1"/>
            <a:r>
              <a:rPr lang="en-US" i="1" dirty="0" smtClean="0"/>
              <a:t>childhood, love-song, heartbreak, drop-dead</a:t>
            </a:r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</p:txBody>
      </p:sp>
      <p:pic>
        <p:nvPicPr>
          <p:cNvPr id="4" name="Рисунок 3" descr="dactylbootballet-1024x329.jpg"/>
          <p:cNvPicPr>
            <a:picLocks noChangeAspect="1"/>
          </p:cNvPicPr>
          <p:nvPr/>
        </p:nvPicPr>
        <p:blipFill>
          <a:blip r:embed="rId2" cstate="print"/>
          <a:srcRect r="53150"/>
          <a:stretch>
            <a:fillRect/>
          </a:stretch>
        </p:blipFill>
        <p:spPr>
          <a:xfrm>
            <a:off x="0" y="4077072"/>
            <a:ext cx="4283968" cy="2780928"/>
          </a:xfrm>
          <a:prstGeom prst="rect">
            <a:avLst/>
          </a:prstGeom>
        </p:spPr>
      </p:pic>
      <p:pic>
        <p:nvPicPr>
          <p:cNvPr id="5" name="Рисунок 4" descr="Anapestbootballet-1024x329.jpg"/>
          <p:cNvPicPr>
            <a:picLocks noChangeAspect="1"/>
          </p:cNvPicPr>
          <p:nvPr/>
        </p:nvPicPr>
        <p:blipFill>
          <a:blip r:embed="rId3" cstate="print"/>
          <a:srcRect l="54724"/>
          <a:stretch>
            <a:fillRect/>
          </a:stretch>
        </p:blipFill>
        <p:spPr>
          <a:xfrm>
            <a:off x="5004048" y="4077072"/>
            <a:ext cx="4139952" cy="2780928"/>
          </a:xfrm>
          <a:prstGeom prst="rect">
            <a:avLst/>
          </a:prstGeom>
        </p:spPr>
      </p:pic>
      <p:pic>
        <p:nvPicPr>
          <p:cNvPr id="6" name="Рисунок 5" descr="iambbootballet1-1024x332.jpg"/>
          <p:cNvPicPr>
            <a:picLocks noChangeAspect="1"/>
          </p:cNvPicPr>
          <p:nvPr/>
        </p:nvPicPr>
        <p:blipFill>
          <a:blip r:embed="rId4" cstate="print"/>
          <a:srcRect l="27950" r="64175"/>
          <a:stretch>
            <a:fillRect/>
          </a:stretch>
        </p:blipFill>
        <p:spPr>
          <a:xfrm>
            <a:off x="4283968" y="4077072"/>
            <a:ext cx="720080" cy="278092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GB" dirty="0" err="1" smtClean="0"/>
              <a:t>yrrhic</a:t>
            </a:r>
            <a:r>
              <a:rPr lang="en-GB" dirty="0" smtClean="0"/>
              <a:t> foot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a metrical foot consisting of </a:t>
            </a:r>
            <a:r>
              <a:rPr lang="en-GB" dirty="0" smtClean="0"/>
              <a:t>two unaccented, short syllables</a:t>
            </a:r>
          </a:p>
          <a:p>
            <a:pPr lvl="1"/>
            <a:r>
              <a:rPr lang="en-GB" i="1" dirty="0" smtClean="0"/>
              <a:t>LIGHT of the WORLD</a:t>
            </a:r>
          </a:p>
          <a:p>
            <a:pPr lvl="1">
              <a:buNone/>
            </a:pPr>
            <a:r>
              <a:rPr lang="en-US" dirty="0" smtClean="0"/>
              <a:t>		 /  U  </a:t>
            </a:r>
            <a:r>
              <a:rPr lang="en-US" dirty="0" err="1" smtClean="0"/>
              <a:t>U</a:t>
            </a:r>
            <a:r>
              <a:rPr lang="en-US" dirty="0" smtClean="0"/>
              <a:t> /</a:t>
            </a:r>
            <a:endParaRPr lang="ru-RU" dirty="0"/>
          </a:p>
        </p:txBody>
      </p:sp>
      <p:pic>
        <p:nvPicPr>
          <p:cNvPr id="5" name="Рисунок 4" descr="Anapestbootballet-1024x329.jpg"/>
          <p:cNvPicPr>
            <a:picLocks noChangeAspect="1"/>
          </p:cNvPicPr>
          <p:nvPr/>
        </p:nvPicPr>
        <p:blipFill>
          <a:blip r:embed="rId2" cstate="print"/>
          <a:srcRect r="44488"/>
          <a:stretch>
            <a:fillRect/>
          </a:stretch>
        </p:blipFill>
        <p:spPr>
          <a:xfrm>
            <a:off x="0" y="4077072"/>
            <a:ext cx="5543600" cy="2780928"/>
          </a:xfrm>
          <a:prstGeom prst="rect">
            <a:avLst/>
          </a:prstGeom>
        </p:spPr>
      </p:pic>
      <p:pic>
        <p:nvPicPr>
          <p:cNvPr id="6" name="Рисунок 5" descr="trocheebootballet2-1024x327.jpg"/>
          <p:cNvPicPr>
            <a:picLocks noChangeAspect="1"/>
          </p:cNvPicPr>
          <p:nvPr/>
        </p:nvPicPr>
        <p:blipFill>
          <a:blip r:embed="rId3" cstate="print"/>
          <a:srcRect l="65750"/>
          <a:stretch>
            <a:fillRect/>
          </a:stretch>
        </p:blipFill>
        <p:spPr>
          <a:xfrm>
            <a:off x="5508104" y="4077072"/>
            <a:ext cx="3635896" cy="2780928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- the basic rhythmic structure of a verse.</a:t>
            </a:r>
          </a:p>
          <a:p>
            <a:r>
              <a:rPr lang="en-US" dirty="0" smtClean="0"/>
              <a:t>A </a:t>
            </a:r>
            <a:r>
              <a:rPr lang="en-US" u="sng" dirty="0" smtClean="0"/>
              <a:t>metrical line</a:t>
            </a:r>
            <a:r>
              <a:rPr lang="en-US" dirty="0" smtClean="0"/>
              <a:t> is named based on the number of feet that are in that  line: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31640" y="3284985"/>
          <a:ext cx="7056784" cy="2808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3528392"/>
              </a:tblGrid>
              <a:tr h="56166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According to the number of feet per line: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 – monometer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 – pentameter</a:t>
                      </a:r>
                      <a:endParaRPr lang="ru-RU" sz="2400" dirty="0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 – </a:t>
                      </a:r>
                      <a:r>
                        <a:rPr lang="en-US" sz="2400" dirty="0" err="1" smtClean="0"/>
                        <a:t>dimeter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 – hexameter</a:t>
                      </a:r>
                      <a:endParaRPr lang="ru-RU" sz="2400" dirty="0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 – </a:t>
                      </a:r>
                      <a:r>
                        <a:rPr lang="en-US" sz="2400" dirty="0" err="1" smtClean="0"/>
                        <a:t>trimeter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 – heptameter</a:t>
                      </a:r>
                      <a:endParaRPr lang="ru-RU" sz="2400" dirty="0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 – tetrameter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 – </a:t>
                      </a:r>
                      <a:r>
                        <a:rPr lang="en-US" sz="2400" dirty="0" err="1" smtClean="0"/>
                        <a:t>octameter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Feet and Meters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1628800"/>
          <a:ext cx="815340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680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Foot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Meter</a:t>
                      </a:r>
                      <a:endParaRPr lang="ru-RU" sz="2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Iamb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Iambic</a:t>
                      </a:r>
                      <a:endParaRPr lang="ru-RU" sz="2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Trochee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Trochaic</a:t>
                      </a:r>
                      <a:endParaRPr lang="ru-RU" sz="2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Dactyl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Dactylic</a:t>
                      </a:r>
                      <a:endParaRPr lang="ru-RU" sz="2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Amphibrach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Amphibrachic</a:t>
                      </a:r>
                      <a:endParaRPr lang="ru-RU" sz="2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Anapest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Anapestic</a:t>
                      </a:r>
                      <a:endParaRPr lang="ru-RU" sz="2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Spondee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Spondaic</a:t>
                      </a:r>
                      <a:endParaRPr lang="ru-RU" sz="2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Pyrrhic</a:t>
                      </a:r>
                      <a:r>
                        <a:rPr lang="en-US" sz="2400" baseline="0" dirty="0" smtClean="0"/>
                        <a:t> foot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Pyrrhic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Metrical Foot + Line Length = Meter</a:t>
            </a:r>
            <a:endParaRPr lang="ru-RU" b="1" dirty="0"/>
          </a:p>
        </p:txBody>
      </p:sp>
      <p:pic>
        <p:nvPicPr>
          <p:cNvPr id="4" name="Содержимое 3" descr="foot+linemeter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683568" y="2276872"/>
            <a:ext cx="8153400" cy="3816423"/>
          </a:xfrm>
        </p:spPr>
      </p:pic>
      <p:sp>
        <p:nvSpPr>
          <p:cNvPr id="5" name="Прямоугольник 4"/>
          <p:cNvSpPr/>
          <p:nvPr/>
        </p:nvSpPr>
        <p:spPr>
          <a:xfrm>
            <a:off x="395536" y="1628800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A verse is named from the number of </a:t>
            </a:r>
            <a:r>
              <a:rPr lang="en-US" sz="2800" u="sng" dirty="0" smtClean="0"/>
              <a:t>prevailing</a:t>
            </a:r>
            <a:r>
              <a:rPr lang="en-US" sz="2800" dirty="0" smtClean="0"/>
              <a:t> feet.</a:t>
            </a:r>
            <a:endParaRPr lang="ru-RU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meter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‘TIS the HOUR when </a:t>
            </a:r>
            <a:r>
              <a:rPr lang="en-US" dirty="0" err="1" smtClean="0"/>
              <a:t>HAPpy</a:t>
            </a:r>
            <a:r>
              <a:rPr lang="en-US" dirty="0" smtClean="0"/>
              <a:t> </a:t>
            </a:r>
            <a:r>
              <a:rPr lang="en-US" dirty="0" err="1" smtClean="0"/>
              <a:t>FAces</a:t>
            </a:r>
            <a:endParaRPr lang="en-US" dirty="0" smtClean="0"/>
          </a:p>
          <a:p>
            <a:pPr lvl="1"/>
            <a:r>
              <a:rPr lang="en-US" dirty="0" smtClean="0"/>
              <a:t>/     U       /        U          /      U    /    U</a:t>
            </a:r>
          </a:p>
          <a:p>
            <a:r>
              <a:rPr lang="en-US" dirty="0" smtClean="0"/>
              <a:t>SMILE </a:t>
            </a:r>
            <a:r>
              <a:rPr lang="en-US" dirty="0" err="1" smtClean="0"/>
              <a:t>aROUND</a:t>
            </a:r>
            <a:r>
              <a:rPr lang="en-US" dirty="0" smtClean="0"/>
              <a:t> the </a:t>
            </a:r>
            <a:r>
              <a:rPr lang="en-US" dirty="0" err="1" smtClean="0"/>
              <a:t>TAper's</a:t>
            </a:r>
            <a:r>
              <a:rPr lang="en-US" dirty="0" smtClean="0"/>
              <a:t> LIGHT;</a:t>
            </a:r>
          </a:p>
          <a:p>
            <a:pPr lvl="1"/>
            <a:r>
              <a:rPr lang="en-US" dirty="0" smtClean="0"/>
              <a:t>/         U        /        U    /      U        / </a:t>
            </a:r>
          </a:p>
          <a:p>
            <a:r>
              <a:rPr lang="en-US" dirty="0" smtClean="0"/>
              <a:t>WHO will FILL our </a:t>
            </a:r>
            <a:r>
              <a:rPr lang="en-US" dirty="0" err="1" smtClean="0"/>
              <a:t>VAcant</a:t>
            </a:r>
            <a:r>
              <a:rPr lang="en-US" dirty="0" smtClean="0"/>
              <a:t> </a:t>
            </a:r>
            <a:r>
              <a:rPr lang="en-US" dirty="0" err="1" smtClean="0"/>
              <a:t>PLAces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/        U     /         U   /    U       /   U</a:t>
            </a:r>
          </a:p>
          <a:p>
            <a:r>
              <a:rPr lang="en-US" dirty="0" smtClean="0"/>
              <a:t>WHO will SING our SONGS to-NIGHT?</a:t>
            </a:r>
          </a:p>
          <a:p>
            <a:pPr lvl="1"/>
            <a:r>
              <a:rPr lang="en-US" dirty="0" smtClean="0"/>
              <a:t>/        U      /         U       /           U       /  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/ U – trochee </a:t>
            </a:r>
          </a:p>
          <a:p>
            <a:pPr lvl="1"/>
            <a:r>
              <a:rPr lang="en-US" dirty="0" smtClean="0"/>
              <a:t>/ U repeated 4 times – trochaic tetrameter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verse vs. blank verse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 smtClean="0"/>
              <a:t>Free verse</a:t>
            </a:r>
            <a:r>
              <a:rPr lang="en-US" dirty="0" smtClean="0"/>
              <a:t> (</a:t>
            </a:r>
            <a:r>
              <a:rPr lang="en-US" dirty="0" err="1" smtClean="0"/>
              <a:t>vers</a:t>
            </a:r>
            <a:r>
              <a:rPr lang="en-US" dirty="0" smtClean="0"/>
              <a:t> </a:t>
            </a:r>
            <a:r>
              <a:rPr lang="en-US" dirty="0" err="1" smtClean="0"/>
              <a:t>libre</a:t>
            </a:r>
            <a:r>
              <a:rPr lang="en-US" dirty="0" smtClean="0"/>
              <a:t>) – verse without a fixed metrical pattern: </a:t>
            </a:r>
          </a:p>
          <a:p>
            <a:pPr lvl="1"/>
            <a:r>
              <a:rPr lang="en-US" dirty="0" smtClean="0"/>
              <a:t>the rhythm required by the poem, the nature of things becomes more important than following a regular accentual pattern</a:t>
            </a:r>
          </a:p>
          <a:p>
            <a:r>
              <a:rPr lang="en-US" b="1" u="sng" dirty="0" smtClean="0"/>
              <a:t>Blank verse</a:t>
            </a:r>
            <a:r>
              <a:rPr lang="en-US" dirty="0" smtClean="0"/>
              <a:t> – unrhymed iambic pentameter:</a:t>
            </a:r>
          </a:p>
          <a:p>
            <a:pPr lvl="1"/>
            <a:r>
              <a:rPr lang="en-US" i="1" dirty="0" smtClean="0"/>
              <a:t>Five years have past; five summers, with the length</a:t>
            </a:r>
            <a:br>
              <a:rPr lang="en-US" i="1" dirty="0" smtClean="0"/>
            </a:br>
            <a:r>
              <a:rPr lang="en-US" i="1" dirty="0" smtClean="0"/>
              <a:t>Of FIVE long </a:t>
            </a:r>
            <a:r>
              <a:rPr lang="en-US" i="1" dirty="0" err="1" smtClean="0"/>
              <a:t>WINters</a:t>
            </a:r>
            <a:r>
              <a:rPr lang="en-US" i="1" dirty="0" smtClean="0"/>
              <a:t>! AND </a:t>
            </a:r>
            <a:r>
              <a:rPr lang="en-US" i="1" dirty="0" err="1" smtClean="0"/>
              <a:t>aGAIN</a:t>
            </a:r>
            <a:r>
              <a:rPr lang="en-US" i="1" dirty="0" smtClean="0"/>
              <a:t> I HEAR</a:t>
            </a:r>
            <a:br>
              <a:rPr lang="en-US" i="1" dirty="0" smtClean="0"/>
            </a:br>
            <a:r>
              <a:rPr lang="en-US" i="1" dirty="0" smtClean="0"/>
              <a:t>These waters, rolling from their mountain-springs</a:t>
            </a:r>
            <a:br>
              <a:rPr lang="en-US" i="1" dirty="0" smtClean="0"/>
            </a:br>
            <a:r>
              <a:rPr lang="en-US" i="1" dirty="0" smtClean="0"/>
              <a:t>With a soft inland murmur. – Once again</a:t>
            </a:r>
            <a:br>
              <a:rPr lang="en-US" i="1" dirty="0" smtClean="0"/>
            </a:br>
            <a:r>
              <a:rPr lang="en-US" i="1" dirty="0" smtClean="0"/>
              <a:t>Do I behold these steep and lofty cliffs...</a:t>
            </a:r>
            <a:endParaRPr lang="ru-RU" i="1" dirty="0" smtClean="0"/>
          </a:p>
          <a:p>
            <a:endParaRPr lang="en-US" dirty="0" smtClean="0"/>
          </a:p>
          <a:p>
            <a:pPr lvl="1"/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oet reading.JPG"/>
          <p:cNvPicPr>
            <a:picLocks noChangeAspect="1"/>
          </p:cNvPicPr>
          <p:nvPr/>
        </p:nvPicPr>
        <p:blipFill>
          <a:blip r:embed="rId2" cstate="print"/>
          <a:srcRect l="1400"/>
          <a:stretch>
            <a:fillRect/>
          </a:stretch>
        </p:blipFill>
        <p:spPr>
          <a:xfrm>
            <a:off x="5364088" y="3988330"/>
            <a:ext cx="3738382" cy="286966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Rhyme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the repetition of identical or similar terminal sound combinations. </a:t>
            </a:r>
          </a:p>
          <a:p>
            <a:r>
              <a:rPr lang="en-US" dirty="0" smtClean="0"/>
              <a:t>Rhyming words are generally placed </a:t>
            </a:r>
            <a:r>
              <a:rPr lang="en-US" u="sng" dirty="0" smtClean="0"/>
              <a:t>at a regular distance</a:t>
            </a:r>
            <a:r>
              <a:rPr lang="en-US" dirty="0" smtClean="0"/>
              <a:t> from each other. </a:t>
            </a:r>
          </a:p>
          <a:p>
            <a:r>
              <a:rPr lang="en-US" dirty="0" smtClean="0"/>
              <a:t>In verse they are usually placed </a:t>
            </a:r>
            <a:br>
              <a:rPr lang="en-US" dirty="0" smtClean="0"/>
            </a:br>
            <a:r>
              <a:rPr lang="en-US" dirty="0" smtClean="0"/>
              <a:t>at the end of </a:t>
            </a:r>
            <a:br>
              <a:rPr lang="en-US" dirty="0" smtClean="0"/>
            </a:br>
            <a:r>
              <a:rPr lang="en-US" dirty="0" smtClean="0"/>
              <a:t>the corresponding lines.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oet_390_x_300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5220072" y="3789040"/>
            <a:ext cx="3714750" cy="2857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Euphony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such a </a:t>
            </a:r>
            <a:r>
              <a:rPr lang="en-US" u="sng" dirty="0" smtClean="0"/>
              <a:t>combination</a:t>
            </a:r>
            <a:r>
              <a:rPr lang="en-US" dirty="0" smtClean="0"/>
              <a:t> of words and such an </a:t>
            </a:r>
            <a:r>
              <a:rPr lang="en-US" u="sng" dirty="0" smtClean="0"/>
              <a:t>arrangement</a:t>
            </a:r>
            <a:r>
              <a:rPr lang="en-US" dirty="0" smtClean="0"/>
              <a:t> of utterance </a:t>
            </a:r>
          </a:p>
          <a:p>
            <a:pPr lvl="1"/>
            <a:r>
              <a:rPr lang="en-US" dirty="0" smtClean="0"/>
              <a:t>which produces a </a:t>
            </a:r>
            <a:r>
              <a:rPr lang="en-US" u="sng" dirty="0" smtClean="0"/>
              <a:t>pleasing acoustic effect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ru-RU" dirty="0" smtClean="0"/>
          </a:p>
          <a:p>
            <a:r>
              <a:rPr lang="en-US" dirty="0" smtClean="0"/>
              <a:t>Euphony is generally achieved </a:t>
            </a:r>
            <a:br>
              <a:rPr lang="en-US" dirty="0" smtClean="0"/>
            </a:br>
            <a:r>
              <a:rPr lang="en-US" dirty="0" smtClean="0"/>
              <a:t>by such phonetic SDs as:</a:t>
            </a:r>
          </a:p>
          <a:p>
            <a:pPr lvl="1"/>
            <a:r>
              <a:rPr lang="en-US" dirty="0" smtClean="0"/>
              <a:t>alliteration, </a:t>
            </a:r>
          </a:p>
          <a:p>
            <a:pPr lvl="1"/>
            <a:r>
              <a:rPr lang="en-US" dirty="0" smtClean="0"/>
              <a:t>onomatopoeia, </a:t>
            </a:r>
          </a:p>
          <a:p>
            <a:pPr lvl="1"/>
            <a:r>
              <a:rPr lang="en-US" dirty="0" smtClean="0"/>
              <a:t>rhythm and rhyme.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Rhyme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is one of the means of creating euphony.</a:t>
            </a:r>
          </a:p>
          <a:p>
            <a:endParaRPr lang="en-US" dirty="0" smtClean="0"/>
          </a:p>
          <a:p>
            <a:r>
              <a:rPr lang="en-US" dirty="0" smtClean="0"/>
              <a:t>In poetry rhyme is considered to be quite normal;</a:t>
            </a:r>
          </a:p>
          <a:p>
            <a:r>
              <a:rPr lang="en-US" dirty="0" smtClean="0"/>
              <a:t>in prose it sounds pretty abnormal, is considered to be </a:t>
            </a:r>
            <a:r>
              <a:rPr lang="en-US" u="sng" dirty="0" smtClean="0"/>
              <a:t>a violation of euphony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Yet, some authors resort to rhyming in order to achieve </a:t>
            </a:r>
            <a:r>
              <a:rPr lang="en-US" u="sng" dirty="0" smtClean="0"/>
              <a:t>a humorous or satirical effect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Billy, don’t think me silly.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= </a:t>
            </a:r>
            <a:r>
              <a:rPr lang="en-US" b="1" dirty="0" smtClean="0"/>
              <a:t>the similarity of sounds</a:t>
            </a:r>
            <a:r>
              <a:rPr lang="en-US" dirty="0" smtClean="0"/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Full rhyme (perfect)</a:t>
            </a:r>
            <a:r>
              <a:rPr lang="en-US" dirty="0" smtClean="0"/>
              <a:t> – the likeness between the vowel sounds in the last stressed syllables and all </a:t>
            </a:r>
            <a:r>
              <a:rPr lang="en-US" sz="3200" dirty="0" smtClean="0"/>
              <a:t>sounds</a:t>
            </a:r>
            <a:r>
              <a:rPr lang="en-US" dirty="0" smtClean="0"/>
              <a:t> that follow them: </a:t>
            </a:r>
          </a:p>
          <a:p>
            <a:pPr lvl="1"/>
            <a:r>
              <a:rPr lang="en-US" i="1" dirty="0" smtClean="0"/>
              <a:t>tenderly – </a:t>
            </a:r>
            <a:r>
              <a:rPr lang="en-US" i="1" dirty="0" err="1" smtClean="0"/>
              <a:t>slenderly</a:t>
            </a:r>
            <a:r>
              <a:rPr lang="en-US" i="1" dirty="0" smtClean="0"/>
              <a:t>;</a:t>
            </a:r>
            <a:r>
              <a:rPr lang="en-US" dirty="0" smtClean="0"/>
              <a:t> </a:t>
            </a:r>
            <a:r>
              <a:rPr lang="en-US" i="1" dirty="0" smtClean="0"/>
              <a:t>finding – binding; know – though.</a:t>
            </a:r>
          </a:p>
          <a:p>
            <a:r>
              <a:rPr lang="en-US" u="sng" dirty="0" smtClean="0"/>
              <a:t>Imperfect (</a:t>
            </a:r>
            <a:r>
              <a:rPr lang="en-US" i="1" u="sng" dirty="0" smtClean="0"/>
              <a:t>slant rhymes</a:t>
            </a:r>
            <a:r>
              <a:rPr lang="en-US" u="sng" dirty="0" smtClean="0"/>
              <a:t>)</a:t>
            </a:r>
            <a:r>
              <a:rPr lang="en-US" dirty="0" smtClean="0"/>
              <a:t> – usually the similarity to the eye, or </a:t>
            </a:r>
            <a:r>
              <a:rPr lang="en-US" sz="3500" dirty="0" smtClean="0"/>
              <a:t>spelling</a:t>
            </a:r>
            <a:r>
              <a:rPr lang="en-US" sz="3000" dirty="0" smtClean="0"/>
              <a:t> </a:t>
            </a:r>
            <a:r>
              <a:rPr lang="en-US" dirty="0" smtClean="0"/>
              <a:t>similarity (</a:t>
            </a:r>
            <a:r>
              <a:rPr lang="en-US" i="1" dirty="0" smtClean="0"/>
              <a:t>eye-rhymes</a:t>
            </a:r>
            <a:r>
              <a:rPr lang="en-US" dirty="0" smtClean="0"/>
              <a:t>): </a:t>
            </a:r>
          </a:p>
          <a:p>
            <a:pPr lvl="1"/>
            <a:r>
              <a:rPr lang="en-US" i="1" dirty="0" smtClean="0"/>
              <a:t>proved – loved; brood – blood; slow – law, dizzy – easy.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the structure of rhymes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u="sng" dirty="0" smtClean="0"/>
              <a:t>Masculine (single)</a:t>
            </a:r>
            <a:r>
              <a:rPr lang="en-US" dirty="0" smtClean="0"/>
              <a:t> – the similarity of </a:t>
            </a:r>
            <a:r>
              <a:rPr lang="en-US" b="1" dirty="0" smtClean="0"/>
              <a:t>one</a:t>
            </a:r>
            <a:r>
              <a:rPr lang="en-US" dirty="0" smtClean="0"/>
              <a:t> stressed final syllable: </a:t>
            </a:r>
          </a:p>
          <a:p>
            <a:pPr lvl="1"/>
            <a:r>
              <a:rPr lang="en-US" i="1" dirty="0" smtClean="0"/>
              <a:t>plain – rain; find – declined;</a:t>
            </a:r>
            <a:endParaRPr lang="ru-RU" dirty="0" smtClean="0"/>
          </a:p>
          <a:p>
            <a:pPr lvl="0"/>
            <a:r>
              <a:rPr lang="en-US" b="1" u="sng" dirty="0" smtClean="0"/>
              <a:t>Feminine (double)</a:t>
            </a:r>
            <a:r>
              <a:rPr lang="en-US" dirty="0" smtClean="0"/>
              <a:t> – the similarity of one stressed syll. followed by one unstressed syll.: </a:t>
            </a:r>
          </a:p>
          <a:p>
            <a:pPr lvl="1"/>
            <a:r>
              <a:rPr lang="en-US" i="1" dirty="0" smtClean="0"/>
              <a:t>daughter – water, mountain – fountain;</a:t>
            </a:r>
            <a:endParaRPr lang="ru-RU" dirty="0" smtClean="0"/>
          </a:p>
          <a:p>
            <a:r>
              <a:rPr lang="en-US" b="1" u="sng" dirty="0" smtClean="0"/>
              <a:t>Dactyl (triple)</a:t>
            </a:r>
            <a:r>
              <a:rPr lang="en-US" dirty="0" smtClean="0"/>
              <a:t> – the similarity of one stressed syllable followed by two unstressed syllables: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affection – reflection; magnanimity – sublimity.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the structure of rhymes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Masculine and feminine rhymes are most often used in E. poetry. Sometimes they regularly alternate:</a:t>
            </a:r>
          </a:p>
          <a:p>
            <a:pPr lvl="1"/>
            <a:r>
              <a:rPr lang="en-US" i="1" dirty="0" smtClean="0"/>
              <a:t>When the lamp is shattered,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The light in the dusk lies dead,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When the cloud is scattered,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The rainbow’s glory is shed.</a:t>
            </a:r>
            <a:endParaRPr lang="en-US" u="sng" dirty="0" smtClean="0"/>
          </a:p>
          <a:p>
            <a:r>
              <a:rPr lang="en-US" b="1" u="sng" dirty="0" smtClean="0"/>
              <a:t>Full double or broken rhyme</a:t>
            </a:r>
            <a:r>
              <a:rPr lang="en-US" dirty="0" smtClean="0"/>
              <a:t> – a specific type of rhyme made by separate words: </a:t>
            </a:r>
          </a:p>
          <a:p>
            <a:pPr lvl="1"/>
            <a:r>
              <a:rPr lang="en-US" i="1" dirty="0" smtClean="0"/>
              <a:t>bound me – around me.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the arrangement of rhymes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Couple rhyme </a:t>
            </a:r>
            <a:r>
              <a:rPr lang="en-US" dirty="0" smtClean="0"/>
              <a:t>– the 1</a:t>
            </a:r>
            <a:r>
              <a:rPr lang="en-US" baseline="30000" dirty="0" smtClean="0"/>
              <a:t>st</a:t>
            </a:r>
            <a:r>
              <a:rPr lang="en-US" dirty="0" smtClean="0"/>
              <a:t> and the 2</a:t>
            </a:r>
            <a:r>
              <a:rPr lang="en-US" baseline="30000" dirty="0" smtClean="0"/>
              <a:t>nd</a:t>
            </a:r>
            <a:r>
              <a:rPr lang="en-US" dirty="0" smtClean="0"/>
              <a:t> lines rhyme together (a…a):</a:t>
            </a:r>
          </a:p>
          <a:p>
            <a:pPr lvl="1"/>
            <a:r>
              <a:rPr lang="en-US" i="1" dirty="0" smtClean="0"/>
              <a:t>Away, away from men and towns,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To the wild woods and the downs.</a:t>
            </a:r>
          </a:p>
          <a:p>
            <a:pPr lvl="0"/>
            <a:r>
              <a:rPr lang="en-US" b="1" dirty="0" smtClean="0"/>
              <a:t>Cross rhyme</a:t>
            </a:r>
            <a:r>
              <a:rPr lang="en-US" dirty="0" smtClean="0"/>
              <a:t> – the 1</a:t>
            </a:r>
            <a:r>
              <a:rPr lang="en-US" baseline="30000" dirty="0" smtClean="0"/>
              <a:t>st</a:t>
            </a:r>
            <a:r>
              <a:rPr lang="en-US" dirty="0" smtClean="0"/>
              <a:t> and the 3</a:t>
            </a:r>
            <a:r>
              <a:rPr lang="en-US" baseline="30000" dirty="0" smtClean="0"/>
              <a:t>rd</a:t>
            </a:r>
            <a:r>
              <a:rPr lang="en-US" dirty="0" smtClean="0"/>
              <a:t> lines rhyme together (a…b…a…b)</a:t>
            </a:r>
            <a:endParaRPr lang="ru-RU" dirty="0" smtClean="0"/>
          </a:p>
          <a:p>
            <a:pPr lvl="1"/>
            <a:r>
              <a:rPr lang="en-US" i="1" dirty="0" smtClean="0"/>
              <a:t>Four seasons fill the measure of the year;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There are four seasons in the mind of man: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He has his lusty spring, when fancy clear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Takes in all beauty with an easy span… 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the arrangement of rhymes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smtClean="0"/>
              <a:t>Frame rhyme</a:t>
            </a:r>
            <a:r>
              <a:rPr lang="en-US" dirty="0" smtClean="0"/>
              <a:t> – the 1</a:t>
            </a:r>
            <a:r>
              <a:rPr lang="en-US" baseline="30000" dirty="0" smtClean="0"/>
              <a:t>st</a:t>
            </a:r>
            <a:r>
              <a:rPr lang="en-US" dirty="0" smtClean="0"/>
              <a:t> and the 4</a:t>
            </a:r>
            <a:r>
              <a:rPr lang="en-US" baseline="30000" dirty="0" smtClean="0"/>
              <a:t>th</a:t>
            </a:r>
            <a:r>
              <a:rPr lang="en-US" dirty="0" smtClean="0"/>
              <a:t> lines rhyme together (a..b..b..a)</a:t>
            </a:r>
            <a:endParaRPr lang="ru-RU" dirty="0" smtClean="0"/>
          </a:p>
          <a:p>
            <a:pPr lvl="1"/>
            <a:r>
              <a:rPr lang="en-US" i="1" dirty="0" smtClean="0"/>
              <a:t>Love, faithful love recalled thee to my mind</a:t>
            </a:r>
            <a:br>
              <a:rPr lang="en-US" i="1" dirty="0" smtClean="0"/>
            </a:br>
            <a:r>
              <a:rPr lang="en-US" i="1" dirty="0" smtClean="0"/>
              <a:t>But how could I forget thee? Through what power</a:t>
            </a:r>
            <a:br>
              <a:rPr lang="en-US" i="1" dirty="0" smtClean="0"/>
            </a:br>
            <a:r>
              <a:rPr lang="en-US" i="1" dirty="0" smtClean="0"/>
              <a:t>Even for the least division of an hour</a:t>
            </a:r>
            <a:br>
              <a:rPr lang="en-US" i="1" dirty="0" smtClean="0"/>
            </a:br>
            <a:r>
              <a:rPr lang="en-US" i="1" dirty="0" smtClean="0"/>
              <a:t>Have I been so beguiled as to be blind?</a:t>
            </a:r>
          </a:p>
          <a:p>
            <a:r>
              <a:rPr lang="en-US" b="1" dirty="0" smtClean="0"/>
              <a:t>Internal rhyme </a:t>
            </a:r>
            <a:r>
              <a:rPr lang="en-US" dirty="0" smtClean="0"/>
              <a:t>–</a:t>
            </a:r>
            <a:r>
              <a:rPr lang="en-US" b="1" dirty="0" smtClean="0"/>
              <a:t> </a:t>
            </a:r>
            <a:r>
              <a:rPr lang="en-US" dirty="0" smtClean="0"/>
              <a:t>exists between the middle and final words or syllables of a verse: </a:t>
            </a:r>
          </a:p>
          <a:p>
            <a:pPr lvl="1"/>
            <a:r>
              <a:rPr lang="en-US" i="1" dirty="0" smtClean="0"/>
              <a:t>The fair breeze </a:t>
            </a:r>
            <a:r>
              <a:rPr lang="en-US" i="1" u="sng" dirty="0" smtClean="0"/>
              <a:t>blew</a:t>
            </a:r>
            <a:r>
              <a:rPr lang="en-US" i="1" dirty="0" smtClean="0"/>
              <a:t>, the white foam </a:t>
            </a:r>
            <a:r>
              <a:rPr lang="en-US" i="1" u="sng" dirty="0" smtClean="0"/>
              <a:t>flew</a:t>
            </a:r>
            <a:r>
              <a:rPr lang="en-US" i="1" dirty="0" smtClean="0"/>
              <a:t>,</a:t>
            </a:r>
            <a:br>
              <a:rPr lang="en-US" i="1" dirty="0" smtClean="0"/>
            </a:br>
            <a:r>
              <a:rPr lang="en-US" i="1" dirty="0" smtClean="0"/>
              <a:t>The furrow followed free;</a:t>
            </a:r>
            <a:br>
              <a:rPr lang="en-US" i="1" dirty="0" smtClean="0"/>
            </a:br>
            <a:r>
              <a:rPr lang="en-US" i="1" dirty="0" smtClean="0"/>
              <a:t>We were the </a:t>
            </a:r>
            <a:r>
              <a:rPr lang="en-US" i="1" u="sng" dirty="0" smtClean="0"/>
              <a:t>first</a:t>
            </a:r>
            <a:r>
              <a:rPr lang="en-US" i="1" dirty="0" smtClean="0"/>
              <a:t> that ever </a:t>
            </a:r>
            <a:r>
              <a:rPr lang="en-US" i="1" u="sng" dirty="0" smtClean="0"/>
              <a:t>burst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Into that silent sea…</a:t>
            </a:r>
            <a:endParaRPr lang="ru-RU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077072"/>
            <a:ext cx="3041904" cy="23865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functions of rhyme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signalizes the end of a line, </a:t>
            </a:r>
          </a:p>
          <a:p>
            <a:r>
              <a:rPr lang="en-US" dirty="0" smtClean="0"/>
              <a:t>marks the arrangement of lines into stanzas;</a:t>
            </a:r>
          </a:p>
          <a:p>
            <a:r>
              <a:rPr lang="en-US" dirty="0" smtClean="0"/>
              <a:t>makes rhythm manifest and easily perceptible;</a:t>
            </a:r>
          </a:p>
          <a:p>
            <a:r>
              <a:rPr lang="en-US" dirty="0" smtClean="0"/>
              <a:t>adds greater prominence to the most emphatic place in a poetic line – the end.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Alliteration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- is a phonetic stylistic device, </a:t>
            </a:r>
          </a:p>
          <a:p>
            <a:pPr lvl="1"/>
            <a:r>
              <a:rPr lang="en-US" dirty="0" smtClean="0"/>
              <a:t>which aims at imparting a melodic effect to the utterance </a:t>
            </a:r>
          </a:p>
          <a:p>
            <a:pPr lvl="1"/>
            <a:r>
              <a:rPr lang="en-US" dirty="0" smtClean="0"/>
              <a:t>by deliberate use of similar consonants in close succession </a:t>
            </a:r>
          </a:p>
          <a:p>
            <a:pPr lvl="1"/>
            <a:r>
              <a:rPr lang="en-US" dirty="0" smtClean="0"/>
              <a:t>to achieve a euphonic effect.</a:t>
            </a:r>
          </a:p>
          <a:p>
            <a:endParaRPr lang="en-US" dirty="0" smtClean="0"/>
          </a:p>
          <a:p>
            <a:r>
              <a:rPr lang="en-US" dirty="0" smtClean="0"/>
              <a:t>- was a conventional device of OE poetry, which was based on alliteration.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Alliteration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like most phonetic EMs, </a:t>
            </a:r>
            <a:r>
              <a:rPr lang="en-US" u="sng" dirty="0" smtClean="0"/>
              <a:t>doesn’t bear any lexical or other meaning</a:t>
            </a:r>
            <a:r>
              <a:rPr lang="en-US" dirty="0" smtClean="0"/>
              <a:t>, it is only a sort of musical accompaniment of the utterance</a:t>
            </a:r>
          </a:p>
          <a:p>
            <a:pPr lvl="1"/>
            <a:r>
              <a:rPr lang="en-US" b="1" i="1" u="sng" dirty="0" smtClean="0"/>
              <a:t>D</a:t>
            </a:r>
            <a:r>
              <a:rPr lang="en-US" i="1" dirty="0" smtClean="0"/>
              <a:t>oubting, </a:t>
            </a:r>
            <a:r>
              <a:rPr lang="en-US" b="1" i="1" u="sng" dirty="0" smtClean="0"/>
              <a:t>d</a:t>
            </a:r>
            <a:r>
              <a:rPr lang="en-US" i="1" dirty="0" smtClean="0"/>
              <a:t>rea</a:t>
            </a:r>
            <a:r>
              <a:rPr lang="en-US" b="1" i="1" u="sng" dirty="0" smtClean="0"/>
              <a:t>d</a:t>
            </a:r>
            <a:r>
              <a:rPr lang="en-US" i="1" dirty="0" smtClean="0"/>
              <a:t>ing, </a:t>
            </a:r>
            <a:r>
              <a:rPr lang="en-US" b="1" i="1" u="sng" dirty="0" smtClean="0"/>
              <a:t>d</a:t>
            </a:r>
            <a:r>
              <a:rPr lang="en-US" i="1" dirty="0" smtClean="0"/>
              <a:t>reams no mortals </a:t>
            </a:r>
            <a:br>
              <a:rPr lang="en-US" i="1" dirty="0" smtClean="0"/>
            </a:br>
            <a:r>
              <a:rPr lang="en-US" i="1" dirty="0" smtClean="0"/>
              <a:t>ever </a:t>
            </a:r>
            <a:r>
              <a:rPr lang="en-US" b="1" i="1" u="sng" dirty="0" smtClean="0"/>
              <a:t>d</a:t>
            </a:r>
            <a:r>
              <a:rPr lang="en-US" i="1" dirty="0" smtClean="0"/>
              <a:t>are</a:t>
            </a:r>
            <a:r>
              <a:rPr lang="en-US" b="1" i="1" u="sng" dirty="0" smtClean="0"/>
              <a:t>d</a:t>
            </a:r>
            <a:r>
              <a:rPr lang="en-US" i="1" dirty="0" smtClean="0"/>
              <a:t> to </a:t>
            </a:r>
            <a:r>
              <a:rPr lang="en-US" b="1" i="1" u="sng" dirty="0" smtClean="0"/>
              <a:t>d</a:t>
            </a:r>
            <a:r>
              <a:rPr lang="en-US" i="1" dirty="0" smtClean="0"/>
              <a:t>ream before (Poe).</a:t>
            </a:r>
          </a:p>
          <a:p>
            <a:r>
              <a:rPr lang="en-US" dirty="0" smtClean="0"/>
              <a:t>is widely used in folklore, proverbs, sayings, traditional pairs of words:</a:t>
            </a:r>
          </a:p>
          <a:p>
            <a:pPr lvl="1"/>
            <a:r>
              <a:rPr lang="en-US" i="1" dirty="0" smtClean="0"/>
              <a:t>out of the </a:t>
            </a:r>
            <a:r>
              <a:rPr lang="en-US" b="1" i="1" u="sng" dirty="0" smtClean="0"/>
              <a:t>f</a:t>
            </a:r>
            <a:r>
              <a:rPr lang="en-US" i="1" dirty="0" smtClean="0"/>
              <a:t>rying pan into the </a:t>
            </a:r>
            <a:r>
              <a:rPr lang="en-US" b="1" i="1" u="sng" dirty="0" smtClean="0"/>
              <a:t>f</a:t>
            </a:r>
            <a:r>
              <a:rPr lang="en-US" i="1" dirty="0" smtClean="0"/>
              <a:t>ire;</a:t>
            </a:r>
            <a:br>
              <a:rPr lang="en-US" i="1" dirty="0" smtClean="0"/>
            </a:br>
            <a:r>
              <a:rPr lang="en-US" b="1" i="1" u="sng" dirty="0" smtClean="0"/>
              <a:t>s</a:t>
            </a:r>
            <a:r>
              <a:rPr lang="en-US" i="1" dirty="0" smtClean="0"/>
              <a:t>afe and </a:t>
            </a:r>
            <a:r>
              <a:rPr lang="en-US" b="1" i="1" u="sng" dirty="0" smtClean="0"/>
              <a:t>s</a:t>
            </a:r>
            <a:r>
              <a:rPr lang="en-US" i="1" dirty="0" smtClean="0"/>
              <a:t>ound, as </a:t>
            </a:r>
            <a:r>
              <a:rPr lang="en-US" b="1" i="1" u="sng" dirty="0" smtClean="0"/>
              <a:t>f</a:t>
            </a:r>
            <a:r>
              <a:rPr lang="en-US" i="1" dirty="0" smtClean="0"/>
              <a:t>it as a </a:t>
            </a:r>
            <a:r>
              <a:rPr lang="en-US" b="1" i="1" u="sng" dirty="0" smtClean="0"/>
              <a:t>f</a:t>
            </a:r>
            <a:r>
              <a:rPr lang="en-US" i="1" dirty="0" smtClean="0"/>
              <a:t>iddle, </a:t>
            </a:r>
            <a:br>
              <a:rPr lang="en-US" i="1" dirty="0" smtClean="0"/>
            </a:br>
            <a:r>
              <a:rPr lang="en-US" i="1" dirty="0" smtClean="0"/>
              <a:t>a </a:t>
            </a:r>
            <a:r>
              <a:rPr lang="en-US" b="1" i="1" u="sng" dirty="0" smtClean="0"/>
              <a:t>p</a:t>
            </a:r>
            <a:r>
              <a:rPr lang="en-US" i="1" dirty="0" smtClean="0"/>
              <a:t>ig in a </a:t>
            </a:r>
            <a:r>
              <a:rPr lang="en-US" b="1" i="1" u="sng" dirty="0" smtClean="0"/>
              <a:t>p</a:t>
            </a:r>
            <a:r>
              <a:rPr lang="en-US" i="1" dirty="0" smtClean="0"/>
              <a:t>oke, as </a:t>
            </a:r>
            <a:r>
              <a:rPr lang="en-US" b="1" i="1" u="sng" dirty="0" smtClean="0"/>
              <a:t>b</a:t>
            </a:r>
            <a:r>
              <a:rPr lang="en-US" i="1" dirty="0" smtClean="0"/>
              <a:t>usy as a </a:t>
            </a:r>
            <a:r>
              <a:rPr lang="en-US" b="1" i="1" u="sng" dirty="0" smtClean="0"/>
              <a:t>b</a:t>
            </a:r>
            <a:r>
              <a:rPr lang="en-US" i="1" dirty="0" smtClean="0"/>
              <a:t>ee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Alliteration: used in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prose - a strong melodic and emotional effect:</a:t>
            </a:r>
          </a:p>
          <a:p>
            <a:pPr lvl="1"/>
            <a:r>
              <a:rPr lang="en-US" i="1" dirty="0" smtClean="0"/>
              <a:t>The posse</a:t>
            </a:r>
            <a:r>
              <a:rPr lang="en-US" b="1" i="1" u="sng" dirty="0" smtClean="0"/>
              <a:t>ss</a:t>
            </a:r>
            <a:r>
              <a:rPr lang="en-US" i="1" dirty="0" smtClean="0"/>
              <a:t>ive in</a:t>
            </a:r>
            <a:r>
              <a:rPr lang="en-US" b="1" i="1" u="sng" dirty="0" smtClean="0"/>
              <a:t>st</a:t>
            </a:r>
            <a:r>
              <a:rPr lang="en-US" i="1" dirty="0" smtClean="0"/>
              <a:t>inc</a:t>
            </a:r>
            <a:r>
              <a:rPr lang="en-US" b="1" i="1" u="sng" dirty="0" smtClean="0"/>
              <a:t>t</a:t>
            </a:r>
            <a:r>
              <a:rPr lang="en-US" i="1" dirty="0" smtClean="0"/>
              <a:t> never </a:t>
            </a:r>
            <a:r>
              <a:rPr lang="en-US" b="1" i="1" u="sng" dirty="0" smtClean="0"/>
              <a:t>st</a:t>
            </a:r>
            <a:r>
              <a:rPr lang="en-US" i="1" dirty="0" smtClean="0"/>
              <a:t>ands </a:t>
            </a:r>
            <a:r>
              <a:rPr lang="en-US" b="1" i="1" u="sng" dirty="0" smtClean="0"/>
              <a:t>st</a:t>
            </a:r>
            <a:r>
              <a:rPr lang="en-US" i="1" dirty="0" smtClean="0"/>
              <a:t>ill (Gals.)</a:t>
            </a:r>
            <a:endParaRPr lang="en-US" dirty="0" smtClean="0"/>
          </a:p>
          <a:p>
            <a:r>
              <a:rPr lang="en-US" dirty="0" smtClean="0"/>
              <a:t>poetry:</a:t>
            </a:r>
          </a:p>
          <a:p>
            <a:pPr lvl="1"/>
            <a:r>
              <a:rPr lang="en-US" i="1" dirty="0" smtClean="0"/>
              <a:t>The </a:t>
            </a:r>
            <a:r>
              <a:rPr lang="en-US" b="1" i="1" u="sng" dirty="0" smtClean="0"/>
              <a:t>d</a:t>
            </a:r>
            <a:r>
              <a:rPr lang="en-US" i="1" dirty="0" smtClean="0"/>
              <a:t>ay is col</a:t>
            </a:r>
            <a:r>
              <a:rPr lang="en-US" b="1" i="1" u="sng" dirty="0" smtClean="0"/>
              <a:t>d</a:t>
            </a:r>
            <a:r>
              <a:rPr lang="en-US" i="1" dirty="0" smtClean="0"/>
              <a:t> and </a:t>
            </a:r>
            <a:r>
              <a:rPr lang="en-US" b="1" i="1" u="sng" dirty="0" smtClean="0"/>
              <a:t>d</a:t>
            </a:r>
            <a:r>
              <a:rPr lang="en-US" i="1" dirty="0" smtClean="0"/>
              <a:t>ark and </a:t>
            </a:r>
            <a:r>
              <a:rPr lang="en-US" b="1" i="1" u="sng" dirty="0" smtClean="0"/>
              <a:t>d</a:t>
            </a:r>
            <a:r>
              <a:rPr lang="en-US" i="1" dirty="0" smtClean="0"/>
              <a:t>reary</a:t>
            </a:r>
            <a:br>
              <a:rPr lang="en-US" i="1" dirty="0" smtClean="0"/>
            </a:br>
            <a:r>
              <a:rPr lang="en-US" i="1" dirty="0" smtClean="0"/>
              <a:t>It rains and the </a:t>
            </a:r>
            <a:r>
              <a:rPr lang="en-US" b="1" i="1" u="sng" dirty="0" smtClean="0"/>
              <a:t>w</a:t>
            </a:r>
            <a:r>
              <a:rPr lang="en-US" i="1" dirty="0" smtClean="0"/>
              <a:t>ind is never </a:t>
            </a:r>
            <a:r>
              <a:rPr lang="en-US" b="1" i="1" u="sng" dirty="0" smtClean="0"/>
              <a:t>w</a:t>
            </a:r>
            <a:r>
              <a:rPr lang="en-US" i="1" dirty="0" smtClean="0"/>
              <a:t>eary. (</a:t>
            </a:r>
            <a:r>
              <a:rPr lang="en-US" i="1" dirty="0" err="1" smtClean="0"/>
              <a:t>Longf</a:t>
            </a:r>
            <a:r>
              <a:rPr lang="en-US" i="1" dirty="0" smtClean="0"/>
              <a:t>.)</a:t>
            </a:r>
          </a:p>
          <a:p>
            <a:r>
              <a:rPr lang="en-US" dirty="0" smtClean="0"/>
              <a:t>book titles: </a:t>
            </a:r>
            <a:r>
              <a:rPr lang="en-US" i="1" dirty="0" smtClean="0"/>
              <a:t> </a:t>
            </a:r>
          </a:p>
          <a:p>
            <a:pPr lvl="1"/>
            <a:r>
              <a:rPr lang="en-US" i="1" dirty="0" smtClean="0"/>
              <a:t>School for Scandal </a:t>
            </a:r>
            <a:r>
              <a:rPr lang="en-US" dirty="0" smtClean="0"/>
              <a:t>(R. Sheridan), </a:t>
            </a:r>
            <a:r>
              <a:rPr lang="en-US" i="1" dirty="0" smtClean="0"/>
              <a:t>Pride and Prejudice, Sense and Sensibility </a:t>
            </a:r>
            <a:r>
              <a:rPr lang="en-US" dirty="0" smtClean="0"/>
              <a:t>(J. Austen), </a:t>
            </a:r>
            <a:r>
              <a:rPr lang="en-US" i="1" dirty="0" smtClean="0"/>
              <a:t>Silver Spoon </a:t>
            </a:r>
            <a:r>
              <a:rPr lang="en-US" dirty="0" smtClean="0"/>
              <a:t>(J. Galsworthy).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Assonance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repetition of </a:t>
            </a:r>
            <a:r>
              <a:rPr lang="en-US" u="sng" dirty="0" smtClean="0"/>
              <a:t>vowel</a:t>
            </a:r>
            <a:r>
              <a:rPr lang="en-US" dirty="0" smtClean="0"/>
              <a:t> sounds to create internal rhyming within phrases or sentences (a rhyme in this case being just the syllabic resemblance):</a:t>
            </a:r>
          </a:p>
          <a:p>
            <a:pPr lvl="1"/>
            <a:r>
              <a:rPr lang="en-US" dirty="0" smtClean="0"/>
              <a:t>on a pr</a:t>
            </a:r>
            <a:r>
              <a:rPr lang="en-US" b="1" i="1" dirty="0" smtClean="0"/>
              <a:t>ou</a:t>
            </a:r>
            <a:r>
              <a:rPr lang="en-US" dirty="0" smtClean="0"/>
              <a:t>d r</a:t>
            </a:r>
            <a:r>
              <a:rPr lang="en-US" b="1" i="1" dirty="0" smtClean="0"/>
              <a:t>ou</a:t>
            </a:r>
            <a:r>
              <a:rPr lang="en-US" dirty="0" smtClean="0"/>
              <a:t>nd cl</a:t>
            </a:r>
            <a:r>
              <a:rPr lang="en-US" b="1" i="1" dirty="0" smtClean="0"/>
              <a:t>ou</a:t>
            </a:r>
            <a:r>
              <a:rPr lang="en-US" dirty="0" smtClean="0"/>
              <a:t>d in wh</a:t>
            </a:r>
            <a:r>
              <a:rPr lang="en-US" b="1" i="1" dirty="0" smtClean="0"/>
              <a:t>i</a:t>
            </a:r>
            <a:r>
              <a:rPr lang="en-US" dirty="0" smtClean="0"/>
              <a:t>te h</a:t>
            </a:r>
            <a:r>
              <a:rPr lang="en-US" b="1" i="1" dirty="0" smtClean="0"/>
              <a:t>i</a:t>
            </a:r>
            <a:r>
              <a:rPr lang="en-US" dirty="0" smtClean="0"/>
              <a:t>gh n</a:t>
            </a:r>
            <a:r>
              <a:rPr lang="en-US" b="1" i="1" dirty="0" smtClean="0"/>
              <a:t>i</a:t>
            </a:r>
            <a:r>
              <a:rPr lang="en-US" dirty="0" smtClean="0"/>
              <a:t>ght;</a:t>
            </a:r>
          </a:p>
          <a:p>
            <a:pPr lvl="1"/>
            <a:r>
              <a:rPr lang="en-US" dirty="0" smtClean="0"/>
              <a:t>I must conf</a:t>
            </a:r>
            <a:r>
              <a:rPr lang="en-US" b="1" i="1" dirty="0" smtClean="0"/>
              <a:t>e</a:t>
            </a:r>
            <a:r>
              <a:rPr lang="en-US" dirty="0" smtClean="0"/>
              <a:t>ss that in my qu</a:t>
            </a:r>
            <a:r>
              <a:rPr lang="en-US" b="1" i="1" dirty="0" smtClean="0"/>
              <a:t>e</a:t>
            </a:r>
            <a:r>
              <a:rPr lang="en-US" dirty="0" smtClean="0"/>
              <a:t>st I f</a:t>
            </a:r>
            <a:r>
              <a:rPr lang="en-US" b="1" i="1" dirty="0" smtClean="0"/>
              <a:t>e</a:t>
            </a:r>
            <a:r>
              <a:rPr lang="en-US" dirty="0" smtClean="0"/>
              <a:t>lt depr</a:t>
            </a:r>
            <a:r>
              <a:rPr lang="en-US" b="1" i="1" dirty="0" smtClean="0"/>
              <a:t>e</a:t>
            </a:r>
            <a:r>
              <a:rPr lang="en-US" dirty="0" smtClean="0"/>
              <a:t>ssed and r</a:t>
            </a:r>
            <a:r>
              <a:rPr lang="en-US" b="1" i="1" dirty="0" smtClean="0"/>
              <a:t>e</a:t>
            </a:r>
            <a:r>
              <a:rPr lang="en-US" dirty="0" smtClean="0"/>
              <a:t>stless;</a:t>
            </a:r>
          </a:p>
          <a:p>
            <a:pPr lvl="1"/>
            <a:r>
              <a:rPr lang="en-US" dirty="0" smtClean="0"/>
              <a:t>Soft language </a:t>
            </a:r>
            <a:r>
              <a:rPr lang="en-US" b="1" i="1" dirty="0" smtClean="0"/>
              <a:t>i</a:t>
            </a:r>
            <a:r>
              <a:rPr lang="en-US" dirty="0" smtClean="0"/>
              <a:t>ssued from their </a:t>
            </a:r>
            <a:r>
              <a:rPr lang="en-US" dirty="0" err="1" smtClean="0"/>
              <a:t>sp</a:t>
            </a:r>
            <a:r>
              <a:rPr lang="en-US" b="1" i="1" dirty="0" err="1" smtClean="0"/>
              <a:t>i</a:t>
            </a:r>
            <a:r>
              <a:rPr lang="en-US" dirty="0" err="1" smtClean="0"/>
              <a:t>tless</a:t>
            </a:r>
            <a:r>
              <a:rPr lang="en-US" dirty="0" smtClean="0"/>
              <a:t> l</a:t>
            </a:r>
            <a:r>
              <a:rPr lang="en-US" b="1" i="1" dirty="0" smtClean="0"/>
              <a:t>i</a:t>
            </a:r>
            <a:r>
              <a:rPr lang="en-US" dirty="0" smtClean="0"/>
              <a:t>ps as they sw</a:t>
            </a:r>
            <a:r>
              <a:rPr lang="en-US" b="1" i="1" dirty="0" smtClean="0"/>
              <a:t>i</a:t>
            </a:r>
            <a:r>
              <a:rPr lang="en-US" dirty="0" smtClean="0"/>
              <a:t>shed in low circles round and round the field, wind</a:t>
            </a:r>
            <a:r>
              <a:rPr lang="en-US" b="1" i="1" dirty="0" smtClean="0"/>
              <a:t>i</a:t>
            </a:r>
            <a:r>
              <a:rPr lang="en-US" dirty="0" smtClean="0"/>
              <a:t>ng h</a:t>
            </a:r>
            <a:r>
              <a:rPr lang="en-US" b="1" i="1" dirty="0" smtClean="0"/>
              <a:t>i</a:t>
            </a:r>
            <a:r>
              <a:rPr lang="en-US" dirty="0" smtClean="0"/>
              <a:t>ther and th</a:t>
            </a:r>
            <a:r>
              <a:rPr lang="en-US" b="1" i="1" dirty="0" smtClean="0"/>
              <a:t>i</a:t>
            </a:r>
            <a:r>
              <a:rPr lang="en-US" dirty="0" smtClean="0"/>
              <a:t>ther through the weeds.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Onomatopoeia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a combination of speech sounds </a:t>
            </a:r>
          </a:p>
          <a:p>
            <a:r>
              <a:rPr lang="en-US" dirty="0" smtClean="0"/>
              <a:t>which aim at </a:t>
            </a:r>
            <a:r>
              <a:rPr lang="en-US" u="sng" dirty="0" smtClean="0"/>
              <a:t>imitating sounds</a:t>
            </a:r>
            <a:r>
              <a:rPr lang="en-US" dirty="0" smtClean="0"/>
              <a:t> produced </a:t>
            </a:r>
          </a:p>
          <a:p>
            <a:pPr lvl="1"/>
            <a:r>
              <a:rPr lang="en-US" dirty="0" smtClean="0"/>
              <a:t>in nature (wind, sea, thunder), </a:t>
            </a:r>
          </a:p>
          <a:p>
            <a:pPr lvl="1"/>
            <a:r>
              <a:rPr lang="en-US" dirty="0" smtClean="0"/>
              <a:t>by things (machines, tools), </a:t>
            </a:r>
          </a:p>
          <a:p>
            <a:pPr lvl="1"/>
            <a:r>
              <a:rPr lang="en-US" dirty="0" smtClean="0"/>
              <a:t>by people (sighing, laughter, crying) </a:t>
            </a:r>
          </a:p>
          <a:p>
            <a:pPr lvl="1"/>
            <a:r>
              <a:rPr lang="en-US" dirty="0" smtClean="0"/>
              <a:t>and by animals.</a:t>
            </a:r>
          </a:p>
          <a:p>
            <a:endParaRPr lang="ru-RU" dirty="0" smtClean="0"/>
          </a:p>
          <a:p>
            <a:r>
              <a:rPr lang="en-US" dirty="0" smtClean="0"/>
              <a:t>Onomatopoeia is based on metonymy.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Onomatopoeia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often based on and combined with alliteration;</a:t>
            </a:r>
          </a:p>
          <a:p>
            <a:r>
              <a:rPr lang="en-US" dirty="0" smtClean="0"/>
              <a:t>may carry on an aesthetic function:</a:t>
            </a:r>
          </a:p>
          <a:p>
            <a:pPr lvl="1"/>
            <a:r>
              <a:rPr lang="en-US" dirty="0" smtClean="0"/>
              <a:t>act pleasurably or </a:t>
            </a:r>
            <a:r>
              <a:rPr lang="en-US" dirty="0" err="1" smtClean="0"/>
              <a:t>unpleasurably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on the reader’s feelings.</a:t>
            </a:r>
          </a:p>
          <a:p>
            <a:r>
              <a:rPr lang="en-US" dirty="0" smtClean="0"/>
              <a:t>is the poetic device by which </a:t>
            </a:r>
            <a:r>
              <a:rPr lang="en-US" u="sng" dirty="0" smtClean="0"/>
              <a:t>sound is used to communicate sense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The </a:t>
            </a:r>
            <a:r>
              <a:rPr lang="en-US" b="1" i="1" u="sng" dirty="0" smtClean="0"/>
              <a:t>moan</a:t>
            </a:r>
            <a:r>
              <a:rPr lang="en-US" i="1" dirty="0" smtClean="0"/>
              <a:t> of doves i</a:t>
            </a:r>
            <a:r>
              <a:rPr lang="en-US" b="1" i="1" u="sng" dirty="0" smtClean="0"/>
              <a:t>n</a:t>
            </a:r>
            <a:r>
              <a:rPr lang="en-US" i="1" dirty="0" smtClean="0"/>
              <a:t> i</a:t>
            </a:r>
            <a:r>
              <a:rPr lang="en-US" b="1" i="1" u="sng" dirty="0" smtClean="0"/>
              <a:t>mm</a:t>
            </a:r>
            <a:r>
              <a:rPr lang="en-US" i="1" dirty="0" smtClean="0"/>
              <a:t>e</a:t>
            </a:r>
            <a:r>
              <a:rPr lang="en-US" b="1" i="1" u="sng" dirty="0" smtClean="0"/>
              <a:t>m</a:t>
            </a:r>
            <a:r>
              <a:rPr lang="en-US" i="1" dirty="0" smtClean="0"/>
              <a:t>orial el</a:t>
            </a:r>
            <a:r>
              <a:rPr lang="en-US" b="1" i="1" u="sng" dirty="0" smtClean="0"/>
              <a:t>m</a:t>
            </a:r>
            <a:r>
              <a:rPr lang="en-US" i="1" dirty="0" smtClean="0"/>
              <a:t>s. And </a:t>
            </a:r>
            <a:r>
              <a:rPr lang="en-US" b="1" i="1" u="sng" dirty="0" smtClean="0"/>
              <a:t>murmuring</a:t>
            </a:r>
            <a:r>
              <a:rPr lang="en-US" i="1" dirty="0" smtClean="0"/>
              <a:t> of i</a:t>
            </a:r>
            <a:r>
              <a:rPr lang="en-US" b="1" i="1" u="sng" dirty="0" smtClean="0"/>
              <a:t>nn</a:t>
            </a:r>
            <a:r>
              <a:rPr lang="en-US" i="1" dirty="0" smtClean="0"/>
              <a:t>u</a:t>
            </a:r>
            <a:r>
              <a:rPr lang="en-US" b="1" i="1" u="sng" dirty="0" smtClean="0"/>
              <a:t>m</a:t>
            </a:r>
            <a:r>
              <a:rPr lang="en-US" i="1" dirty="0" smtClean="0"/>
              <a:t>erable bees.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506</TotalTime>
  <Words>1365</Words>
  <Application>Microsoft Office PowerPoint</Application>
  <PresentationFormat>Экран (4:3)</PresentationFormat>
  <Paragraphs>213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Обычная</vt:lpstr>
      <vt:lpstr>Phonetic Expressive Means and Devices</vt:lpstr>
      <vt:lpstr>Phonetic EMs and devices </vt:lpstr>
      <vt:lpstr>Euphony</vt:lpstr>
      <vt:lpstr>1. Alliteration</vt:lpstr>
      <vt:lpstr>Alliteration</vt:lpstr>
      <vt:lpstr>Alliteration: used in</vt:lpstr>
      <vt:lpstr>2. Assonance</vt:lpstr>
      <vt:lpstr>3. Onomatopoeia</vt:lpstr>
      <vt:lpstr>Onomatopoeia</vt:lpstr>
      <vt:lpstr>Onomatopoeia</vt:lpstr>
      <vt:lpstr>4. Rhythm</vt:lpstr>
      <vt:lpstr>Rhythm in prose</vt:lpstr>
      <vt:lpstr>Rhythm in prose</vt:lpstr>
      <vt:lpstr>Rhythm in poetry</vt:lpstr>
      <vt:lpstr>Iambus</vt:lpstr>
      <vt:lpstr>Trochee</vt:lpstr>
      <vt:lpstr>Dactyl</vt:lpstr>
      <vt:lpstr>Anapest</vt:lpstr>
      <vt:lpstr>Amphibrach</vt:lpstr>
      <vt:lpstr>5 basic feet of English poetry</vt:lpstr>
      <vt:lpstr>Irregular feet</vt:lpstr>
      <vt:lpstr>Spondee</vt:lpstr>
      <vt:lpstr>Pyrrhic foot</vt:lpstr>
      <vt:lpstr>Meter</vt:lpstr>
      <vt:lpstr>Feet and Meters</vt:lpstr>
      <vt:lpstr>Metrical Foot + Line Length = Meter</vt:lpstr>
      <vt:lpstr>Identifying meter</vt:lpstr>
      <vt:lpstr>Free verse vs. blank verse</vt:lpstr>
      <vt:lpstr>5. Rhyme</vt:lpstr>
      <vt:lpstr>Rhyme</vt:lpstr>
      <vt:lpstr>= the similarity of sounds:</vt:lpstr>
      <vt:lpstr>= the structure of rhymes</vt:lpstr>
      <vt:lpstr>= the structure of rhymes</vt:lpstr>
      <vt:lpstr>= the arrangement of rhymes </vt:lpstr>
      <vt:lpstr>= the arrangement of rhymes </vt:lpstr>
      <vt:lpstr>The functions of rhyme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Phonetic Expressive Means and Devices</dc:title>
  <dc:creator>Mona_De_Lafitte</dc:creator>
  <cp:lastModifiedBy>Mona_De_Lafitte</cp:lastModifiedBy>
  <cp:revision>55</cp:revision>
  <dcterms:created xsi:type="dcterms:W3CDTF">2014-04-01T20:17:33Z</dcterms:created>
  <dcterms:modified xsi:type="dcterms:W3CDTF">2014-06-08T21:18:15Z</dcterms:modified>
</cp:coreProperties>
</file>