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6/9/2014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6/9/2014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6/9/2014</a:t>
            </a:fld>
            <a:endParaRPr lang="en-US">
              <a:solidFill>
                <a:srgbClr val="E7DEC9">
                  <a:shade val="5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srgbClr val="E7DEC9">
                  <a:shade val="5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Graphical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stylistic means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30280" cy="685800"/>
          </a:xfrm>
        </p:spPr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62646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Two roads diverged in a yellow wood,</a:t>
            </a:r>
            <a:br>
              <a:rPr lang="en-US" dirty="0" smtClean="0"/>
            </a:br>
            <a:r>
              <a:rPr lang="en-US" dirty="0" smtClean="0"/>
              <a:t>And sorry I could not travel both</a:t>
            </a:r>
            <a:br>
              <a:rPr lang="en-US" dirty="0" smtClean="0"/>
            </a:br>
            <a:r>
              <a:rPr lang="en-US" dirty="0" smtClean="0"/>
              <a:t>And be one traveler, long I stood</a:t>
            </a:r>
            <a:br>
              <a:rPr lang="en-US" dirty="0" smtClean="0"/>
            </a:br>
            <a:r>
              <a:rPr lang="en-US" dirty="0" smtClean="0"/>
              <a:t>And looked down one as far as I could</a:t>
            </a:r>
            <a:br>
              <a:rPr lang="en-US" dirty="0" smtClean="0"/>
            </a:br>
            <a:r>
              <a:rPr lang="en-US" dirty="0" smtClean="0"/>
              <a:t>To where it bent in the undergrowth;</a:t>
            </a:r>
            <a:r>
              <a:rPr lang="en-US" i="1" dirty="0" smtClean="0"/>
              <a:t>        </a:t>
            </a:r>
          </a:p>
          <a:p>
            <a:r>
              <a:rPr lang="en-US" dirty="0" smtClean="0"/>
              <a:t>Then took the other, as just as fair,</a:t>
            </a:r>
            <a:br>
              <a:rPr lang="en-US" dirty="0" smtClean="0"/>
            </a:br>
            <a:r>
              <a:rPr lang="en-US" dirty="0" smtClean="0"/>
              <a:t>And having perhaps the better claim,</a:t>
            </a:r>
            <a:br>
              <a:rPr lang="en-US" dirty="0" smtClean="0"/>
            </a:br>
            <a:r>
              <a:rPr lang="en-US" dirty="0" smtClean="0"/>
              <a:t>Because it was grassy and wanted wear;</a:t>
            </a:r>
            <a:br>
              <a:rPr lang="en-US" dirty="0" smtClean="0"/>
            </a:br>
            <a:r>
              <a:rPr lang="en-US" dirty="0" smtClean="0"/>
              <a:t>Though as for that the passing there</a:t>
            </a:r>
            <a:br>
              <a:rPr lang="en-US" dirty="0" smtClean="0"/>
            </a:br>
            <a:r>
              <a:rPr lang="en-US" dirty="0" smtClean="0"/>
              <a:t>Had worn them really about the same,</a:t>
            </a:r>
            <a:r>
              <a:rPr lang="en-US" i="1" dirty="0" smtClean="0"/>
              <a:t>      </a:t>
            </a:r>
          </a:p>
          <a:p>
            <a:r>
              <a:rPr lang="en-US" dirty="0" smtClean="0"/>
              <a:t>And both that morning equally lay</a:t>
            </a:r>
            <a:br>
              <a:rPr lang="en-US" dirty="0" smtClean="0"/>
            </a:br>
            <a:r>
              <a:rPr lang="en-US" dirty="0" smtClean="0"/>
              <a:t>In leaves no step had trodden black.</a:t>
            </a:r>
            <a:br>
              <a:rPr lang="en-US" dirty="0" smtClean="0"/>
            </a:br>
            <a:r>
              <a:rPr lang="en-US" dirty="0" smtClean="0"/>
              <a:t>Oh, I kept the first for another day!</a:t>
            </a:r>
            <a:br>
              <a:rPr lang="en-US" dirty="0" smtClean="0"/>
            </a:br>
            <a:r>
              <a:rPr lang="en-US" dirty="0" smtClean="0"/>
              <a:t>Yet knowing how way leads on to way,</a:t>
            </a:r>
            <a:br>
              <a:rPr lang="en-US" dirty="0" smtClean="0"/>
            </a:br>
            <a:r>
              <a:rPr lang="en-US" dirty="0" smtClean="0"/>
              <a:t>I doubted if I should ever come back.</a:t>
            </a:r>
            <a:r>
              <a:rPr lang="en-US" i="1" dirty="0" smtClean="0"/>
              <a:t>       </a:t>
            </a:r>
          </a:p>
          <a:p>
            <a:r>
              <a:rPr lang="en-US" dirty="0" smtClean="0"/>
              <a:t>I shall be telling this with a sigh</a:t>
            </a:r>
            <a:br>
              <a:rPr lang="en-US" dirty="0" smtClean="0"/>
            </a:br>
            <a:r>
              <a:rPr lang="en-US" dirty="0" smtClean="0"/>
              <a:t>Somewhere ages and ages hence:</a:t>
            </a:r>
            <a:br>
              <a:rPr lang="en-US" dirty="0" smtClean="0"/>
            </a:br>
            <a:r>
              <a:rPr lang="en-US" dirty="0" smtClean="0"/>
              <a:t>Two roads diverged in a wood, and I—</a:t>
            </a:r>
            <a:br>
              <a:rPr lang="en-US" dirty="0" smtClean="0"/>
            </a:br>
            <a:r>
              <a:rPr lang="en-US" dirty="0" smtClean="0"/>
              <a:t>I took the one less traveled by,</a:t>
            </a:r>
            <a:br>
              <a:rPr lang="en-US" dirty="0" smtClean="0"/>
            </a:br>
            <a:r>
              <a:rPr lang="en-US" dirty="0" smtClean="0"/>
              <a:t>And that has made all the difference.</a:t>
            </a:r>
          </a:p>
          <a:p>
            <a:pPr algn="r"/>
            <a:r>
              <a:rPr lang="en-US" dirty="0" err="1" smtClean="0"/>
              <a:t>R.Frost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404664"/>
            <a:ext cx="7200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(1)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(2)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(3)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(4)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(5)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(6)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(7)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(8)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(9)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(10)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(11)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(12)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(13)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(14)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(15)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(16)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(17)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(18)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(19)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(20)</a:t>
            </a:r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Phonetic level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916832"/>
            <a:ext cx="7890080" cy="3565376"/>
          </a:xfrm>
        </p:spPr>
        <p:txBody>
          <a:bodyPr/>
          <a:lstStyle/>
          <a:p>
            <a:r>
              <a:rPr lang="en-US" dirty="0" smtClean="0"/>
              <a:t>Step 1 – counting syllables, identifying feet and meter according to the PREVAILING foot</a:t>
            </a:r>
          </a:p>
          <a:p>
            <a:endParaRPr lang="en-US" dirty="0" smtClean="0"/>
          </a:p>
          <a:p>
            <a:r>
              <a:rPr lang="en-US" dirty="0" smtClean="0"/>
              <a:t>There can and WILL be deviations from the metrical pattern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620688"/>
          <a:ext cx="8640960" cy="5289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224136"/>
                <a:gridCol w="792088"/>
                <a:gridCol w="1224136"/>
                <a:gridCol w="1008112"/>
                <a:gridCol w="720080"/>
                <a:gridCol w="1008112"/>
                <a:gridCol w="720080"/>
                <a:gridCol w="1296144"/>
              </a:tblGrid>
              <a:tr h="4818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ROADS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VERGED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WOOD</a:t>
                      </a:r>
                      <a:endParaRPr lang="ru-RU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r>
                        <a:rPr lang="en-US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could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vel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BOTH</a:t>
                      </a:r>
                      <a:endParaRPr lang="ru-RU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</a:tr>
              <a:tr h="4708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vel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STOOD</a:t>
                      </a:r>
                      <a:endParaRPr lang="ru-RU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LOOKED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down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COULD</a:t>
                      </a:r>
                      <a:endParaRPr lang="ru-RU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WHERE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GROWTH</a:t>
                      </a:r>
                      <a:endParaRPr lang="ru-RU" dirty="0" smtClean="0"/>
                    </a:p>
                  </a:txBody>
                  <a:tcPr/>
                </a:tc>
              </a:tr>
              <a:tr h="4818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/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Metrical pattern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 / - iamb</a:t>
            </a:r>
          </a:p>
          <a:p>
            <a:r>
              <a:rPr lang="en-US" dirty="0" smtClean="0"/>
              <a:t>The foot is repeated 4 times – tetrameter</a:t>
            </a:r>
          </a:p>
          <a:p>
            <a:r>
              <a:rPr lang="en-US" dirty="0" smtClean="0"/>
              <a:t>=&gt; iambic tetrameter</a:t>
            </a:r>
          </a:p>
          <a:p>
            <a:r>
              <a:rPr lang="en-US" dirty="0" smtClean="0"/>
              <a:t>BUT:  </a:t>
            </a:r>
          </a:p>
          <a:p>
            <a:pPr lvl="1"/>
            <a:r>
              <a:rPr lang="en-US" dirty="0" smtClean="0"/>
              <a:t>UU/ - an additional syllable in every line; the line is HYPERMETRIC</a:t>
            </a:r>
          </a:p>
          <a:p>
            <a:r>
              <a:rPr lang="en-US" dirty="0" smtClean="0"/>
              <a:t>OR: iambic tetrameter, where one foot is written in anapest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mention any meaningful deviations from the usual stress pattern.</a:t>
            </a:r>
          </a:p>
          <a:p>
            <a:r>
              <a:rPr lang="en-US" dirty="0" smtClean="0"/>
              <a:t>For instance: </a:t>
            </a:r>
          </a:p>
          <a:p>
            <a:pPr lvl="1"/>
            <a:r>
              <a:rPr lang="en-US" i="1" dirty="0" smtClean="0"/>
              <a:t>I TOOK the ONE LESS traveled BY</a:t>
            </a:r>
            <a:r>
              <a:rPr lang="en-US" dirty="0" smtClean="0"/>
              <a:t> – the line reveals an inverted order of stressed and unstressed syllables </a:t>
            </a:r>
            <a:r>
              <a:rPr lang="en-US" b="1" dirty="0" smtClean="0"/>
              <a:t>in order to foreground </a:t>
            </a:r>
            <a:r>
              <a:rPr lang="en-US" dirty="0" smtClean="0"/>
              <a:t>the word LESS;</a:t>
            </a:r>
            <a:endParaRPr lang="en-US" b="1" dirty="0" smtClean="0"/>
          </a:p>
          <a:p>
            <a:pPr lvl="1"/>
            <a:r>
              <a:rPr lang="en-US" i="1" dirty="0" smtClean="0"/>
              <a:t>And that has made all the </a:t>
            </a:r>
            <a:r>
              <a:rPr lang="en-US" i="1" dirty="0" err="1" smtClean="0"/>
              <a:t>DIFfeRENCE</a:t>
            </a:r>
            <a:r>
              <a:rPr lang="en-US" i="1" dirty="0" smtClean="0"/>
              <a:t> </a:t>
            </a:r>
            <a:r>
              <a:rPr lang="en-US" dirty="0" smtClean="0"/>
              <a:t>– the word acquires an additional stress for the sake of rhythm.</a:t>
            </a:r>
          </a:p>
          <a:p>
            <a:pPr lvl="1"/>
            <a:endParaRPr lang="en-US" dirty="0" smtClean="0"/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Rhyme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r>
              <a:rPr lang="en-US" dirty="0" smtClean="0"/>
              <a:t>Step 2 </a:t>
            </a:r>
          </a:p>
          <a:p>
            <a:pPr lvl="1"/>
            <a:r>
              <a:rPr lang="en-US" dirty="0" smtClean="0"/>
              <a:t>Identify the type of each rhyme:</a:t>
            </a:r>
          </a:p>
          <a:p>
            <a:pPr lvl="2"/>
            <a:r>
              <a:rPr lang="en-US" dirty="0" smtClean="0"/>
              <a:t>its arrangement, </a:t>
            </a:r>
          </a:p>
          <a:p>
            <a:pPr lvl="2"/>
            <a:r>
              <a:rPr lang="en-US" dirty="0" smtClean="0"/>
              <a:t>similarity </a:t>
            </a:r>
          </a:p>
          <a:p>
            <a:pPr lvl="2"/>
            <a:r>
              <a:rPr lang="en-US" dirty="0" smtClean="0"/>
              <a:t>and structure.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There can and WILL be deviations here, too. This is </a:t>
            </a:r>
            <a:r>
              <a:rPr lang="en-US" strike="sngStrike" dirty="0" smtClean="0"/>
              <a:t>Sparta</a:t>
            </a:r>
            <a:r>
              <a:rPr lang="en-US" dirty="0" smtClean="0"/>
              <a:t> poetry.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marL="180000" indent="0">
              <a:buNone/>
            </a:pPr>
            <a:r>
              <a:rPr lang="en-US" dirty="0" smtClean="0"/>
              <a:t>Two roads diverged in a yellow WOOD, </a:t>
            </a:r>
            <a:br>
              <a:rPr lang="en-US" dirty="0" smtClean="0"/>
            </a:br>
            <a:r>
              <a:rPr lang="en-US" dirty="0" smtClean="0"/>
              <a:t>And sorry I could not travel </a:t>
            </a:r>
            <a:r>
              <a:rPr lang="en-US" i="1" dirty="0" smtClean="0"/>
              <a:t>both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be one traveler, long I STOOD</a:t>
            </a:r>
            <a:br>
              <a:rPr lang="en-US" dirty="0" smtClean="0"/>
            </a:br>
            <a:r>
              <a:rPr lang="en-US" dirty="0" smtClean="0"/>
              <a:t>And looked down one as far as I COULD</a:t>
            </a:r>
            <a:br>
              <a:rPr lang="en-US" dirty="0" smtClean="0"/>
            </a:br>
            <a:r>
              <a:rPr lang="en-US" dirty="0" smtClean="0"/>
              <a:t>To where it bent in the under</a:t>
            </a:r>
            <a:r>
              <a:rPr lang="en-US" i="1" dirty="0" smtClean="0"/>
              <a:t>growth</a:t>
            </a:r>
          </a:p>
          <a:p>
            <a:pPr marL="180000" indent="0">
              <a:buNone/>
            </a:pPr>
            <a:endParaRPr lang="en-US" dirty="0" smtClean="0"/>
          </a:p>
          <a:p>
            <a:pPr marL="180000" indent="0"/>
            <a:r>
              <a:rPr lang="en-US" dirty="0" smtClean="0"/>
              <a:t>The pattern of rhyming: a b a </a:t>
            </a:r>
            <a:r>
              <a:rPr lang="en-US" dirty="0" err="1" smtClean="0"/>
              <a:t>a</a:t>
            </a:r>
            <a:r>
              <a:rPr lang="en-US" dirty="0" smtClean="0"/>
              <a:t> b</a:t>
            </a:r>
          </a:p>
          <a:p>
            <a:pPr marL="180000" indent="0"/>
            <a:r>
              <a:rPr lang="en-US" dirty="0" smtClean="0"/>
              <a:t>The type of rhyme – masculine perfect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484784"/>
            <a:ext cx="8995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(a)</a:t>
            </a:r>
          </a:p>
          <a:p>
            <a:r>
              <a:rPr lang="en-US" sz="3200" dirty="0" smtClean="0">
                <a:solidFill>
                  <a:prstClr val="black"/>
                </a:solidFill>
              </a:rPr>
              <a:t>(b)</a:t>
            </a:r>
          </a:p>
          <a:p>
            <a:r>
              <a:rPr lang="en-US" sz="3200" dirty="0" smtClean="0">
                <a:solidFill>
                  <a:prstClr val="black"/>
                </a:solidFill>
              </a:rPr>
              <a:t>(a)</a:t>
            </a:r>
          </a:p>
          <a:p>
            <a:r>
              <a:rPr lang="en-US" sz="3200" dirty="0" smtClean="0">
                <a:solidFill>
                  <a:prstClr val="black"/>
                </a:solidFill>
              </a:rPr>
              <a:t>(a)</a:t>
            </a:r>
          </a:p>
          <a:p>
            <a:r>
              <a:rPr lang="en-US" sz="3200" dirty="0" smtClean="0">
                <a:solidFill>
                  <a:prstClr val="black"/>
                </a:solidFill>
              </a:rPr>
              <a:t>(b)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Phonetic Stylistic Devices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</a:p>
          <a:p>
            <a:pPr lvl="1"/>
            <a:r>
              <a:rPr lang="en-US" dirty="0" smtClean="0"/>
              <a:t>Alliteration - ?</a:t>
            </a:r>
          </a:p>
          <a:p>
            <a:pPr lvl="1"/>
            <a:r>
              <a:rPr lang="en-US" dirty="0" smtClean="0"/>
              <a:t>Assonance - ?</a:t>
            </a:r>
          </a:p>
          <a:p>
            <a:pPr lvl="1"/>
            <a:r>
              <a:rPr lang="en-US" dirty="0" smtClean="0"/>
              <a:t>Onomatopoeia - ?</a:t>
            </a:r>
          </a:p>
          <a:p>
            <a:endParaRPr lang="en-US" dirty="0" smtClean="0"/>
          </a:p>
          <a:p>
            <a:r>
              <a:rPr lang="en-US" dirty="0" smtClean="0"/>
              <a:t>And be one trave</a:t>
            </a:r>
            <a:r>
              <a:rPr lang="en-US" u="sng" dirty="0" smtClean="0"/>
              <a:t>ler</a:t>
            </a:r>
            <a:r>
              <a:rPr lang="en-US" dirty="0" smtClean="0"/>
              <a:t>, </a:t>
            </a:r>
            <a:r>
              <a:rPr lang="en-US" u="sng" dirty="0" smtClean="0"/>
              <a:t>lo</a:t>
            </a:r>
            <a:r>
              <a:rPr lang="en-US" dirty="0" smtClean="0"/>
              <a:t>ng I STOOD (3)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u="sng" dirty="0" smtClean="0"/>
              <a:t>L</a:t>
            </a:r>
            <a:r>
              <a:rPr lang="en-US" dirty="0" smtClean="0"/>
              <a:t>OOKED down one </a:t>
            </a:r>
            <a:br>
              <a:rPr lang="en-US" dirty="0" smtClean="0"/>
            </a:br>
            <a:r>
              <a:rPr lang="en-US" dirty="0" smtClean="0"/>
              <a:t>as far as I COULD (4)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Morphological level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Transposition of grammatical categories - ?</a:t>
            </a:r>
          </a:p>
          <a:p>
            <a:endParaRPr lang="en-US" dirty="0" smtClean="0"/>
          </a:p>
          <a:p>
            <a:r>
              <a:rPr lang="en-US" i="1" dirty="0" smtClean="0"/>
              <a:t>…[the road] was grassy and </a:t>
            </a:r>
            <a:r>
              <a:rPr lang="en-US" i="1" u="sng" dirty="0" smtClean="0"/>
              <a:t>wanted wear</a:t>
            </a:r>
            <a:r>
              <a:rPr lang="en-US" i="1" dirty="0" smtClean="0"/>
              <a:t> (8) </a:t>
            </a:r>
            <a:r>
              <a:rPr lang="en-US" dirty="0" smtClean="0"/>
              <a:t>– the use of verbs of desire / mental activity with inanimate objects (which results in lexical stylistic device of </a:t>
            </a:r>
            <a:r>
              <a:rPr lang="en-US" u="sng" dirty="0" smtClean="0"/>
              <a:t>personification</a:t>
            </a:r>
            <a:r>
              <a:rPr lang="en-US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Lexical level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r>
              <a:rPr lang="en-US" i="1" dirty="0" smtClean="0"/>
              <a:t>[the road] bent in the undergrowth (5),</a:t>
            </a:r>
            <a:br>
              <a:rPr lang="en-US" i="1" dirty="0" smtClean="0"/>
            </a:br>
            <a:r>
              <a:rPr lang="en-US" i="1" dirty="0" smtClean="0"/>
              <a:t>[the road] having … the better claim (7), </a:t>
            </a:r>
            <a:br>
              <a:rPr lang="en-US" i="1" dirty="0" smtClean="0"/>
            </a:br>
            <a:r>
              <a:rPr lang="en-US" i="1" dirty="0" smtClean="0"/>
              <a:t>[the road] wanted wear (8):</a:t>
            </a:r>
          </a:p>
          <a:p>
            <a:pPr lvl="1"/>
            <a:r>
              <a:rPr lang="en-US" dirty="0" smtClean="0"/>
              <a:t>metaphors (personification):</a:t>
            </a:r>
          </a:p>
          <a:p>
            <a:pPr lvl="1"/>
            <a:r>
              <a:rPr lang="en-US" dirty="0" smtClean="0"/>
              <a:t>trite,</a:t>
            </a:r>
          </a:p>
          <a:p>
            <a:pPr lvl="1"/>
            <a:r>
              <a:rPr lang="en-US" dirty="0" smtClean="0"/>
              <a:t>simple, </a:t>
            </a:r>
          </a:p>
          <a:p>
            <a:pPr lvl="1"/>
            <a:r>
              <a:rPr lang="en-US" dirty="0" smtClean="0"/>
              <a:t>embodied in a V+N constructions;</a:t>
            </a:r>
          </a:p>
          <a:p>
            <a:pPr lvl="1"/>
            <a:r>
              <a:rPr lang="en-US" dirty="0" smtClean="0"/>
              <a:t>perform the function of predicate.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Stylistic Means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 emphatic use of </a:t>
            </a:r>
          </a:p>
          <a:p>
            <a:pPr lvl="1"/>
            <a:r>
              <a:rPr lang="en-US" dirty="0" smtClean="0"/>
              <a:t>punctuation, </a:t>
            </a:r>
          </a:p>
          <a:p>
            <a:pPr lvl="1"/>
            <a:r>
              <a:rPr lang="en-US" dirty="0" smtClean="0"/>
              <a:t>change of type, </a:t>
            </a:r>
          </a:p>
          <a:p>
            <a:pPr lvl="1"/>
            <a:r>
              <a:rPr lang="en-US" dirty="0" smtClean="0"/>
              <a:t>spelling changes (</a:t>
            </a:r>
            <a:r>
              <a:rPr lang="en-US" dirty="0" err="1" smtClean="0"/>
              <a:t>graphons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serve to convey in the written form the emotions </a:t>
            </a:r>
          </a:p>
          <a:p>
            <a:pPr lvl="1"/>
            <a:r>
              <a:rPr lang="en-US" dirty="0" smtClean="0"/>
              <a:t>which in the oral speech are expressed</a:t>
            </a:r>
          </a:p>
          <a:p>
            <a:pPr lvl="1"/>
            <a:r>
              <a:rPr lang="en-US" dirty="0" smtClean="0"/>
              <a:t>by means of intonation, stress and pauses.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4800600"/>
          </a:xfrm>
        </p:spPr>
        <p:txBody>
          <a:bodyPr/>
          <a:lstStyle/>
          <a:p>
            <a:r>
              <a:rPr lang="en-GB" i="1" dirty="0" smtClean="0"/>
              <a:t>no step had trodden black (12):</a:t>
            </a:r>
          </a:p>
          <a:p>
            <a:pPr lvl="1"/>
            <a:r>
              <a:rPr lang="en-GB" dirty="0" smtClean="0"/>
              <a:t>metonymy</a:t>
            </a:r>
          </a:p>
          <a:p>
            <a:pPr lvl="1"/>
            <a:r>
              <a:rPr lang="en-GB" dirty="0" smtClean="0"/>
              <a:t>based on the relations between the object (here regarded as a kind of an instrument) and the process; + agent &gt; result of action</a:t>
            </a:r>
          </a:p>
          <a:p>
            <a:pPr lvl="1"/>
            <a:r>
              <a:rPr lang="en-GB" dirty="0" smtClean="0"/>
              <a:t>fresh; </a:t>
            </a:r>
          </a:p>
          <a:p>
            <a:pPr lvl="1"/>
            <a:r>
              <a:rPr lang="en-GB" dirty="0" smtClean="0"/>
              <a:t>expressed by a N; by a </a:t>
            </a:r>
            <a:r>
              <a:rPr lang="en-GB" dirty="0" err="1" smtClean="0"/>
              <a:t>V+Adj</a:t>
            </a:r>
            <a:r>
              <a:rPr lang="en-GB" dirty="0" smtClean="0"/>
              <a:t>;</a:t>
            </a:r>
          </a:p>
          <a:p>
            <a:pPr lvl="1"/>
            <a:r>
              <a:rPr lang="en-GB" dirty="0" smtClean="0"/>
              <a:t>performs the function of the subject of the sentence; predicate.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Morphemic repetition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lexical repetition of the words with the same root morpheme </a:t>
            </a:r>
            <a:r>
              <a:rPr lang="en-US" i="1" dirty="0" smtClean="0"/>
              <a:t>travel:</a:t>
            </a:r>
          </a:p>
          <a:p>
            <a:pPr lvl="1"/>
            <a:r>
              <a:rPr lang="en-US" dirty="0" smtClean="0"/>
              <a:t>serves as a means of </a:t>
            </a:r>
            <a:r>
              <a:rPr lang="en-US" u="sng" dirty="0" smtClean="0"/>
              <a:t>cohesion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being repeated at the beginning of the poem and at the end of it, it </a:t>
            </a:r>
            <a:r>
              <a:rPr lang="en-US" u="sng" dirty="0" smtClean="0"/>
              <a:t>unites the stanzas into a coherent whole</a:t>
            </a:r>
            <a:endParaRPr lang="en-US" dirty="0" smtClean="0"/>
          </a:p>
          <a:p>
            <a:pPr lvl="2"/>
            <a:r>
              <a:rPr lang="en-US" i="1" dirty="0" smtClean="0"/>
              <a:t>travel (2), </a:t>
            </a:r>
            <a:r>
              <a:rPr lang="en-US" i="1" dirty="0" err="1" smtClean="0"/>
              <a:t>traveller</a:t>
            </a:r>
            <a:r>
              <a:rPr lang="en-US" i="1" dirty="0" smtClean="0"/>
              <a:t> (3) and travelled (19).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markers of poetic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are words that belong to poetic style (lofty, bookish) – or to colloquial, or… – point it out.</a:t>
            </a:r>
          </a:p>
          <a:p>
            <a:endParaRPr lang="en-US" dirty="0" smtClean="0"/>
          </a:p>
          <a:p>
            <a:r>
              <a:rPr lang="en-US" dirty="0" smtClean="0"/>
              <a:t>Lexical markers of poetic style: </a:t>
            </a:r>
          </a:p>
          <a:p>
            <a:pPr lvl="1"/>
            <a:r>
              <a:rPr lang="en-US" i="1" dirty="0" smtClean="0"/>
              <a:t>had trodden (12), hence (17).</a:t>
            </a:r>
          </a:p>
          <a:p>
            <a:pPr lvl="1"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Syntactical level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Inversion: </a:t>
            </a:r>
          </a:p>
          <a:p>
            <a:pPr lvl="1"/>
            <a:r>
              <a:rPr lang="en-US" i="1" dirty="0" smtClean="0"/>
              <a:t>sorry I could not travel both (2)</a:t>
            </a:r>
          </a:p>
          <a:p>
            <a:pPr lvl="1"/>
            <a:r>
              <a:rPr lang="en-US" i="1" dirty="0" smtClean="0"/>
              <a:t>be one traveler, long I stood (3),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- the occurrence of AM in the preposition:</a:t>
            </a:r>
          </a:p>
          <a:p>
            <a:pPr lvl="1"/>
            <a:r>
              <a:rPr lang="en-US" dirty="0" smtClean="0"/>
              <a:t> to create emphasis, </a:t>
            </a:r>
          </a:p>
          <a:p>
            <a:pPr lvl="1"/>
            <a:r>
              <a:rPr lang="en-US" dirty="0" smtClean="0"/>
              <a:t>to foreground the logical meaning </a:t>
            </a:r>
            <a:br>
              <a:rPr lang="en-US" dirty="0" smtClean="0"/>
            </a:br>
            <a:r>
              <a:rPr lang="en-US" dirty="0" smtClean="0"/>
              <a:t>of the word.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4800600"/>
          </a:xfrm>
        </p:spPr>
        <p:txBody>
          <a:bodyPr/>
          <a:lstStyle/>
          <a:p>
            <a:r>
              <a:rPr lang="en-US" i="1" dirty="0" smtClean="0"/>
              <a:t>Two roads diverged in a yellow wood,</a:t>
            </a:r>
            <a:br>
              <a:rPr lang="en-US" i="1" dirty="0" smtClean="0"/>
            </a:br>
            <a:r>
              <a:rPr lang="en-US" i="1" u="sng" dirty="0" smtClean="0"/>
              <a:t>And</a:t>
            </a:r>
            <a:r>
              <a:rPr lang="en-US" i="1" dirty="0" smtClean="0"/>
              <a:t> sorry I could not travel both</a:t>
            </a:r>
            <a:br>
              <a:rPr lang="en-US" i="1" dirty="0" smtClean="0"/>
            </a:br>
            <a:r>
              <a:rPr lang="en-US" i="1" u="sng" dirty="0" smtClean="0"/>
              <a:t>And</a:t>
            </a:r>
            <a:r>
              <a:rPr lang="en-US" i="1" dirty="0" smtClean="0"/>
              <a:t> be one traveler, long I stood</a:t>
            </a:r>
            <a:br>
              <a:rPr lang="en-US" i="1" dirty="0" smtClean="0"/>
            </a:br>
            <a:r>
              <a:rPr lang="en-US" i="1" u="sng" dirty="0" smtClean="0"/>
              <a:t>And</a:t>
            </a:r>
            <a:r>
              <a:rPr lang="en-US" i="1" dirty="0" smtClean="0"/>
              <a:t> looked down one as far as I could</a:t>
            </a:r>
            <a:br>
              <a:rPr lang="en-US" i="1" dirty="0" smtClean="0"/>
            </a:br>
            <a:r>
              <a:rPr lang="en-US" i="1" dirty="0" smtClean="0"/>
              <a:t>To where it bent in the undergrowth</a:t>
            </a:r>
          </a:p>
          <a:p>
            <a:pPr lvl="1"/>
            <a:r>
              <a:rPr lang="en-US" dirty="0" err="1" smtClean="0"/>
              <a:t>polysyndeton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repetition of the conjunction </a:t>
            </a:r>
            <a:r>
              <a:rPr lang="en-US" i="1" dirty="0" smtClean="0"/>
              <a:t>and</a:t>
            </a:r>
            <a:r>
              <a:rPr lang="en-US" dirty="0" smtClean="0"/>
              <a:t> helps to create rhythm and euphony.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492896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/>
              <a:t>=The End=</a:t>
            </a:r>
            <a:endParaRPr lang="ru-RU" sz="8000" dirty="0"/>
          </a:p>
        </p:txBody>
      </p:sp>
      <p:pic>
        <p:nvPicPr>
          <p:cNvPr id="6" name="Рисунок 5" descr="nicubunu_RPG_map_symbols_Crossroads_Sig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4365104"/>
            <a:ext cx="1635700" cy="19826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Emphatic use of punctuation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the marks of punctuation can be used to reflect the emphatic intonation of the speaker. </a:t>
            </a:r>
          </a:p>
          <a:p>
            <a:r>
              <a:rPr lang="en-US" dirty="0" smtClean="0"/>
              <a:t>The most frequently used one is the </a:t>
            </a:r>
            <a:r>
              <a:rPr lang="en-US" b="1" dirty="0" smtClean="0"/>
              <a:t>exclamation mark!</a:t>
            </a:r>
          </a:p>
          <a:p>
            <a:r>
              <a:rPr lang="en-US" dirty="0" smtClean="0"/>
              <a:t>Emphatic punctuation is used in many stylistic devices, but it can also be used in utterances which contain none:</a:t>
            </a:r>
          </a:p>
          <a:p>
            <a:pPr lvl="1"/>
            <a:r>
              <a:rPr lang="en-US" i="1" dirty="0" smtClean="0"/>
              <a:t>And there – drinking at the bar – was – Robert!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The change of type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a rather common means of </a:t>
            </a:r>
            <a:r>
              <a:rPr lang="en-US" u="sng" dirty="0" smtClean="0"/>
              <a:t>indicating stress and other changes in prosodic elements</a:t>
            </a:r>
            <a:r>
              <a:rPr lang="en-US" dirty="0" smtClean="0"/>
              <a:t>, includes:</a:t>
            </a:r>
            <a:endParaRPr lang="ru-RU" dirty="0" smtClean="0"/>
          </a:p>
          <a:p>
            <a:pPr lvl="1"/>
            <a:r>
              <a:rPr lang="en-US" i="1" dirty="0" smtClean="0"/>
              <a:t>italics, </a:t>
            </a:r>
          </a:p>
          <a:p>
            <a:pPr lvl="1"/>
            <a:r>
              <a:rPr lang="en-US" b="1" dirty="0" smtClean="0"/>
              <a:t>bold type, </a:t>
            </a:r>
          </a:p>
          <a:p>
            <a:pPr lvl="1"/>
            <a:r>
              <a:rPr lang="en-US" dirty="0" smtClean="0"/>
              <a:t>h-y-p-h-e-n-a-t-</a:t>
            </a:r>
            <a:r>
              <a:rPr lang="en-US" dirty="0" err="1" smtClean="0"/>
              <a:t>i</a:t>
            </a:r>
            <a:r>
              <a:rPr lang="en-US" dirty="0" smtClean="0"/>
              <a:t>-o-n, </a:t>
            </a:r>
          </a:p>
          <a:p>
            <a:pPr lvl="1"/>
            <a:r>
              <a:rPr lang="en-US" dirty="0" smtClean="0"/>
              <a:t>s p a c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n g   o u t, </a:t>
            </a:r>
          </a:p>
          <a:p>
            <a:pPr lvl="1"/>
            <a:r>
              <a:rPr lang="en-US" dirty="0" err="1" smtClean="0"/>
              <a:t>mmmmmultiplication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and CAPITALIZATION.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change of type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serves to convey exaggerated articulation:</a:t>
            </a:r>
          </a:p>
          <a:p>
            <a:pPr lvl="1"/>
            <a:r>
              <a:rPr lang="en-US" dirty="0" smtClean="0"/>
              <a:t> la-a-</a:t>
            </a:r>
            <a:r>
              <a:rPr lang="en-US" dirty="0" err="1" smtClean="0"/>
              <a:t>arge</a:t>
            </a:r>
            <a:r>
              <a:rPr lang="en-US" dirty="0" smtClean="0"/>
              <a:t>… </a:t>
            </a:r>
          </a:p>
          <a:p>
            <a:pPr lvl="1"/>
            <a:r>
              <a:rPr lang="en-US" dirty="0" smtClean="0"/>
              <a:t>I des-</a:t>
            </a:r>
            <a:r>
              <a:rPr lang="en-US" dirty="0" err="1" smtClean="0"/>
              <a:t>pise</a:t>
            </a:r>
            <a:r>
              <a:rPr lang="en-US" dirty="0" smtClean="0"/>
              <a:t> you! </a:t>
            </a:r>
          </a:p>
          <a:p>
            <a:pPr lvl="1"/>
            <a:r>
              <a:rPr lang="en-US" dirty="0" err="1" smtClean="0"/>
              <a:t>Allll</a:t>
            </a:r>
            <a:r>
              <a:rPr lang="en-US" dirty="0" smtClean="0"/>
              <a:t> </a:t>
            </a:r>
            <a:r>
              <a:rPr lang="en-US" dirty="0" err="1" smtClean="0"/>
              <a:t>aboarrrrd</a:t>
            </a:r>
            <a:r>
              <a:rPr lang="en-US" dirty="0" smtClean="0"/>
              <a:t>!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contributes to the overall meaning of a literary work (poems): </a:t>
            </a:r>
            <a:r>
              <a:rPr lang="en-US" i="1" dirty="0" smtClean="0"/>
              <a:t>Alice in Wonderland, The concrete poem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Alice in Wonderland</a:t>
            </a:r>
            <a:endParaRPr lang="ru-RU" dirty="0"/>
          </a:p>
        </p:txBody>
      </p:sp>
      <p:pic>
        <p:nvPicPr>
          <p:cNvPr id="4" name="Содержимое 3" descr="mouses-tai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476672"/>
            <a:ext cx="2810204" cy="5920374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851920" y="1589566"/>
            <a:ext cx="4879181" cy="507979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Fury said to a mouse, </a:t>
            </a:r>
            <a:br>
              <a:rPr lang="en-US" dirty="0" smtClean="0"/>
            </a:br>
            <a:r>
              <a:rPr lang="en-US" dirty="0" smtClean="0"/>
              <a:t>That he met in the house, </a:t>
            </a:r>
            <a:br>
              <a:rPr lang="en-US" dirty="0" smtClean="0"/>
            </a:br>
            <a:r>
              <a:rPr lang="en-US" dirty="0" smtClean="0"/>
              <a:t>'Let us both go to law: </a:t>
            </a:r>
            <a:br>
              <a:rPr lang="en-US" dirty="0" smtClean="0"/>
            </a:br>
            <a:r>
              <a:rPr lang="en-US" dirty="0" smtClean="0"/>
              <a:t>I will prosecute you.—</a:t>
            </a:r>
          </a:p>
          <a:p>
            <a:pPr>
              <a:buNone/>
            </a:pPr>
            <a:r>
              <a:rPr lang="en-US" dirty="0" smtClean="0"/>
              <a:t>	Come, I'll take no denial; </a:t>
            </a:r>
            <a:br>
              <a:rPr lang="en-US" dirty="0" smtClean="0"/>
            </a:br>
            <a:r>
              <a:rPr lang="en-US" dirty="0" smtClean="0"/>
              <a:t>We must have a trial: </a:t>
            </a:r>
            <a:br>
              <a:rPr lang="en-US" dirty="0" smtClean="0"/>
            </a:br>
            <a:r>
              <a:rPr lang="en-US" dirty="0" smtClean="0"/>
              <a:t>For really this morning </a:t>
            </a:r>
            <a:br>
              <a:rPr lang="en-US" dirty="0" smtClean="0"/>
            </a:br>
            <a:r>
              <a:rPr lang="en-US" dirty="0" smtClean="0"/>
              <a:t>I've nothing to do.' </a:t>
            </a:r>
          </a:p>
          <a:p>
            <a:pPr>
              <a:buNone/>
            </a:pPr>
            <a:r>
              <a:rPr lang="en-US" dirty="0" smtClean="0"/>
              <a:t>	Said the mouse to the cur, </a:t>
            </a:r>
            <a:br>
              <a:rPr lang="en-US" dirty="0" smtClean="0"/>
            </a:br>
            <a:r>
              <a:rPr lang="en-US" dirty="0" smtClean="0"/>
              <a:t>'Such a trial, dear Sir, </a:t>
            </a:r>
            <a:br>
              <a:rPr lang="en-US" dirty="0" smtClean="0"/>
            </a:br>
            <a:r>
              <a:rPr lang="en-US" dirty="0" smtClean="0"/>
              <a:t>With no jury or judge, </a:t>
            </a:r>
            <a:br>
              <a:rPr lang="en-US" dirty="0" smtClean="0"/>
            </a:br>
            <a:r>
              <a:rPr lang="en-US" dirty="0" smtClean="0"/>
              <a:t>would be wasting our breath.' </a:t>
            </a:r>
          </a:p>
          <a:p>
            <a:pPr>
              <a:buNone/>
            </a:pPr>
            <a:r>
              <a:rPr lang="en-US" dirty="0" smtClean="0"/>
              <a:t>	'I'll be judge, I'll be jury,' </a:t>
            </a:r>
            <a:br>
              <a:rPr lang="en-US" dirty="0" smtClean="0"/>
            </a:br>
            <a:r>
              <a:rPr lang="en-US" dirty="0" smtClean="0"/>
              <a:t>Said cunning old Fury: </a:t>
            </a:r>
            <a:br>
              <a:rPr lang="en-US" dirty="0" smtClean="0"/>
            </a:br>
            <a:r>
              <a:rPr lang="en-US" dirty="0" smtClean="0"/>
              <a:t>'I'll try the whole cause, </a:t>
            </a:r>
            <a:br>
              <a:rPr lang="en-US" dirty="0" smtClean="0"/>
            </a:br>
            <a:r>
              <a:rPr lang="en-US" dirty="0" smtClean="0"/>
              <a:t>and condemn you to death.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B5MWHN_2378840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347817"/>
            <a:ext cx="5377160" cy="335638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Graphon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Intentional violation of the graphic form / shape of a word to reflect its authentic pronunciation </a:t>
            </a:r>
          </a:p>
          <a:p>
            <a:r>
              <a:rPr lang="en-US" dirty="0" smtClean="0"/>
              <a:t>graphic fixation of phonetic peculiarities of a character’s pronunciation.</a:t>
            </a:r>
          </a:p>
          <a:p>
            <a:pPr lvl="1"/>
            <a:r>
              <a:rPr lang="en-US" i="1" dirty="0" err="1" smtClean="0"/>
              <a:t>Zis</a:t>
            </a:r>
            <a:r>
              <a:rPr lang="en-US" i="1" dirty="0" smtClean="0"/>
              <a:t> man?</a:t>
            </a:r>
            <a:endParaRPr lang="ru-RU" dirty="0" smtClean="0"/>
          </a:p>
          <a:p>
            <a:pPr lvl="1"/>
            <a:r>
              <a:rPr lang="en-US" i="1" dirty="0" err="1" smtClean="0"/>
              <a:t>Gimme</a:t>
            </a:r>
            <a:r>
              <a:rPr lang="en-US" i="1" dirty="0" smtClean="0"/>
              <a:t> a chance!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ToungeTwister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908720"/>
            <a:ext cx="3230880" cy="19918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May reflect:</a:t>
            </a:r>
          </a:p>
          <a:p>
            <a:pPr lvl="1"/>
            <a:r>
              <a:rPr lang="en-US" dirty="0" smtClean="0"/>
              <a:t>education, </a:t>
            </a:r>
          </a:p>
          <a:p>
            <a:pPr lvl="1"/>
            <a:r>
              <a:rPr lang="en-US" dirty="0" smtClean="0"/>
              <a:t>carelessness, </a:t>
            </a:r>
          </a:p>
          <a:p>
            <a:pPr lvl="1"/>
            <a:r>
              <a:rPr lang="en-US" dirty="0" smtClean="0"/>
              <a:t>physical defects (lisping, stammer, stutter), </a:t>
            </a:r>
          </a:p>
          <a:p>
            <a:pPr lvl="1"/>
            <a:r>
              <a:rPr lang="en-US" dirty="0" smtClean="0"/>
              <a:t>stumbling, </a:t>
            </a:r>
          </a:p>
          <a:p>
            <a:pPr lvl="1"/>
            <a:r>
              <a:rPr lang="en-US" dirty="0" smtClean="0"/>
              <a:t>intoxication, </a:t>
            </a:r>
          </a:p>
          <a:p>
            <a:pPr lvl="1"/>
            <a:r>
              <a:rPr lang="en-US" dirty="0" smtClean="0"/>
              <a:t>old age, tender age, </a:t>
            </a:r>
          </a:p>
          <a:p>
            <a:pPr lvl="1"/>
            <a:r>
              <a:rPr lang="en-US" dirty="0" smtClean="0"/>
              <a:t>a local accent, a foreign accent.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715426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40568" y="0"/>
            <a:ext cx="1008111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406640" cy="147218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to Analyze a Poem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7360" y="4797152"/>
            <a:ext cx="7406640" cy="1752600"/>
          </a:xfrm>
        </p:spPr>
        <p:txBody>
          <a:bodyPr/>
          <a:lstStyle/>
          <a:p>
            <a:pPr algn="r"/>
            <a:endParaRPr lang="en-US" i="1" dirty="0" smtClean="0"/>
          </a:p>
          <a:p>
            <a:pPr algn="r"/>
            <a:r>
              <a:rPr lang="en-US" i="1" dirty="0" smtClean="0">
                <a:solidFill>
                  <a:schemeClr val="bg1"/>
                </a:solidFill>
              </a:rPr>
              <a:t>The Road Not Taken</a:t>
            </a:r>
          </a:p>
          <a:p>
            <a:pPr algn="r"/>
            <a:r>
              <a:rPr lang="en-US" i="1" dirty="0" smtClean="0">
                <a:solidFill>
                  <a:schemeClr val="bg1"/>
                </a:solidFill>
              </a:rPr>
              <a:t>by </a:t>
            </a:r>
            <a:r>
              <a:rPr lang="en-US" i="1" dirty="0" err="1" smtClean="0">
                <a:solidFill>
                  <a:schemeClr val="bg1"/>
                </a:solidFill>
              </a:rPr>
              <a:t>R.Frost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918</Words>
  <Application>Microsoft Office PowerPoint</Application>
  <PresentationFormat>Экран (4:3)</PresentationFormat>
  <Paragraphs>245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Median</vt:lpstr>
      <vt:lpstr>Solstice</vt:lpstr>
      <vt:lpstr>Graphical  stylistic means</vt:lpstr>
      <vt:lpstr>Graphical Stylistic Means</vt:lpstr>
      <vt:lpstr>1. Emphatic use of punctuation</vt:lpstr>
      <vt:lpstr>2. The change of type</vt:lpstr>
      <vt:lpstr>The change of type</vt:lpstr>
      <vt:lpstr>Alice in Wonderland</vt:lpstr>
      <vt:lpstr>Graphon</vt:lpstr>
      <vt:lpstr>Graphon</vt:lpstr>
      <vt:lpstr>How to Analyze a Poem</vt:lpstr>
      <vt:lpstr>Слайд 10</vt:lpstr>
      <vt:lpstr>1. Phonetic level</vt:lpstr>
      <vt:lpstr>Слайд 12</vt:lpstr>
      <vt:lpstr>Metrical pattern</vt:lpstr>
      <vt:lpstr>Don’t forget</vt:lpstr>
      <vt:lpstr>Rhyme</vt:lpstr>
      <vt:lpstr>Слайд 16</vt:lpstr>
      <vt:lpstr>Phonetic Stylistic Devices</vt:lpstr>
      <vt:lpstr>2. Morphological level</vt:lpstr>
      <vt:lpstr>3. Lexical level</vt:lpstr>
      <vt:lpstr>Слайд 20</vt:lpstr>
      <vt:lpstr>Morphemic repetition</vt:lpstr>
      <vt:lpstr>Lexical markers of poetic style</vt:lpstr>
      <vt:lpstr>4. Syntactical level</vt:lpstr>
      <vt:lpstr>Слайд 24</vt:lpstr>
      <vt:lpstr>=The End=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Graphical  stylistic means</dc:title>
  <dc:creator>Mona_De_Lafitte</dc:creator>
  <cp:lastModifiedBy>Mona_De_Lafitte</cp:lastModifiedBy>
  <cp:revision>1</cp:revision>
  <dcterms:created xsi:type="dcterms:W3CDTF">2014-06-08T21:18:38Z</dcterms:created>
  <dcterms:modified xsi:type="dcterms:W3CDTF">2014-06-08T21:21:14Z</dcterms:modified>
</cp:coreProperties>
</file>