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A36C2A3-BA62-4ED1-BE35-CD75C1D711F1}" type="datetimeFigureOut">
              <a:rPr lang="ru-RU" smtClean="0"/>
              <a:t>29.09.2012</a:t>
            </a:fld>
            <a:endParaRPr lang="ru-RU"/>
          </a:p>
        </p:txBody>
      </p:sp>
      <p:sp>
        <p:nvSpPr>
          <p:cNvPr id="16" name="Номер слайда 15"/>
          <p:cNvSpPr>
            <a:spLocks noGrp="1"/>
          </p:cNvSpPr>
          <p:nvPr>
            <p:ph type="sldNum" sz="quarter" idx="11"/>
          </p:nvPr>
        </p:nvSpPr>
        <p:spPr/>
        <p:txBody>
          <a:bodyPr/>
          <a:lstStyle/>
          <a:p>
            <a:fld id="{AEB29913-E72A-49DB-9249-2A65F0044406}"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36C2A3-BA62-4ED1-BE35-CD75C1D711F1}" type="datetimeFigureOut">
              <a:rPr lang="ru-RU" smtClean="0"/>
              <a:t>29.09.2012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B29913-E72A-49DB-9249-2A65F004440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36C2A3-BA62-4ED1-BE35-CD75C1D711F1}" type="datetimeFigureOut">
              <a:rPr lang="ru-RU" smtClean="0"/>
              <a:t>29.09.2012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B29913-E72A-49DB-9249-2A65F004440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A36C2A3-BA62-4ED1-BE35-CD75C1D711F1}" type="datetimeFigureOut">
              <a:rPr lang="ru-RU" smtClean="0"/>
              <a:t>29.09.2012</a:t>
            </a:fld>
            <a:endParaRPr lang="ru-RU"/>
          </a:p>
        </p:txBody>
      </p:sp>
      <p:sp>
        <p:nvSpPr>
          <p:cNvPr id="15" name="Номер слайда 14"/>
          <p:cNvSpPr>
            <a:spLocks noGrp="1"/>
          </p:cNvSpPr>
          <p:nvPr>
            <p:ph type="sldNum" sz="quarter" idx="15"/>
          </p:nvPr>
        </p:nvSpPr>
        <p:spPr/>
        <p:txBody>
          <a:bodyPr/>
          <a:lstStyle>
            <a:lvl1pPr algn="ctr">
              <a:defRPr/>
            </a:lvl1pPr>
          </a:lstStyle>
          <a:p>
            <a:fld id="{AEB29913-E72A-49DB-9249-2A65F0044406}"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A36C2A3-BA62-4ED1-BE35-CD75C1D711F1}" type="datetimeFigureOut">
              <a:rPr lang="ru-RU" smtClean="0"/>
              <a:t>29.09.2012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B29913-E72A-49DB-9249-2A65F0044406}"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A36C2A3-BA62-4ED1-BE35-CD75C1D711F1}" type="datetimeFigureOut">
              <a:rPr lang="ru-RU" smtClean="0"/>
              <a:t>29.09.2012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B29913-E72A-49DB-9249-2A65F004440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EB29913-E72A-49DB-9249-2A65F0044406}"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A36C2A3-BA62-4ED1-BE35-CD75C1D711F1}" type="datetimeFigureOut">
              <a:rPr lang="ru-RU" smtClean="0"/>
              <a:t>29.09.2012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A36C2A3-BA62-4ED1-BE35-CD75C1D711F1}" type="datetimeFigureOut">
              <a:rPr lang="ru-RU" smtClean="0"/>
              <a:t>29.09.2012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B29913-E72A-49DB-9249-2A65F0044406}"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36C2A3-BA62-4ED1-BE35-CD75C1D711F1}" type="datetimeFigureOut">
              <a:rPr lang="ru-RU" smtClean="0"/>
              <a:t>29.09.2012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B29913-E72A-49DB-9249-2A65F004440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A36C2A3-BA62-4ED1-BE35-CD75C1D711F1}" type="datetimeFigureOut">
              <a:rPr lang="ru-RU" smtClean="0"/>
              <a:t>29.09.2012</a:t>
            </a:fld>
            <a:endParaRPr lang="ru-RU"/>
          </a:p>
        </p:txBody>
      </p:sp>
      <p:sp>
        <p:nvSpPr>
          <p:cNvPr id="9" name="Номер слайда 8"/>
          <p:cNvSpPr>
            <a:spLocks noGrp="1"/>
          </p:cNvSpPr>
          <p:nvPr>
            <p:ph type="sldNum" sz="quarter" idx="15"/>
          </p:nvPr>
        </p:nvSpPr>
        <p:spPr/>
        <p:txBody>
          <a:bodyPr/>
          <a:lstStyle/>
          <a:p>
            <a:fld id="{AEB29913-E72A-49DB-9249-2A65F0044406}"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A36C2A3-BA62-4ED1-BE35-CD75C1D711F1}" type="datetimeFigureOut">
              <a:rPr lang="ru-RU" smtClean="0"/>
              <a:t>29.09.2012</a:t>
            </a:fld>
            <a:endParaRPr lang="ru-RU"/>
          </a:p>
        </p:txBody>
      </p:sp>
      <p:sp>
        <p:nvSpPr>
          <p:cNvPr id="9" name="Номер слайда 8"/>
          <p:cNvSpPr>
            <a:spLocks noGrp="1"/>
          </p:cNvSpPr>
          <p:nvPr>
            <p:ph type="sldNum" sz="quarter" idx="11"/>
          </p:nvPr>
        </p:nvSpPr>
        <p:spPr/>
        <p:txBody>
          <a:bodyPr/>
          <a:lstStyle/>
          <a:p>
            <a:fld id="{AEB29913-E72A-49DB-9249-2A65F0044406}"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A36C2A3-BA62-4ED1-BE35-CD75C1D711F1}" type="datetimeFigureOut">
              <a:rPr lang="ru-RU" smtClean="0"/>
              <a:t>29.09.2012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EB29913-E72A-49DB-9249-2A65F0044406}"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r>
              <a:rPr lang="en-US" dirty="0" smtClean="0"/>
              <a:t>Alfred the Great </a:t>
            </a:r>
            <a:endParaRPr lang="ru-RU"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14810" y="214290"/>
            <a:ext cx="4471990" cy="6143668"/>
          </a:xfrm>
        </p:spPr>
        <p:txBody>
          <a:bodyPr/>
          <a:lstStyle/>
          <a:p>
            <a:r>
              <a:rPr lang="en-US" b="1" dirty="0" smtClean="0"/>
              <a:t>Alfred the Great</a:t>
            </a:r>
            <a:r>
              <a:rPr lang="en-US" dirty="0" smtClean="0"/>
              <a:t> </a:t>
            </a:r>
            <a:r>
              <a:rPr lang="en-US" b="1" dirty="0" smtClean="0"/>
              <a:t>was King of </a:t>
            </a:r>
            <a:r>
              <a:rPr lang="en-US" b="1" dirty="0" err="1" smtClean="0"/>
              <a:t>Wessex</a:t>
            </a:r>
            <a:r>
              <a:rPr lang="en-US" b="1" dirty="0" smtClean="0"/>
              <a:t> from 871 to 899</a:t>
            </a:r>
            <a:r>
              <a:rPr lang="en-US" dirty="0" smtClean="0"/>
              <a:t>.</a:t>
            </a:r>
            <a:endParaRPr lang="ru-RU" dirty="0"/>
          </a:p>
        </p:txBody>
      </p:sp>
      <p:sp>
        <p:nvSpPr>
          <p:cNvPr id="3" name="Заголовок 2"/>
          <p:cNvSpPr>
            <a:spLocks noGrp="1"/>
          </p:cNvSpPr>
          <p:nvPr>
            <p:ph type="title"/>
          </p:nvPr>
        </p:nvSpPr>
        <p:spPr>
          <a:xfrm>
            <a:off x="4357686" y="152400"/>
            <a:ext cx="4329114" cy="6348434"/>
          </a:xfrm>
        </p:spPr>
        <p:txBody>
          <a:bodyPr>
            <a:normAutofit/>
          </a:bodyPr>
          <a:lstStyle/>
          <a:p>
            <a:r>
              <a:rPr sz="4400" smtClean="0">
                <a:solidFill>
                  <a:srgbClr val="002060"/>
                </a:solidFill>
              </a:rPr>
              <a:t>Alfred was born in the village of Wanating, now Wantage, Oxfordshire. He was the youngest son of </a:t>
            </a:r>
            <a:r>
              <a:rPr sz="4400" smtClean="0">
                <a:solidFill>
                  <a:srgbClr val="002060"/>
                </a:solidFill>
              </a:rPr>
              <a:t>King. </a:t>
            </a:r>
            <a:r>
              <a:rPr lang="ru-RU" dirty="0" smtClean="0"/>
              <a:t/>
            </a:r>
            <a:br>
              <a:rPr lang="ru-RU" dirty="0" smtClean="0"/>
            </a:br>
            <a:endParaRPr lang="ru-RU" dirty="0">
              <a:solidFill>
                <a:srgbClr val="FF0000"/>
              </a:solidFill>
            </a:endParaRPr>
          </a:p>
        </p:txBody>
      </p:sp>
      <p:pic>
        <p:nvPicPr>
          <p:cNvPr id="4" name="Рисунок 3"/>
          <p:cNvPicPr/>
          <p:nvPr/>
        </p:nvPicPr>
        <p:blipFill>
          <a:blip r:embed="rId2"/>
          <a:srcRect/>
          <a:stretch>
            <a:fillRect/>
          </a:stretch>
        </p:blipFill>
        <p:spPr bwMode="auto">
          <a:xfrm>
            <a:off x="285720" y="214290"/>
            <a:ext cx="3857652" cy="628654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a:srcRect/>
          <a:stretch>
            <a:fillRect/>
          </a:stretch>
        </p:blipFill>
        <p:spPr bwMode="auto">
          <a:xfrm>
            <a:off x="3857620" y="214290"/>
            <a:ext cx="5000660" cy="6429420"/>
          </a:xfrm>
          <a:prstGeom prst="rect">
            <a:avLst/>
          </a:prstGeom>
          <a:noFill/>
          <a:ln w="9525">
            <a:noFill/>
            <a:miter lim="800000"/>
            <a:headEnd/>
            <a:tailEnd/>
          </a:ln>
        </p:spPr>
      </p:pic>
      <p:sp>
        <p:nvSpPr>
          <p:cNvPr id="3" name="Заголовок 2"/>
          <p:cNvSpPr>
            <a:spLocks noGrp="1"/>
          </p:cNvSpPr>
          <p:nvPr>
            <p:ph type="title"/>
          </p:nvPr>
        </p:nvSpPr>
        <p:spPr>
          <a:xfrm>
            <a:off x="214282" y="152400"/>
            <a:ext cx="4143404" cy="2205030"/>
          </a:xfrm>
        </p:spPr>
        <p:txBody>
          <a:bodyPr>
            <a:normAutofit/>
          </a:bodyPr>
          <a:lstStyle/>
          <a:p>
            <a:pPr algn="just"/>
            <a:r>
              <a:rPr sz="2000" smtClean="0"/>
              <a:t/>
            </a:r>
            <a:br>
              <a:rPr sz="2000" smtClean="0"/>
            </a:br>
            <a:r>
              <a:rPr sz="2000" smtClean="0"/>
              <a:t>.</a:t>
            </a:r>
            <a:endParaRPr lang="ru-RU" sz="2000" dirty="0"/>
          </a:p>
        </p:txBody>
      </p:sp>
      <p:sp>
        <p:nvSpPr>
          <p:cNvPr id="5" name="Прямоугольник 4"/>
          <p:cNvSpPr/>
          <p:nvPr/>
        </p:nvSpPr>
        <p:spPr>
          <a:xfrm>
            <a:off x="285720" y="214290"/>
            <a:ext cx="3571900" cy="5324535"/>
          </a:xfrm>
          <a:prstGeom prst="rect">
            <a:avLst/>
          </a:prstGeom>
        </p:spPr>
        <p:txBody>
          <a:bodyPr wrap="square">
            <a:spAutoFit/>
          </a:bodyPr>
          <a:lstStyle/>
          <a:p>
            <a:r>
              <a:rPr lang="en-US" sz="2000" dirty="0" smtClean="0">
                <a:solidFill>
                  <a:srgbClr val="002060"/>
                </a:solidFill>
              </a:rPr>
              <a:t>In April 871, King </a:t>
            </a:r>
            <a:r>
              <a:rPr lang="en-US" sz="2000" dirty="0">
                <a:solidFill>
                  <a:srgbClr val="002060"/>
                </a:solidFill>
              </a:rPr>
              <a:t>E</a:t>
            </a:r>
            <a:r>
              <a:rPr lang="en-US" sz="2000" dirty="0" smtClean="0">
                <a:solidFill>
                  <a:srgbClr val="002060"/>
                </a:solidFill>
              </a:rPr>
              <a:t>thelred died, and Alfred succeeded to the throne of </a:t>
            </a:r>
            <a:r>
              <a:rPr lang="en-US" sz="2000" dirty="0" err="1" smtClean="0">
                <a:solidFill>
                  <a:srgbClr val="002060"/>
                </a:solidFill>
              </a:rPr>
              <a:t>Wessex</a:t>
            </a:r>
            <a:r>
              <a:rPr lang="en-US" sz="2000" dirty="0" smtClean="0">
                <a:solidFill>
                  <a:srgbClr val="002060"/>
                </a:solidFill>
              </a:rPr>
              <a:t> and the burden of its </a:t>
            </a:r>
            <a:r>
              <a:rPr lang="en-US" sz="2000" dirty="0" err="1" smtClean="0">
                <a:solidFill>
                  <a:srgbClr val="002060"/>
                </a:solidFill>
              </a:rPr>
              <a:t>defence</a:t>
            </a:r>
            <a:r>
              <a:rPr lang="en-US" sz="2000" dirty="0" smtClean="0">
                <a:solidFill>
                  <a:srgbClr val="002060"/>
                </a:solidFill>
              </a:rPr>
              <a:t>, despite the fact that Ethelred left two under-age sons, </a:t>
            </a:r>
            <a:r>
              <a:rPr lang="en-US" sz="2000" dirty="0" err="1" smtClean="0">
                <a:solidFill>
                  <a:srgbClr val="002060"/>
                </a:solidFill>
              </a:rPr>
              <a:t>Ethelhelm</a:t>
            </a:r>
            <a:r>
              <a:rPr lang="en-US" sz="2000" dirty="0" smtClean="0">
                <a:solidFill>
                  <a:srgbClr val="002060"/>
                </a:solidFill>
              </a:rPr>
              <a:t> and </a:t>
            </a:r>
            <a:r>
              <a:rPr lang="en-US" sz="2000" dirty="0" err="1" smtClean="0">
                <a:solidFill>
                  <a:srgbClr val="002060"/>
                </a:solidFill>
              </a:rPr>
              <a:t>Ethelwold</a:t>
            </a:r>
            <a:r>
              <a:rPr lang="en-US" sz="2000" dirty="0" smtClean="0">
                <a:solidFill>
                  <a:srgbClr val="002060"/>
                </a:solidFill>
              </a:rPr>
              <a:t>. This was in accordance with the agreement that Ethelred and Alfred had made earlier that year in an assembly at </a:t>
            </a:r>
            <a:r>
              <a:rPr lang="en-US" sz="2000" dirty="0" err="1" smtClean="0">
                <a:solidFill>
                  <a:srgbClr val="002060"/>
                </a:solidFill>
              </a:rPr>
              <a:t>Swinbeorg</a:t>
            </a:r>
            <a:r>
              <a:rPr lang="en-US" sz="2000" dirty="0" smtClean="0">
                <a:solidFill>
                  <a:srgbClr val="002060"/>
                </a:solidFill>
              </a:rPr>
              <a:t>. The brothers had agreed that whichever of them outlived the other would inherit the personal property that King </a:t>
            </a:r>
            <a:r>
              <a:rPr lang="en-US" sz="2000" dirty="0" err="1" smtClean="0">
                <a:solidFill>
                  <a:srgbClr val="002060"/>
                </a:solidFill>
              </a:rPr>
              <a:t>Ethelwulf</a:t>
            </a:r>
            <a:r>
              <a:rPr lang="en-US" sz="2000" dirty="0" smtClean="0">
                <a:solidFill>
                  <a:srgbClr val="002060"/>
                </a:solidFill>
              </a:rPr>
              <a:t> had left jointly to his sons in his will.</a:t>
            </a:r>
            <a:endParaRPr lang="ru-RU" sz="2000" dirty="0">
              <a:solidFill>
                <a:srgbClr val="002060"/>
              </a:solidFill>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14810" y="428604"/>
            <a:ext cx="4643470" cy="6215106"/>
          </a:xfrm>
        </p:spPr>
        <p:txBody>
          <a:bodyPr>
            <a:normAutofit fontScale="92500" lnSpcReduction="10000"/>
          </a:bodyPr>
          <a:lstStyle/>
          <a:p>
            <a:pPr algn="just"/>
            <a:r>
              <a:rPr lang="en-US" b="1" dirty="0" smtClean="0">
                <a:solidFill>
                  <a:srgbClr val="002060"/>
                </a:solidFill>
              </a:rPr>
              <a:t>Counterattack and victory</a:t>
            </a:r>
            <a:endParaRPr lang="ru-RU" dirty="0" smtClean="0">
              <a:solidFill>
                <a:srgbClr val="002060"/>
              </a:solidFill>
            </a:endParaRPr>
          </a:p>
          <a:p>
            <a:pPr algn="just"/>
            <a:r>
              <a:rPr lang="en-US" dirty="0" smtClean="0">
                <a:solidFill>
                  <a:srgbClr val="002060"/>
                </a:solidFill>
              </a:rPr>
              <a:t>Alfred won a decisive victory in the ensuing Battle of </a:t>
            </a:r>
            <a:r>
              <a:rPr lang="en-US" dirty="0" err="1" smtClean="0">
                <a:solidFill>
                  <a:srgbClr val="002060"/>
                </a:solidFill>
              </a:rPr>
              <a:t>Ethandun</a:t>
            </a:r>
            <a:r>
              <a:rPr lang="en-US" dirty="0" smtClean="0">
                <a:solidFill>
                  <a:srgbClr val="002060"/>
                </a:solidFill>
              </a:rPr>
              <a:t>, which may have been fought near Westbury, Wiltshire</a:t>
            </a:r>
            <a:r>
              <a:rPr lang="en-US" dirty="0" smtClean="0">
                <a:solidFill>
                  <a:srgbClr val="002060"/>
                </a:solidFill>
              </a:rPr>
              <a:t>. He </a:t>
            </a:r>
            <a:r>
              <a:rPr lang="en-US" dirty="0" smtClean="0">
                <a:solidFill>
                  <a:srgbClr val="002060"/>
                </a:solidFill>
              </a:rPr>
              <a:t>then pursued the Danes to their stronghold at </a:t>
            </a:r>
            <a:r>
              <a:rPr lang="en-US" dirty="0" err="1" smtClean="0">
                <a:solidFill>
                  <a:srgbClr val="002060"/>
                </a:solidFill>
              </a:rPr>
              <a:t>Chippenham</a:t>
            </a:r>
            <a:r>
              <a:rPr lang="en-US" dirty="0" smtClean="0">
                <a:solidFill>
                  <a:srgbClr val="002060"/>
                </a:solidFill>
              </a:rPr>
              <a:t> and starved them into submission. One of the terms of the surrender was that </a:t>
            </a:r>
            <a:r>
              <a:rPr lang="en-US" dirty="0" err="1" smtClean="0">
                <a:solidFill>
                  <a:srgbClr val="002060"/>
                </a:solidFill>
              </a:rPr>
              <a:t>Guthrum</a:t>
            </a:r>
            <a:r>
              <a:rPr lang="en-US" dirty="0" smtClean="0">
                <a:solidFill>
                  <a:srgbClr val="002060"/>
                </a:solidFill>
              </a:rPr>
              <a:t> convert to Christianity; and three weeks later the Danish king and 29 of his chief men were </a:t>
            </a:r>
            <a:r>
              <a:rPr lang="en-US" dirty="0" err="1" smtClean="0">
                <a:solidFill>
                  <a:srgbClr val="002060"/>
                </a:solidFill>
              </a:rPr>
              <a:t>baptised</a:t>
            </a:r>
            <a:r>
              <a:rPr lang="en-US" dirty="0" smtClean="0">
                <a:solidFill>
                  <a:srgbClr val="002060"/>
                </a:solidFill>
              </a:rPr>
              <a:t> at Alfred's court at </a:t>
            </a:r>
            <a:r>
              <a:rPr lang="en-US" dirty="0" err="1" smtClean="0">
                <a:solidFill>
                  <a:srgbClr val="002060"/>
                </a:solidFill>
              </a:rPr>
              <a:t>Aller</a:t>
            </a:r>
            <a:r>
              <a:rPr lang="en-US" dirty="0" smtClean="0">
                <a:solidFill>
                  <a:srgbClr val="002060"/>
                </a:solidFill>
              </a:rPr>
              <a:t>, near </a:t>
            </a:r>
            <a:r>
              <a:rPr lang="en-US" dirty="0" err="1" smtClean="0">
                <a:solidFill>
                  <a:srgbClr val="002060"/>
                </a:solidFill>
              </a:rPr>
              <a:t>Athelney</a:t>
            </a:r>
            <a:r>
              <a:rPr lang="en-US" dirty="0" smtClean="0">
                <a:solidFill>
                  <a:srgbClr val="002060"/>
                </a:solidFill>
              </a:rPr>
              <a:t>, with Alfred receiving </a:t>
            </a:r>
            <a:r>
              <a:rPr lang="en-US" dirty="0" err="1" smtClean="0">
                <a:solidFill>
                  <a:srgbClr val="002060"/>
                </a:solidFill>
              </a:rPr>
              <a:t>Guthrum</a:t>
            </a:r>
            <a:r>
              <a:rPr lang="en-US" dirty="0" smtClean="0">
                <a:solidFill>
                  <a:srgbClr val="002060"/>
                </a:solidFill>
              </a:rPr>
              <a:t> as his spiritual son</a:t>
            </a:r>
            <a:r>
              <a:rPr lang="en-US" dirty="0" smtClean="0">
                <a:solidFill>
                  <a:srgbClr val="002060"/>
                </a:solidFill>
              </a:rPr>
              <a:t>.</a:t>
            </a:r>
            <a:endParaRPr lang="ru-RU" dirty="0">
              <a:solidFill>
                <a:srgbClr val="002060"/>
              </a:solidFill>
            </a:endParaRPr>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a:srcRect/>
          <a:stretch>
            <a:fillRect/>
          </a:stretch>
        </p:blipFill>
        <p:spPr bwMode="auto">
          <a:xfrm>
            <a:off x="428596" y="1643050"/>
            <a:ext cx="4071966" cy="321471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14290"/>
            <a:ext cx="8186766" cy="4500594"/>
          </a:xfrm>
        </p:spPr>
        <p:txBody>
          <a:bodyPr>
            <a:normAutofit fontScale="92500" lnSpcReduction="10000"/>
          </a:bodyPr>
          <a:lstStyle/>
          <a:p>
            <a:r>
              <a:rPr lang="en-US" b="1" dirty="0" smtClean="0"/>
              <a:t>Further Viking attacks repelled</a:t>
            </a:r>
            <a:endParaRPr lang="ru-RU" dirty="0" smtClean="0"/>
          </a:p>
          <a:p>
            <a:r>
              <a:rPr lang="en-US" dirty="0" smtClean="0">
                <a:solidFill>
                  <a:srgbClr val="002060"/>
                </a:solidFill>
              </a:rPr>
              <a:t>After another lull, in the autumn of 892 or 893, the Danes attacked again. Finding their position in mainland Europe precarious, they crossed to England in 330 ships in two divisions. They entrenched themselves, the larger body at </a:t>
            </a:r>
            <a:r>
              <a:rPr lang="en-US" dirty="0" err="1" smtClean="0">
                <a:solidFill>
                  <a:srgbClr val="002060"/>
                </a:solidFill>
              </a:rPr>
              <a:t>Appledore</a:t>
            </a:r>
            <a:r>
              <a:rPr lang="en-US" dirty="0" smtClean="0">
                <a:solidFill>
                  <a:srgbClr val="002060"/>
                </a:solidFill>
              </a:rPr>
              <a:t>, Kent, and the lesser, under </a:t>
            </a:r>
            <a:r>
              <a:rPr lang="en-US" dirty="0" err="1" smtClean="0">
                <a:solidFill>
                  <a:srgbClr val="002060"/>
                </a:solidFill>
              </a:rPr>
              <a:t>Hastein</a:t>
            </a:r>
            <a:r>
              <a:rPr lang="en-US" dirty="0" smtClean="0">
                <a:solidFill>
                  <a:srgbClr val="002060"/>
                </a:solidFill>
              </a:rPr>
              <a:t>, at Milton, also in Kent. The invaders brought their wives and children with them, indicating a meaningful attempt at conquest and </a:t>
            </a:r>
            <a:r>
              <a:rPr lang="en-US" dirty="0" err="1" smtClean="0">
                <a:solidFill>
                  <a:srgbClr val="002060"/>
                </a:solidFill>
              </a:rPr>
              <a:t>colonisation</a:t>
            </a:r>
            <a:r>
              <a:rPr lang="en-US" dirty="0" smtClean="0">
                <a:solidFill>
                  <a:srgbClr val="002060"/>
                </a:solidFill>
              </a:rPr>
              <a:t>. Alfred, in 893 or 894, took up a position from which he could observe both forces. While he was in talks with </a:t>
            </a:r>
            <a:r>
              <a:rPr lang="en-US" dirty="0" err="1" smtClean="0">
                <a:solidFill>
                  <a:srgbClr val="002060"/>
                </a:solidFill>
              </a:rPr>
              <a:t>Hastein</a:t>
            </a:r>
            <a:r>
              <a:rPr lang="en-US" dirty="0" smtClean="0">
                <a:solidFill>
                  <a:srgbClr val="002060"/>
                </a:solidFill>
              </a:rPr>
              <a:t>, the Danes at </a:t>
            </a:r>
            <a:r>
              <a:rPr lang="en-US" dirty="0" err="1" smtClean="0">
                <a:solidFill>
                  <a:srgbClr val="002060"/>
                </a:solidFill>
              </a:rPr>
              <a:t>Appledore</a:t>
            </a:r>
            <a:r>
              <a:rPr lang="en-US" dirty="0" smtClean="0">
                <a:solidFill>
                  <a:srgbClr val="002060"/>
                </a:solidFill>
              </a:rPr>
              <a:t> broke out and struck northwestwards.</a:t>
            </a:r>
            <a:endParaRPr lang="ru-RU" dirty="0">
              <a:solidFill>
                <a:srgbClr val="002060"/>
              </a:solidFill>
            </a:endParaRPr>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a:srcRect/>
          <a:stretch>
            <a:fillRect/>
          </a:stretch>
        </p:blipFill>
        <p:spPr bwMode="auto">
          <a:xfrm>
            <a:off x="714348" y="4286256"/>
            <a:ext cx="2786082" cy="2286016"/>
          </a:xfrm>
          <a:prstGeom prst="rect">
            <a:avLst/>
          </a:prstGeom>
          <a:noFill/>
          <a:ln w="9525">
            <a:noFill/>
            <a:miter lim="800000"/>
            <a:headEnd/>
            <a:tailEnd/>
          </a:ln>
        </p:spPr>
      </p:pic>
      <p:pic>
        <p:nvPicPr>
          <p:cNvPr id="5" name="Рисунок 4"/>
          <p:cNvPicPr/>
          <p:nvPr/>
        </p:nvPicPr>
        <p:blipFill>
          <a:blip r:embed="rId3"/>
          <a:srcRect/>
          <a:stretch>
            <a:fillRect/>
          </a:stretch>
        </p:blipFill>
        <p:spPr bwMode="auto">
          <a:xfrm>
            <a:off x="5000628" y="4143380"/>
            <a:ext cx="3571900" cy="2428892"/>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429124" y="0"/>
            <a:ext cx="4714876" cy="6858000"/>
          </a:xfrm>
        </p:spPr>
        <p:txBody>
          <a:bodyPr>
            <a:normAutofit fontScale="92500" lnSpcReduction="10000"/>
          </a:bodyPr>
          <a:lstStyle/>
          <a:p>
            <a:r>
              <a:rPr lang="en-US" b="1" dirty="0" smtClean="0"/>
              <a:t>Military </a:t>
            </a:r>
            <a:r>
              <a:rPr lang="en-US" b="1" dirty="0" err="1" smtClean="0"/>
              <a:t>reorganisation</a:t>
            </a:r>
            <a:endParaRPr lang="ru-RU" dirty="0" smtClean="0"/>
          </a:p>
          <a:p>
            <a:r>
              <a:rPr lang="en-US" dirty="0" smtClean="0">
                <a:solidFill>
                  <a:srgbClr val="002060"/>
                </a:solidFill>
              </a:rPr>
              <a:t>Alfred determined their strategy was to launch smaller scaled attacks from a secure and reinforced defensible base which they could retreat to should their raiders meet strong resistance. These bases were prepared in advance, often by capturing an estate and augmenting its </a:t>
            </a:r>
            <a:r>
              <a:rPr lang="en-US" dirty="0" err="1" smtClean="0">
                <a:solidFill>
                  <a:srgbClr val="002060"/>
                </a:solidFill>
              </a:rPr>
              <a:t>defences</a:t>
            </a:r>
            <a:r>
              <a:rPr lang="en-US" dirty="0" smtClean="0">
                <a:solidFill>
                  <a:srgbClr val="002060"/>
                </a:solidFill>
              </a:rPr>
              <a:t> with surrounding ditches, ramparts and palisades. Once inside the fortification, Alfred </a:t>
            </a:r>
            <a:r>
              <a:rPr lang="en-US" dirty="0" err="1" smtClean="0">
                <a:solidFill>
                  <a:srgbClr val="002060"/>
                </a:solidFill>
              </a:rPr>
              <a:t>realised</a:t>
            </a:r>
            <a:r>
              <a:rPr lang="en-US" dirty="0" smtClean="0">
                <a:solidFill>
                  <a:srgbClr val="002060"/>
                </a:solidFill>
              </a:rPr>
              <a:t>, the Danes enjoyed the advantage, better situated to outlast their opponents or crush them with a counter attack as the provisions and stamina of the besieging forces waned.</a:t>
            </a:r>
            <a:endParaRPr lang="ru-RU" dirty="0">
              <a:solidFill>
                <a:srgbClr val="002060"/>
              </a:solidFill>
            </a:endParaRPr>
          </a:p>
        </p:txBody>
      </p:sp>
      <p:sp>
        <p:nvSpPr>
          <p:cNvPr id="3" name="Заголовок 2"/>
          <p:cNvSpPr>
            <a:spLocks noGrp="1"/>
          </p:cNvSpPr>
          <p:nvPr>
            <p:ph type="title"/>
          </p:nvPr>
        </p:nvSpPr>
        <p:spPr/>
        <p:txBody>
          <a:bodyPr/>
          <a:lstStyle/>
          <a:p>
            <a:endParaRPr lang="ru-RU" dirty="0"/>
          </a:p>
        </p:txBody>
      </p:sp>
      <p:pic>
        <p:nvPicPr>
          <p:cNvPr id="4" name="Рисунок 3"/>
          <p:cNvPicPr/>
          <p:nvPr/>
        </p:nvPicPr>
        <p:blipFill>
          <a:blip r:embed="rId2"/>
          <a:srcRect/>
          <a:stretch>
            <a:fillRect/>
          </a:stretch>
        </p:blipFill>
        <p:spPr bwMode="auto">
          <a:xfrm>
            <a:off x="785786" y="357166"/>
            <a:ext cx="3571900" cy="4071966"/>
          </a:xfrm>
          <a:prstGeom prst="rect">
            <a:avLst/>
          </a:prstGeom>
          <a:noFill/>
          <a:ln w="9525">
            <a:noFill/>
            <a:miter lim="800000"/>
            <a:headEnd/>
            <a:tailEnd/>
          </a:ln>
        </p:spPr>
      </p:pic>
      <p:sp>
        <p:nvSpPr>
          <p:cNvPr id="5" name="Прямоугольник 4"/>
          <p:cNvSpPr/>
          <p:nvPr/>
        </p:nvSpPr>
        <p:spPr>
          <a:xfrm>
            <a:off x="500034" y="4500570"/>
            <a:ext cx="3714776" cy="1200329"/>
          </a:xfrm>
          <a:prstGeom prst="rect">
            <a:avLst/>
          </a:prstGeom>
        </p:spPr>
        <p:txBody>
          <a:bodyPr wrap="square">
            <a:spAutoFit/>
          </a:bodyPr>
          <a:lstStyle/>
          <a:p>
            <a:r>
              <a:rPr lang="en-US" u="sng" dirty="0">
                <a:solidFill>
                  <a:srgbClr val="002060"/>
                </a:solidFill>
              </a:rPr>
              <a:t>King Alfred's Tower (1772) on the supposed site of Egbert's Stone, the mustering place before the Battle of </a:t>
            </a:r>
            <a:r>
              <a:rPr lang="en-US" u="sng" dirty="0" err="1">
                <a:solidFill>
                  <a:srgbClr val="002060"/>
                </a:solidFill>
              </a:rPr>
              <a:t>Ethandun</a:t>
            </a:r>
            <a:r>
              <a:rPr lang="en-US" u="sng" dirty="0">
                <a:solidFill>
                  <a:srgbClr val="002060"/>
                </a:solidFill>
              </a:rPr>
              <a:t>.</a:t>
            </a:r>
            <a:endParaRPr lang="ru-RU" dirty="0">
              <a:solidFill>
                <a:srgbClr val="002060"/>
              </a:solidFill>
            </a:endParaRPr>
          </a:p>
        </p:txBody>
      </p:sp>
    </p:spTree>
  </p:cSld>
  <p:clrMapOvr>
    <a:masterClrMapping/>
  </p:clrMapOvr>
  <p:transition spd="slow">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48" y="214290"/>
            <a:ext cx="4643470" cy="6429420"/>
          </a:xfrm>
        </p:spPr>
        <p:txBody>
          <a:bodyPr>
            <a:normAutofit fontScale="92500" lnSpcReduction="20000"/>
          </a:bodyPr>
          <a:lstStyle/>
          <a:p>
            <a:r>
              <a:rPr lang="en-US" b="1" dirty="0" err="1" smtClean="0"/>
              <a:t>Burghal</a:t>
            </a:r>
            <a:r>
              <a:rPr lang="en-US" b="1" dirty="0" smtClean="0"/>
              <a:t> system</a:t>
            </a:r>
            <a:endParaRPr lang="ru-RU" dirty="0" smtClean="0"/>
          </a:p>
          <a:p>
            <a:r>
              <a:rPr lang="en-US" dirty="0" smtClean="0">
                <a:solidFill>
                  <a:srgbClr val="002060"/>
                </a:solidFill>
              </a:rPr>
              <a:t>The size of the </a:t>
            </a:r>
            <a:r>
              <a:rPr lang="en-US" dirty="0" err="1" smtClean="0">
                <a:solidFill>
                  <a:srgbClr val="002060"/>
                </a:solidFill>
              </a:rPr>
              <a:t>burhs</a:t>
            </a:r>
            <a:r>
              <a:rPr lang="en-US" dirty="0" smtClean="0">
                <a:solidFill>
                  <a:srgbClr val="002060"/>
                </a:solidFill>
              </a:rPr>
              <a:t> ranged from tiny outposts such as </a:t>
            </a:r>
            <a:r>
              <a:rPr lang="en-US" dirty="0" err="1" smtClean="0">
                <a:solidFill>
                  <a:srgbClr val="002060"/>
                </a:solidFill>
              </a:rPr>
              <a:t>Pilton</a:t>
            </a:r>
            <a:r>
              <a:rPr lang="en-US" dirty="0" smtClean="0">
                <a:solidFill>
                  <a:srgbClr val="002060"/>
                </a:solidFill>
              </a:rPr>
              <a:t> to large fortifications in established towns, the largest at Winchester.[38] Many of the </a:t>
            </a:r>
            <a:r>
              <a:rPr lang="en-US" dirty="0" err="1" smtClean="0">
                <a:solidFill>
                  <a:srgbClr val="002060"/>
                </a:solidFill>
              </a:rPr>
              <a:t>burhs</a:t>
            </a:r>
            <a:r>
              <a:rPr lang="en-US" dirty="0" smtClean="0">
                <a:solidFill>
                  <a:srgbClr val="002060"/>
                </a:solidFill>
              </a:rPr>
              <a:t> were twin towns that straddled a river and connected by a fortified bridge, like those built by Charles the Bald a generation before. The double-</a:t>
            </a:r>
            <a:r>
              <a:rPr lang="en-US" dirty="0" err="1" smtClean="0">
                <a:solidFill>
                  <a:srgbClr val="002060"/>
                </a:solidFill>
              </a:rPr>
              <a:t>burh</a:t>
            </a:r>
            <a:r>
              <a:rPr lang="en-US" dirty="0" smtClean="0">
                <a:solidFill>
                  <a:srgbClr val="002060"/>
                </a:solidFill>
              </a:rPr>
              <a:t> blocked passage on the river, forcing Viking ships to navigate under a garrisoned bridge lined with men armed with stones, spears, or arrows. Other </a:t>
            </a:r>
            <a:r>
              <a:rPr lang="en-US" dirty="0" err="1" smtClean="0">
                <a:solidFill>
                  <a:srgbClr val="002060"/>
                </a:solidFill>
              </a:rPr>
              <a:t>burhs</a:t>
            </a:r>
            <a:r>
              <a:rPr lang="en-US" dirty="0" smtClean="0">
                <a:solidFill>
                  <a:srgbClr val="002060"/>
                </a:solidFill>
              </a:rPr>
              <a:t> were sited near fortified royal villas allowing the king better control over his strongholds.</a:t>
            </a:r>
            <a:endParaRPr lang="ru-RU" dirty="0">
              <a:solidFill>
                <a:srgbClr val="002060"/>
              </a:solidFill>
            </a:endParaRPr>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a:srcRect/>
          <a:stretch>
            <a:fillRect/>
          </a:stretch>
        </p:blipFill>
        <p:spPr bwMode="auto">
          <a:xfrm>
            <a:off x="571472" y="285728"/>
            <a:ext cx="3714776" cy="614366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14810" y="142852"/>
            <a:ext cx="4714908" cy="6429420"/>
          </a:xfrm>
        </p:spPr>
        <p:txBody>
          <a:bodyPr>
            <a:normAutofit fontScale="92500" lnSpcReduction="10000"/>
          </a:bodyPr>
          <a:lstStyle/>
          <a:p>
            <a:r>
              <a:rPr lang="en-US" b="1" dirty="0" smtClean="0"/>
              <a:t>Administration and taxation</a:t>
            </a:r>
            <a:endParaRPr lang="ru-RU" dirty="0" smtClean="0"/>
          </a:p>
          <a:p>
            <a:pPr algn="just"/>
            <a:r>
              <a:rPr lang="en-US" dirty="0" smtClean="0">
                <a:solidFill>
                  <a:srgbClr val="002060"/>
                </a:solidFill>
              </a:rPr>
              <a:t>The allotments of the </a:t>
            </a:r>
            <a:r>
              <a:rPr lang="en-US" dirty="0" err="1" smtClean="0">
                <a:solidFill>
                  <a:srgbClr val="002060"/>
                </a:solidFill>
              </a:rPr>
              <a:t>Burghal</a:t>
            </a:r>
            <a:r>
              <a:rPr lang="en-US" dirty="0" smtClean="0">
                <a:solidFill>
                  <a:srgbClr val="002060"/>
                </a:solidFill>
              </a:rPr>
              <a:t> </a:t>
            </a:r>
            <a:r>
              <a:rPr lang="en-US" dirty="0" err="1" smtClean="0">
                <a:solidFill>
                  <a:srgbClr val="002060"/>
                </a:solidFill>
              </a:rPr>
              <a:t>Hidage</a:t>
            </a:r>
            <a:r>
              <a:rPr lang="en-US" dirty="0" smtClean="0">
                <a:solidFill>
                  <a:srgbClr val="002060"/>
                </a:solidFill>
              </a:rPr>
              <a:t> represent the creation of administrative districts for the support of the </a:t>
            </a:r>
            <a:r>
              <a:rPr lang="en-US" dirty="0" err="1" smtClean="0">
                <a:solidFill>
                  <a:srgbClr val="002060"/>
                </a:solidFill>
              </a:rPr>
              <a:t>burhs</a:t>
            </a:r>
            <a:r>
              <a:rPr lang="en-US" dirty="0" smtClean="0">
                <a:solidFill>
                  <a:srgbClr val="002060"/>
                </a:solidFill>
              </a:rPr>
              <a:t>. The landowners attached to Wallingford, for example, were responsible for producing and feeding 2,400 men, the number sufficient for maintaining 9,900 feet (3.0 </a:t>
            </a:r>
            <a:r>
              <a:rPr lang="en-US" dirty="0" err="1" smtClean="0">
                <a:solidFill>
                  <a:srgbClr val="002060"/>
                </a:solidFill>
              </a:rPr>
              <a:t>kilometres</a:t>
            </a:r>
            <a:r>
              <a:rPr lang="en-US" dirty="0" smtClean="0">
                <a:solidFill>
                  <a:srgbClr val="002060"/>
                </a:solidFill>
              </a:rPr>
              <a:t>) of wall. Each of the larger </a:t>
            </a:r>
            <a:r>
              <a:rPr lang="en-US" dirty="0" err="1" smtClean="0">
                <a:solidFill>
                  <a:srgbClr val="002060"/>
                </a:solidFill>
              </a:rPr>
              <a:t>burhs</a:t>
            </a:r>
            <a:r>
              <a:rPr lang="en-US" dirty="0" smtClean="0">
                <a:solidFill>
                  <a:srgbClr val="002060"/>
                </a:solidFill>
              </a:rPr>
              <a:t> became the centre of a territorial district of considerable size, carved out of the </a:t>
            </a:r>
            <a:r>
              <a:rPr lang="en-US" dirty="0" err="1" smtClean="0">
                <a:solidFill>
                  <a:srgbClr val="002060"/>
                </a:solidFill>
              </a:rPr>
              <a:t>neighbouring</a:t>
            </a:r>
            <a:r>
              <a:rPr lang="en-US" dirty="0" smtClean="0">
                <a:solidFill>
                  <a:srgbClr val="002060"/>
                </a:solidFill>
              </a:rPr>
              <a:t> countryside in order to support the town. In one sense, Alfred conceived nothing truly new here.</a:t>
            </a:r>
            <a:endParaRPr lang="ru-RU" dirty="0">
              <a:solidFill>
                <a:srgbClr val="002060"/>
              </a:solidFill>
            </a:endParaRPr>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a:srcRect/>
          <a:stretch>
            <a:fillRect/>
          </a:stretch>
        </p:blipFill>
        <p:spPr bwMode="auto">
          <a:xfrm>
            <a:off x="500034" y="214290"/>
            <a:ext cx="3714776" cy="4357718"/>
          </a:xfrm>
          <a:prstGeom prst="rect">
            <a:avLst/>
          </a:prstGeom>
          <a:noFill/>
          <a:ln w="9525">
            <a:noFill/>
            <a:miter lim="800000"/>
            <a:headEnd/>
            <a:tailEnd/>
          </a:ln>
        </p:spPr>
      </p:pic>
      <p:sp>
        <p:nvSpPr>
          <p:cNvPr id="5" name="Прямоугольник 4"/>
          <p:cNvSpPr/>
          <p:nvPr/>
        </p:nvSpPr>
        <p:spPr>
          <a:xfrm>
            <a:off x="928662" y="4857760"/>
            <a:ext cx="3000396" cy="1200329"/>
          </a:xfrm>
          <a:prstGeom prst="rect">
            <a:avLst/>
          </a:prstGeom>
        </p:spPr>
        <p:txBody>
          <a:bodyPr wrap="square">
            <a:spAutoFit/>
          </a:bodyPr>
          <a:lstStyle/>
          <a:p>
            <a:r>
              <a:rPr lang="en-US" dirty="0"/>
              <a:t> The Alfred Jewel, in the </a:t>
            </a:r>
            <a:r>
              <a:rPr lang="en-US" dirty="0" err="1"/>
              <a:t>Ashmolean</a:t>
            </a:r>
            <a:r>
              <a:rPr lang="en-US" dirty="0"/>
              <a:t> Museum, Oxford, commissioned by Alfred</a:t>
            </a:r>
            <a:endParaRPr lang="ru-RU" dirty="0"/>
          </a:p>
        </p:txBody>
      </p:sp>
    </p:spTree>
  </p:cSld>
  <p:clrMapOvr>
    <a:masterClrMapping/>
  </p:clrMapOvr>
  <p:transition spd="slow">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14290"/>
            <a:ext cx="4357718" cy="6215106"/>
          </a:xfrm>
        </p:spPr>
        <p:txBody>
          <a:bodyPr>
            <a:normAutofit fontScale="85000" lnSpcReduction="20000"/>
          </a:bodyPr>
          <a:lstStyle/>
          <a:p>
            <a:r>
              <a:rPr lang="en-US" b="1" dirty="0" smtClean="0"/>
              <a:t>Legal reform</a:t>
            </a:r>
            <a:endParaRPr lang="ru-RU" dirty="0" smtClean="0"/>
          </a:p>
          <a:p>
            <a:pPr algn="just"/>
            <a:r>
              <a:rPr lang="en-US" dirty="0" smtClean="0">
                <a:solidFill>
                  <a:srgbClr val="002060"/>
                </a:solidFill>
              </a:rPr>
              <a:t>In the late 880s or early 890s, Alfred issued a long </a:t>
            </a:r>
            <a:r>
              <a:rPr lang="en-US" dirty="0" err="1" smtClean="0">
                <a:solidFill>
                  <a:srgbClr val="002060"/>
                </a:solidFill>
              </a:rPr>
              <a:t>domboc</a:t>
            </a:r>
            <a:r>
              <a:rPr lang="en-US" dirty="0" smtClean="0">
                <a:solidFill>
                  <a:srgbClr val="002060"/>
                </a:solidFill>
              </a:rPr>
              <a:t> or law code, consisting of his "own" laws followed by a code issued by his late seventh-century predecessor King </a:t>
            </a:r>
            <a:r>
              <a:rPr lang="en-US" dirty="0" err="1" smtClean="0">
                <a:solidFill>
                  <a:srgbClr val="002060"/>
                </a:solidFill>
              </a:rPr>
              <a:t>Ine</a:t>
            </a:r>
            <a:r>
              <a:rPr lang="en-US" dirty="0" smtClean="0">
                <a:solidFill>
                  <a:srgbClr val="002060"/>
                </a:solidFill>
              </a:rPr>
              <a:t> of </a:t>
            </a:r>
            <a:r>
              <a:rPr lang="en-US" dirty="0" err="1" smtClean="0">
                <a:solidFill>
                  <a:srgbClr val="002060"/>
                </a:solidFill>
              </a:rPr>
              <a:t>Wessex</a:t>
            </a:r>
            <a:r>
              <a:rPr lang="en-US" dirty="0" smtClean="0">
                <a:solidFill>
                  <a:srgbClr val="002060"/>
                </a:solidFill>
              </a:rPr>
              <a:t>. Together these laws are arranged into 120 chapters. In his introduction, Alfred explains that he gathered together the laws he found in many "synod-books" and "ordered to be written many of the ones that our forefathers observed—those that pleased me; and many of the ones that did not please me, I rejected with the advice of my </a:t>
            </a:r>
            <a:r>
              <a:rPr lang="en-US" dirty="0" err="1" smtClean="0">
                <a:solidFill>
                  <a:srgbClr val="002060"/>
                </a:solidFill>
              </a:rPr>
              <a:t>councillors</a:t>
            </a:r>
            <a:r>
              <a:rPr lang="en-US" dirty="0" smtClean="0">
                <a:solidFill>
                  <a:srgbClr val="002060"/>
                </a:solidFill>
              </a:rPr>
              <a:t>, and commanded them to be observed in a different way.</a:t>
            </a:r>
            <a:endParaRPr lang="ru-RU" dirty="0">
              <a:solidFill>
                <a:srgbClr val="002060"/>
              </a:solidFill>
            </a:endParaRPr>
          </a:p>
        </p:txBody>
      </p:sp>
      <p:sp>
        <p:nvSpPr>
          <p:cNvPr id="3" name="Заголовок 2"/>
          <p:cNvSpPr>
            <a:spLocks noGrp="1"/>
          </p:cNvSpPr>
          <p:nvPr>
            <p:ph type="title"/>
          </p:nvPr>
        </p:nvSpPr>
        <p:spPr/>
        <p:txBody>
          <a:bodyPr/>
          <a:lstStyle/>
          <a:p>
            <a:endParaRPr lang="ru-RU"/>
          </a:p>
        </p:txBody>
      </p:sp>
      <p:pic>
        <p:nvPicPr>
          <p:cNvPr id="4" name="Рисунок 3"/>
          <p:cNvPicPr/>
          <p:nvPr/>
        </p:nvPicPr>
        <p:blipFill>
          <a:blip r:embed="rId2"/>
          <a:srcRect/>
          <a:stretch>
            <a:fillRect/>
          </a:stretch>
        </p:blipFill>
        <p:spPr bwMode="auto">
          <a:xfrm>
            <a:off x="4643438" y="357166"/>
            <a:ext cx="3929090" cy="600079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TotalTime>
  <Words>781</Words>
  <Application>Microsoft Office PowerPoint</Application>
  <PresentationFormat>Экран (4:3)</PresentationFormat>
  <Paragraphs>19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Alfred the Great </vt:lpstr>
      <vt:lpstr>Alfred was born in the village of Wanating, now Wantage, Oxfordshire. He was the youngest son of King.  </vt:lpstr>
      <vt:lpstr> .</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 the Great </dc:title>
  <dc:creator>User</dc:creator>
  <cp:lastModifiedBy>User</cp:lastModifiedBy>
  <cp:revision>5</cp:revision>
  <dcterms:created xsi:type="dcterms:W3CDTF">2012-09-29T06:56:15Z</dcterms:created>
  <dcterms:modified xsi:type="dcterms:W3CDTF">2012-09-29T07:37:16Z</dcterms:modified>
</cp:coreProperties>
</file>