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308" r:id="rId2"/>
    <p:sldId id="257" r:id="rId3"/>
    <p:sldId id="258" r:id="rId4"/>
    <p:sldId id="259" r:id="rId5"/>
    <p:sldId id="284" r:id="rId6"/>
    <p:sldId id="285" r:id="rId7"/>
    <p:sldId id="305" r:id="rId8"/>
    <p:sldId id="286" r:id="rId9"/>
    <p:sldId id="263" r:id="rId10"/>
    <p:sldId id="288" r:id="rId11"/>
    <p:sldId id="289" r:id="rId12"/>
    <p:sldId id="290" r:id="rId13"/>
    <p:sldId id="309" r:id="rId14"/>
    <p:sldId id="310" r:id="rId15"/>
    <p:sldId id="311" r:id="rId16"/>
    <p:sldId id="31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CC"/>
    <a:srgbClr val="FFFF00"/>
    <a:srgbClr val="800000"/>
    <a:srgbClr val="00FF00"/>
    <a:srgbClr val="0099FF"/>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304800"/>
            <a:ext cx="7772400" cy="704850"/>
          </a:xfrm>
        </p:spPr>
        <p:txBody>
          <a:bodyPr/>
          <a:lstStyle>
            <a:lvl1pPr>
              <a:defRPr sz="3200">
                <a:solidFill>
                  <a:schemeClr val="tx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323850" y="990600"/>
            <a:ext cx="7772400" cy="685800"/>
          </a:xfrm>
        </p:spPr>
        <p:txBody>
          <a:bodyPr/>
          <a:lstStyle>
            <a:lvl1pPr marL="0" indent="0">
              <a:buFontTx/>
              <a:buNone/>
              <a:defRPr sz="2000"/>
            </a:lvl1pPr>
          </a:lstStyle>
          <a:p>
            <a:r>
              <a:rPr lang="ru-RU" smtClean="0"/>
              <a:t>Образец подзаголовка</a:t>
            </a:r>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8450" y="352425"/>
            <a:ext cx="2171700" cy="5514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3350" y="352425"/>
            <a:ext cx="6362700" cy="5514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322EBC6-3476-4F5E-AEAE-0A5BB5FBE25A}" type="slidenum">
              <a:rPr lang="ru-RU"/>
              <a:pPr>
                <a:defRPr/>
              </a:pPr>
              <a:t>‹#›</a:t>
            </a:fld>
            <a:endParaRPr lang="ru-RU"/>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B063C29-3A51-4474-8ECA-5746D7BD2639}" type="slidenum">
              <a:rPr lang="ru-RU"/>
              <a:pPr>
                <a:defRPr/>
              </a:pPr>
              <a:t>‹#›</a:t>
            </a:fld>
            <a:endParaRPr lang="ru-RU"/>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81250A3-3C92-47EC-B818-000642A7428A}" type="slidenum">
              <a:rPr lang="ru-RU"/>
              <a:pPr>
                <a:defRPr/>
              </a:pPr>
              <a:t>‹#›</a:t>
            </a:fld>
            <a:endParaRPr lang="ru-RU"/>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25F1009-43FF-4498-80F9-D5327D1867AF}"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76325" y="1752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10125" y="17526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350" y="352425"/>
            <a:ext cx="8686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076325" y="1752600"/>
            <a:ext cx="7315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ransition>
    <p:dissolve/>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0" y="0"/>
            <a:ext cx="7572396" cy="1714488"/>
          </a:xfrm>
        </p:spPr>
        <p:txBody>
          <a:bodyPr/>
          <a:lstStyle/>
          <a:p>
            <a:r>
              <a:rPr lang="en-US" sz="4400" b="1" dirty="0" smtClean="0">
                <a:solidFill>
                  <a:schemeClr val="bg2">
                    <a:lumMod val="50000"/>
                  </a:schemeClr>
                </a:solidFill>
                <a:latin typeface="Snap ITC" pitchFamily="82" charset="0"/>
              </a:rPr>
              <a:t>Eating and Drinking </a:t>
            </a:r>
            <a:br>
              <a:rPr lang="en-US" sz="4400" b="1" dirty="0" smtClean="0">
                <a:solidFill>
                  <a:schemeClr val="bg2">
                    <a:lumMod val="50000"/>
                  </a:schemeClr>
                </a:solidFill>
                <a:latin typeface="Snap ITC" pitchFamily="82" charset="0"/>
              </a:rPr>
            </a:br>
            <a:r>
              <a:rPr lang="en-US" sz="4400" b="1" dirty="0" smtClean="0">
                <a:solidFill>
                  <a:schemeClr val="bg2">
                    <a:lumMod val="50000"/>
                  </a:schemeClr>
                </a:solidFill>
                <a:latin typeface="Snap ITC" pitchFamily="82" charset="0"/>
              </a:rPr>
              <a:t>Traditions in Britain</a:t>
            </a:r>
            <a:endParaRPr lang="ru-RU" sz="4400" b="1" dirty="0">
              <a:solidFill>
                <a:schemeClr val="bg2">
                  <a:lumMod val="50000"/>
                </a:schemeClr>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4800600" y="609600"/>
            <a:ext cx="3886200" cy="2914650"/>
          </a:xfrm>
          <a:prstGeom prst="rect">
            <a:avLst/>
          </a:prstGeom>
          <a:noFill/>
          <a:ln w="9525">
            <a:noFill/>
            <a:miter lim="800000"/>
            <a:headEnd/>
            <a:tailEnd/>
          </a:ln>
          <a:effectLst/>
        </p:spPr>
      </p:pic>
      <p:sp>
        <p:nvSpPr>
          <p:cNvPr id="11266" name="Rectangle 2"/>
          <p:cNvSpPr>
            <a:spLocks noGrp="1" noChangeArrowheads="1"/>
          </p:cNvSpPr>
          <p:nvPr>
            <p:ph type="title"/>
          </p:nvPr>
        </p:nvSpPr>
        <p:spPr>
          <a:xfrm>
            <a:off x="0" y="-76200"/>
            <a:ext cx="9144000" cy="1011238"/>
          </a:xfrm>
          <a:ln/>
        </p:spPr>
        <p:style>
          <a:lnRef idx="2">
            <a:schemeClr val="accent1"/>
          </a:lnRef>
          <a:fillRef idx="1">
            <a:schemeClr val="lt1"/>
          </a:fillRef>
          <a:effectRef idx="0">
            <a:schemeClr val="accent1"/>
          </a:effectRef>
          <a:fontRef idx="minor">
            <a:schemeClr val="dk1"/>
          </a:fontRef>
        </p:style>
        <p:txBody>
          <a:bodyPr/>
          <a:lstStyle/>
          <a:p>
            <a:pPr eaLnBrk="1" hangingPunct="1"/>
            <a:r>
              <a:rPr lang="en-US" sz="4000" b="1" dirty="0" smtClean="0">
                <a:solidFill>
                  <a:srgbClr val="800000"/>
                </a:solidFill>
                <a:latin typeface="Snap ITC" pitchFamily="82" charset="0"/>
              </a:rPr>
              <a:t>English Puddings and Desserts</a:t>
            </a:r>
            <a:endParaRPr lang="ru-RU" sz="3600" b="1" dirty="0" smtClean="0"/>
          </a:p>
        </p:txBody>
      </p:sp>
      <p:sp>
        <p:nvSpPr>
          <p:cNvPr id="11267" name="Rectangle 4"/>
          <p:cNvSpPr>
            <a:spLocks noChangeArrowheads="1"/>
          </p:cNvSpPr>
          <p:nvPr/>
        </p:nvSpPr>
        <p:spPr bwMode="auto">
          <a:xfrm>
            <a:off x="0" y="990600"/>
            <a:ext cx="3886200" cy="3108543"/>
          </a:xfrm>
          <a:prstGeom prst="rect">
            <a:avLst/>
          </a:prstGeom>
          <a:noFill/>
          <a:ln w="9525">
            <a:noFill/>
            <a:miter lim="800000"/>
            <a:headEnd/>
            <a:tailEnd/>
          </a:ln>
        </p:spPr>
        <p:txBody>
          <a:bodyPr wrap="square">
            <a:spAutoFit/>
          </a:bodyPr>
          <a:lstStyle/>
          <a:p>
            <a:pPr algn="ctr"/>
            <a:r>
              <a:rPr lang="en-US" sz="2800" b="1" dirty="0">
                <a:solidFill>
                  <a:schemeClr val="accent5">
                    <a:lumMod val="10000"/>
                  </a:schemeClr>
                </a:solidFill>
                <a:latin typeface="Times New Roman" pitchFamily="18" charset="0"/>
                <a:cs typeface="Times New Roman" pitchFamily="18" charset="0"/>
              </a:rPr>
              <a:t>What is a Pudding ? A pudding is the dessert course of a meal (‘</a:t>
            </a:r>
            <a:r>
              <a:rPr lang="en-US" sz="2800" b="1" dirty="0" err="1">
                <a:solidFill>
                  <a:schemeClr val="accent5">
                    <a:lumMod val="10000"/>
                  </a:schemeClr>
                </a:solidFill>
                <a:latin typeface="Times New Roman" pitchFamily="18" charset="0"/>
                <a:cs typeface="Times New Roman" pitchFamily="18" charset="0"/>
              </a:rPr>
              <a:t>pud</a:t>
            </a:r>
            <a:r>
              <a:rPr lang="en-US" sz="2800" b="1" dirty="0">
                <a:solidFill>
                  <a:schemeClr val="accent5">
                    <a:lumMod val="10000"/>
                  </a:schemeClr>
                </a:solidFill>
                <a:latin typeface="Times New Roman" pitchFamily="18" charset="0"/>
                <a:cs typeface="Times New Roman" pitchFamily="18" charset="0"/>
              </a:rPr>
              <a:t>’ is used informally). In Britain, they also use the words ‘dessert’, ‘sweet‘’ and ‘</a:t>
            </a:r>
            <a:r>
              <a:rPr lang="en-US" sz="2800" b="1" dirty="0" err="1">
                <a:solidFill>
                  <a:schemeClr val="accent5">
                    <a:lumMod val="10000"/>
                  </a:schemeClr>
                </a:solidFill>
                <a:latin typeface="Times New Roman" pitchFamily="18" charset="0"/>
                <a:cs typeface="Times New Roman" pitchFamily="18" charset="0"/>
              </a:rPr>
              <a:t>afters’</a:t>
            </a:r>
            <a:r>
              <a:rPr lang="ru-RU" sz="2800" b="1" dirty="0">
                <a:solidFill>
                  <a:schemeClr val="accent5">
                    <a:lumMod val="10000"/>
                  </a:schemeClr>
                </a:solidFill>
                <a:latin typeface="Times New Roman" pitchFamily="18" charset="0"/>
                <a:cs typeface="Times New Roman" pitchFamily="18" charset="0"/>
              </a:rPr>
              <a:t>. </a:t>
            </a:r>
          </a:p>
        </p:txBody>
      </p:sp>
      <p:pic>
        <p:nvPicPr>
          <p:cNvPr id="3074" name="Picture 2"/>
          <p:cNvPicPr>
            <a:picLocks noChangeAspect="1" noChangeArrowheads="1"/>
          </p:cNvPicPr>
          <p:nvPr/>
        </p:nvPicPr>
        <p:blipFill>
          <a:blip r:embed="rId3" cstate="print"/>
          <a:srcRect/>
          <a:stretch>
            <a:fillRect/>
          </a:stretch>
        </p:blipFill>
        <p:spPr bwMode="auto">
          <a:xfrm>
            <a:off x="4114800" y="2889250"/>
            <a:ext cx="4762500" cy="3968750"/>
          </a:xfrm>
          <a:prstGeom prst="rect">
            <a:avLst/>
          </a:prstGeom>
          <a:ln>
            <a:noFill/>
          </a:ln>
          <a:effectLst>
            <a:softEdge rad="112500"/>
          </a:effectLst>
        </p:spPr>
      </p:pic>
      <p:pic>
        <p:nvPicPr>
          <p:cNvPr id="3075" name="Picture 3"/>
          <p:cNvPicPr>
            <a:picLocks noChangeAspect="1" noChangeArrowheads="1"/>
          </p:cNvPicPr>
          <p:nvPr/>
        </p:nvPicPr>
        <p:blipFill>
          <a:blip r:embed="rId4" cstate="print"/>
          <a:srcRect/>
          <a:stretch>
            <a:fillRect/>
          </a:stretch>
        </p:blipFill>
        <p:spPr bwMode="auto">
          <a:xfrm>
            <a:off x="152400" y="4190646"/>
            <a:ext cx="3733800" cy="249209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152400"/>
            <a:ext cx="4572000" cy="3416320"/>
          </a:xfrm>
          <a:prstGeom prst="rect">
            <a:avLst/>
          </a:prstGeom>
          <a:noFill/>
          <a:ln w="9525">
            <a:noFill/>
            <a:miter lim="800000"/>
            <a:headEnd/>
            <a:tailEnd/>
          </a:ln>
        </p:spPr>
        <p:txBody>
          <a:bodyPr wrap="square">
            <a:spAutoFit/>
          </a:bodyPr>
          <a:lstStyle/>
          <a:p>
            <a:pPr algn="ctr">
              <a:lnSpc>
                <a:spcPct val="90000"/>
              </a:lnSpc>
              <a:spcBef>
                <a:spcPct val="20000"/>
              </a:spcBef>
              <a:buClr>
                <a:schemeClr val="accent1"/>
              </a:buClr>
              <a:buSzPct val="70000"/>
              <a:buFont typeface="Wingdings" pitchFamily="2" charset="2"/>
              <a:buNone/>
            </a:pPr>
            <a:r>
              <a:rPr lang="en-US" sz="2400" b="1" dirty="0">
                <a:solidFill>
                  <a:schemeClr val="accent5">
                    <a:lumMod val="10000"/>
                  </a:schemeClr>
                </a:solidFill>
                <a:latin typeface="Times New Roman" pitchFamily="18" charset="0"/>
                <a:cs typeface="Times New Roman" pitchFamily="18" charset="0"/>
              </a:rPr>
              <a:t>There are hundreds of variations of sweet puddings in England but each pudding begins with the same basic ingredients of milk, sugar, eggs, flour and butter. Many of the puddings involve fresh fruit such as </a:t>
            </a:r>
            <a:r>
              <a:rPr lang="en-US" sz="2400" b="1" dirty="0" smtClean="0">
                <a:solidFill>
                  <a:schemeClr val="accent5">
                    <a:lumMod val="10000"/>
                  </a:schemeClr>
                </a:solidFill>
                <a:latin typeface="Times New Roman" pitchFamily="18" charset="0"/>
                <a:cs typeface="Times New Roman" pitchFamily="18" charset="0"/>
              </a:rPr>
              <a:t>raspberries</a:t>
            </a:r>
            <a:r>
              <a:rPr lang="ru-RU" sz="2400" b="1" dirty="0" smtClean="0">
                <a:solidFill>
                  <a:schemeClr val="accent5">
                    <a:lumMod val="10000"/>
                  </a:schemeClr>
                </a:solidFill>
                <a:latin typeface="Times New Roman" pitchFamily="18" charset="0"/>
                <a:cs typeface="Times New Roman" pitchFamily="18" charset="0"/>
              </a:rPr>
              <a:t> (малина)</a:t>
            </a:r>
            <a:r>
              <a:rPr lang="en-US" sz="2400" b="1" dirty="0" smtClean="0">
                <a:solidFill>
                  <a:schemeClr val="accent5">
                    <a:lumMod val="10000"/>
                  </a:schemeClr>
                </a:solidFill>
                <a:latin typeface="Times New Roman" pitchFamily="18" charset="0"/>
                <a:cs typeface="Times New Roman" pitchFamily="18" charset="0"/>
              </a:rPr>
              <a:t> </a:t>
            </a:r>
            <a:r>
              <a:rPr lang="en-US" sz="2400" b="1" dirty="0">
                <a:solidFill>
                  <a:schemeClr val="accent5">
                    <a:lumMod val="10000"/>
                  </a:schemeClr>
                </a:solidFill>
                <a:latin typeface="Times New Roman" pitchFamily="18" charset="0"/>
                <a:cs typeface="Times New Roman" pitchFamily="18" charset="0"/>
              </a:rPr>
              <a:t>or strawberries, </a:t>
            </a:r>
            <a:r>
              <a:rPr lang="en-US" sz="2400" b="1" dirty="0" smtClean="0">
                <a:solidFill>
                  <a:schemeClr val="accent5">
                    <a:lumMod val="10000"/>
                  </a:schemeClr>
                </a:solidFill>
                <a:latin typeface="Times New Roman" pitchFamily="18" charset="0"/>
                <a:cs typeface="Times New Roman" pitchFamily="18" charset="0"/>
              </a:rPr>
              <a:t>custard (</a:t>
            </a:r>
            <a:r>
              <a:rPr lang="ru-RU" sz="2400" b="1" dirty="0" smtClean="0">
                <a:solidFill>
                  <a:schemeClr val="accent5">
                    <a:lumMod val="10000"/>
                  </a:schemeClr>
                </a:solidFill>
                <a:latin typeface="Times New Roman" pitchFamily="18" charset="0"/>
                <a:cs typeface="Times New Roman" pitchFamily="18" charset="0"/>
              </a:rPr>
              <a:t>заварной крем</a:t>
            </a:r>
            <a:r>
              <a:rPr lang="en-US" sz="2400" b="1" dirty="0" smtClean="0">
                <a:solidFill>
                  <a:schemeClr val="accent5">
                    <a:lumMod val="10000"/>
                  </a:schemeClr>
                </a:solidFill>
                <a:latin typeface="Times New Roman" pitchFamily="18" charset="0"/>
                <a:cs typeface="Times New Roman" pitchFamily="18" charset="0"/>
              </a:rPr>
              <a:t>), </a:t>
            </a:r>
            <a:r>
              <a:rPr lang="en-US" sz="2400" b="1" dirty="0">
                <a:solidFill>
                  <a:schemeClr val="accent5">
                    <a:lumMod val="10000"/>
                  </a:schemeClr>
                </a:solidFill>
                <a:latin typeface="Times New Roman" pitchFamily="18" charset="0"/>
                <a:cs typeface="Times New Roman" pitchFamily="18" charset="0"/>
              </a:rPr>
              <a:t>cream, and cakes. </a:t>
            </a:r>
            <a:endParaRPr lang="ru-RU" sz="2400" b="1" dirty="0">
              <a:solidFill>
                <a:schemeClr val="accent5">
                  <a:lumMod val="10000"/>
                </a:schemeClr>
              </a:solidFill>
              <a:latin typeface="Times New Roman" pitchFamily="18" charset="0"/>
              <a:cs typeface="Times New Roman" pitchFamily="18" charset="0"/>
            </a:endParaRPr>
          </a:p>
        </p:txBody>
      </p:sp>
      <p:sp>
        <p:nvSpPr>
          <p:cNvPr id="12291" name="Rectangle 6"/>
          <p:cNvSpPr>
            <a:spLocks noChangeArrowheads="1"/>
          </p:cNvSpPr>
          <p:nvPr/>
        </p:nvSpPr>
        <p:spPr bwMode="auto">
          <a:xfrm>
            <a:off x="5257800" y="5029200"/>
            <a:ext cx="3200400" cy="1384995"/>
          </a:xfrm>
          <a:prstGeom prst="rect">
            <a:avLst/>
          </a:prstGeom>
          <a:noFill/>
          <a:ln w="9525">
            <a:noFill/>
            <a:miter lim="800000"/>
            <a:headEnd/>
            <a:tailEnd/>
          </a:ln>
        </p:spPr>
        <p:txBody>
          <a:bodyPr wrap="square" anchor="ctr">
            <a:spAutoFit/>
          </a:bodyPr>
          <a:lstStyle/>
          <a:p>
            <a:pPr algn="ctr"/>
            <a:r>
              <a:rPr lang="en-US" sz="2800" b="1" dirty="0">
                <a:solidFill>
                  <a:schemeClr val="accent5">
                    <a:lumMod val="10000"/>
                  </a:schemeClr>
                </a:solidFill>
                <a:latin typeface="Monotype Corsiva" pitchFamily="66" charset="0"/>
              </a:rPr>
              <a:t>Bread and butter pudding is old English </a:t>
            </a:r>
            <a:r>
              <a:rPr lang="en-US" sz="2800" b="1" dirty="0" err="1">
                <a:solidFill>
                  <a:schemeClr val="accent5">
                    <a:lumMod val="10000"/>
                  </a:schemeClr>
                </a:solidFill>
                <a:latin typeface="Monotype Corsiva" pitchFamily="66" charset="0"/>
              </a:rPr>
              <a:t>favourite</a:t>
            </a:r>
            <a:r>
              <a:rPr lang="en-US" sz="2800" b="1" dirty="0">
                <a:solidFill>
                  <a:schemeClr val="accent5">
                    <a:lumMod val="10000"/>
                  </a:schemeClr>
                </a:solidFill>
                <a:latin typeface="Monotype Corsiva" pitchFamily="66" charset="0"/>
              </a:rPr>
              <a:t> food </a:t>
            </a:r>
          </a:p>
        </p:txBody>
      </p:sp>
      <p:pic>
        <p:nvPicPr>
          <p:cNvPr id="4098" name="Picture 2"/>
          <p:cNvPicPr>
            <a:picLocks noChangeAspect="1" noChangeArrowheads="1"/>
          </p:cNvPicPr>
          <p:nvPr/>
        </p:nvPicPr>
        <p:blipFill>
          <a:blip r:embed="rId2" cstate="print"/>
          <a:srcRect/>
          <a:stretch>
            <a:fillRect/>
          </a:stretch>
        </p:blipFill>
        <p:spPr bwMode="auto">
          <a:xfrm>
            <a:off x="4495800" y="0"/>
            <a:ext cx="4648200" cy="4648200"/>
          </a:xfrm>
          <a:prstGeom prst="rect">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457200" y="3463636"/>
            <a:ext cx="3733800" cy="339436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352425"/>
            <a:ext cx="9144000" cy="457200"/>
          </a:xfrm>
        </p:spPr>
        <p:txBody>
          <a:bodyPr/>
          <a:lstStyle/>
          <a:p>
            <a:r>
              <a:rPr lang="en-US" sz="3900" b="1" dirty="0" smtClean="0">
                <a:solidFill>
                  <a:srgbClr val="800000"/>
                </a:solidFill>
                <a:latin typeface="Snap ITC" pitchFamily="82" charset="0"/>
              </a:rPr>
              <a:t>Take away food. (Eat out food)</a:t>
            </a:r>
            <a:r>
              <a:rPr lang="ru-RU" sz="3900" dirty="0" smtClean="0"/>
              <a:t> </a:t>
            </a:r>
            <a:endParaRPr lang="ru-RU" sz="3900" dirty="0"/>
          </a:p>
        </p:txBody>
      </p:sp>
      <p:sp>
        <p:nvSpPr>
          <p:cNvPr id="7" name="Прямоугольник 6"/>
          <p:cNvSpPr/>
          <p:nvPr/>
        </p:nvSpPr>
        <p:spPr>
          <a:xfrm>
            <a:off x="0" y="5638801"/>
            <a:ext cx="9144000" cy="1200329"/>
          </a:xfrm>
          <a:prstGeom prst="rect">
            <a:avLst/>
          </a:prstGeom>
        </p:spPr>
        <p:txBody>
          <a:bodyPr wrap="square">
            <a:spAutoFit/>
          </a:bodyPr>
          <a:lstStyle/>
          <a:p>
            <a:pPr algn="ctr">
              <a:defRPr/>
            </a:pPr>
            <a:r>
              <a:rPr lang="en-US" sz="2400" b="1" dirty="0" smtClean="0">
                <a:solidFill>
                  <a:schemeClr val="accent5">
                    <a:lumMod val="10000"/>
                  </a:schemeClr>
                </a:solidFill>
                <a:effectLst>
                  <a:outerShdw blurRad="38100" dist="38100" dir="2700000" algn="tl">
                    <a:srgbClr val="000000"/>
                  </a:outerShdw>
                </a:effectLst>
                <a:latin typeface="Times New Roman" pitchFamily="18" charset="0"/>
                <a:cs typeface="Times New Roman" pitchFamily="18" charset="0"/>
              </a:rPr>
              <a:t>Take-away meals became very popular and most towns have a selection of Indian, Italian, Chinese and Greek Restaurants. You will also find MacDonald’s, Burger King and Subway.</a:t>
            </a:r>
            <a:r>
              <a:rPr lang="en-US" sz="2400" b="1" dirty="0" smtClean="0">
                <a:solidFill>
                  <a:schemeClr val="accent5">
                    <a:lumMod val="10000"/>
                  </a:schemeClr>
                </a:solidFill>
                <a:latin typeface="Times New Roman" pitchFamily="18" charset="0"/>
                <a:cs typeface="Times New Roman" pitchFamily="18" charset="0"/>
              </a:rPr>
              <a:t> </a:t>
            </a:r>
            <a:endParaRPr lang="en-US" sz="2400" b="1" dirty="0">
              <a:solidFill>
                <a:schemeClr val="accent5">
                  <a:lumMod val="10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220148" y="2514600"/>
            <a:ext cx="4923852" cy="3276600"/>
          </a:xfrm>
          <a:prstGeom prst="rect">
            <a:avLst/>
          </a:prstGeom>
          <a:ln>
            <a:noFill/>
          </a:ln>
          <a:effectLst>
            <a:softEdge rad="112500"/>
          </a:effectLst>
        </p:spPr>
      </p:pic>
      <p:pic>
        <p:nvPicPr>
          <p:cNvPr id="5123" name="Picture 3"/>
          <p:cNvPicPr>
            <a:picLocks noChangeAspect="1" noChangeArrowheads="1"/>
          </p:cNvPicPr>
          <p:nvPr/>
        </p:nvPicPr>
        <p:blipFill>
          <a:blip r:embed="rId3" cstate="print"/>
          <a:srcRect/>
          <a:stretch>
            <a:fillRect/>
          </a:stretch>
        </p:blipFill>
        <p:spPr bwMode="auto">
          <a:xfrm>
            <a:off x="152400" y="1295400"/>
            <a:ext cx="4531242" cy="346696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 y="0"/>
            <a:ext cx="4762500" cy="3171825"/>
          </a:xfrm>
          <a:prstGeom prst="rect">
            <a:avLst/>
          </a:prstGeom>
          <a:ln>
            <a:noFill/>
          </a:ln>
          <a:effectLst>
            <a:softEdge rad="112500"/>
          </a:effectLst>
        </p:spPr>
      </p:pic>
      <p:pic>
        <p:nvPicPr>
          <p:cNvPr id="6147" name="Picture 3"/>
          <p:cNvPicPr>
            <a:picLocks noChangeAspect="1" noChangeArrowheads="1"/>
          </p:cNvPicPr>
          <p:nvPr/>
        </p:nvPicPr>
        <p:blipFill>
          <a:blip r:embed="rId3" cstate="print"/>
          <a:srcRect/>
          <a:stretch>
            <a:fillRect/>
          </a:stretch>
        </p:blipFill>
        <p:spPr bwMode="auto">
          <a:xfrm>
            <a:off x="5181600" y="2133600"/>
            <a:ext cx="3962400" cy="2971800"/>
          </a:xfrm>
          <a:prstGeom prst="rect">
            <a:avLst/>
          </a:prstGeom>
          <a:ln>
            <a:noFill/>
          </a:ln>
          <a:effectLst>
            <a:softEdge rad="112500"/>
          </a:effectLst>
        </p:spPr>
      </p:pic>
      <p:sp>
        <p:nvSpPr>
          <p:cNvPr id="4" name="TextBox 3"/>
          <p:cNvSpPr txBox="1"/>
          <p:nvPr/>
        </p:nvSpPr>
        <p:spPr>
          <a:xfrm>
            <a:off x="0" y="3210848"/>
            <a:ext cx="5181600" cy="3647152"/>
          </a:xfrm>
          <a:prstGeom prst="rect">
            <a:avLst/>
          </a:prstGeom>
          <a:noFill/>
        </p:spPr>
        <p:txBody>
          <a:bodyPr wrap="square" rtlCol="0">
            <a:spAutoFit/>
          </a:bodyPr>
          <a:lstStyle/>
          <a:p>
            <a:r>
              <a:rPr lang="en-US" sz="2100" b="1" dirty="0" smtClean="0">
                <a:solidFill>
                  <a:schemeClr val="accent5">
                    <a:lumMod val="10000"/>
                  </a:schemeClr>
                </a:solidFill>
                <a:latin typeface="Times New Roman" pitchFamily="18" charset="0"/>
                <a:cs typeface="Times New Roman" pitchFamily="18" charset="0"/>
              </a:rPr>
              <a:t>Yorkshire Pudding, also known as batter pudding, is an </a:t>
            </a:r>
            <a:r>
              <a:rPr lang="en-US" sz="2100" b="1" dirty="0" smtClean="0">
                <a:solidFill>
                  <a:schemeClr val="accent5">
                    <a:lumMod val="10000"/>
                  </a:schemeClr>
                </a:solidFill>
                <a:latin typeface="Times New Roman" pitchFamily="18" charset="0"/>
                <a:cs typeface="Times New Roman" pitchFamily="18" charset="0"/>
              </a:rPr>
              <a:t>English</a:t>
            </a:r>
            <a:r>
              <a:rPr lang="en-US" sz="2100" b="1" dirty="0" smtClean="0">
                <a:solidFill>
                  <a:schemeClr val="accent5">
                    <a:lumMod val="10000"/>
                  </a:schemeClr>
                </a:solidFill>
                <a:latin typeface="Times New Roman" pitchFamily="18" charset="0"/>
                <a:cs typeface="Times New Roman" pitchFamily="18" charset="0"/>
              </a:rPr>
              <a:t> dish made from </a:t>
            </a:r>
            <a:r>
              <a:rPr lang="en-US" sz="2100" b="1" dirty="0" smtClean="0">
                <a:solidFill>
                  <a:schemeClr val="accent5">
                    <a:lumMod val="10000"/>
                  </a:schemeClr>
                </a:solidFill>
                <a:latin typeface="Times New Roman" pitchFamily="18" charset="0"/>
                <a:cs typeface="Times New Roman" pitchFamily="18" charset="0"/>
              </a:rPr>
              <a:t>batter</a:t>
            </a:r>
            <a:r>
              <a:rPr lang="en-US" sz="2100" b="1" dirty="0" smtClean="0">
                <a:solidFill>
                  <a:schemeClr val="accent5">
                    <a:lumMod val="10000"/>
                  </a:schemeClr>
                </a:solidFill>
                <a:latin typeface="Times New Roman" pitchFamily="18" charset="0"/>
                <a:cs typeface="Times New Roman" pitchFamily="18" charset="0"/>
              </a:rPr>
              <a:t> and usually served with </a:t>
            </a:r>
            <a:r>
              <a:rPr lang="en-US" sz="2100" b="1" dirty="0" smtClean="0">
                <a:solidFill>
                  <a:schemeClr val="accent5">
                    <a:lumMod val="10000"/>
                  </a:schemeClr>
                </a:solidFill>
                <a:latin typeface="Times New Roman" pitchFamily="18" charset="0"/>
                <a:cs typeface="Times New Roman" pitchFamily="18" charset="0"/>
              </a:rPr>
              <a:t>roast meat</a:t>
            </a:r>
            <a:r>
              <a:rPr lang="en-US" sz="2100" b="1" dirty="0" smtClean="0">
                <a:solidFill>
                  <a:schemeClr val="accent5">
                    <a:lumMod val="10000"/>
                  </a:schemeClr>
                </a:solidFill>
                <a:latin typeface="Times New Roman" pitchFamily="18" charset="0"/>
                <a:cs typeface="Times New Roman" pitchFamily="18" charset="0"/>
              </a:rPr>
              <a:t> and </a:t>
            </a:r>
            <a:r>
              <a:rPr lang="en-US" sz="2100" b="1" dirty="0" smtClean="0">
                <a:solidFill>
                  <a:schemeClr val="accent5">
                    <a:lumMod val="10000"/>
                  </a:schemeClr>
                </a:solidFill>
                <a:latin typeface="Times New Roman" pitchFamily="18" charset="0"/>
                <a:cs typeface="Times New Roman" pitchFamily="18" charset="0"/>
              </a:rPr>
              <a:t>gravy.</a:t>
            </a:r>
            <a:endParaRPr lang="ru-RU" sz="2100" b="1" dirty="0" smtClean="0">
              <a:solidFill>
                <a:schemeClr val="accent5">
                  <a:lumMod val="10000"/>
                </a:schemeClr>
              </a:solidFill>
              <a:latin typeface="Times New Roman" pitchFamily="18" charset="0"/>
              <a:cs typeface="Times New Roman" pitchFamily="18" charset="0"/>
            </a:endParaRPr>
          </a:p>
          <a:p>
            <a:r>
              <a:rPr lang="en-US" sz="2100" b="1" dirty="0" smtClean="0">
                <a:solidFill>
                  <a:schemeClr val="accent5">
                    <a:lumMod val="10000"/>
                  </a:schemeClr>
                </a:solidFill>
                <a:latin typeface="Times New Roman" pitchFamily="18" charset="0"/>
                <a:cs typeface="Times New Roman" pitchFamily="18" charset="0"/>
              </a:rPr>
              <a:t>The Yorkshire pudding is a staple of </a:t>
            </a:r>
            <a:r>
              <a:rPr lang="en-US" sz="2100" b="1" dirty="0" smtClean="0">
                <a:solidFill>
                  <a:schemeClr val="accent5">
                    <a:lumMod val="10000"/>
                  </a:schemeClr>
                </a:solidFill>
                <a:latin typeface="Times New Roman" pitchFamily="18" charset="0"/>
                <a:cs typeface="Times New Roman" pitchFamily="18" charset="0"/>
              </a:rPr>
              <a:t>the British Sunday lunch</a:t>
            </a:r>
            <a:r>
              <a:rPr lang="en-US" sz="2100" b="1" dirty="0" smtClean="0">
                <a:solidFill>
                  <a:schemeClr val="accent5">
                    <a:lumMod val="10000"/>
                  </a:schemeClr>
                </a:solidFill>
                <a:latin typeface="Times New Roman" pitchFamily="18" charset="0"/>
                <a:cs typeface="Times New Roman" pitchFamily="18" charset="0"/>
              </a:rPr>
              <a:t> </a:t>
            </a:r>
            <a:r>
              <a:rPr lang="en-US" sz="2100" b="1" dirty="0" smtClean="0">
                <a:solidFill>
                  <a:schemeClr val="accent5">
                    <a:lumMod val="10000"/>
                  </a:schemeClr>
                </a:solidFill>
                <a:latin typeface="Times New Roman" pitchFamily="18" charset="0"/>
                <a:cs typeface="Times New Roman" pitchFamily="18" charset="0"/>
              </a:rPr>
              <a:t>and </a:t>
            </a:r>
            <a:r>
              <a:rPr lang="en-US" sz="2100" b="1" dirty="0" smtClean="0">
                <a:solidFill>
                  <a:schemeClr val="accent5">
                    <a:lumMod val="10000"/>
                  </a:schemeClr>
                </a:solidFill>
                <a:latin typeface="Times New Roman" pitchFamily="18" charset="0"/>
                <a:cs typeface="Times New Roman" pitchFamily="18" charset="0"/>
              </a:rPr>
              <a:t>in some cases is eaten as a separate course prior to the main meat </a:t>
            </a:r>
            <a:r>
              <a:rPr lang="en-US" sz="2100" b="1" dirty="0" err="1" smtClean="0">
                <a:solidFill>
                  <a:schemeClr val="accent5">
                    <a:lumMod val="10000"/>
                  </a:schemeClr>
                </a:solidFill>
                <a:latin typeface="Times New Roman" pitchFamily="18" charset="0"/>
                <a:cs typeface="Times New Roman" pitchFamily="18" charset="0"/>
              </a:rPr>
              <a:t>dish.Traditionally</a:t>
            </a:r>
            <a:r>
              <a:rPr lang="en-US" sz="2100" b="1" dirty="0" smtClean="0">
                <a:solidFill>
                  <a:schemeClr val="accent5">
                    <a:lumMod val="10000"/>
                  </a:schemeClr>
                </a:solidFill>
                <a:latin typeface="Times New Roman" pitchFamily="18" charset="0"/>
                <a:cs typeface="Times New Roman" pitchFamily="18" charset="0"/>
              </a:rPr>
              <a:t>, though less so now, the Yorkshire Pudding could be served as a sweet, with sugar or even with orange juice as a sauce.</a:t>
            </a:r>
            <a:endParaRPr lang="ru-RU" sz="2100" b="1" dirty="0">
              <a:solidFill>
                <a:schemeClr val="accent5">
                  <a:lumMod val="10000"/>
                </a:schemeClr>
              </a:solidFill>
              <a:latin typeface="Times New Roman" pitchFamily="18" charset="0"/>
              <a:cs typeface="Times New Roman" pitchFamily="18" charset="0"/>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2819400" y="2514600"/>
            <a:ext cx="2635543" cy="2054900"/>
          </a:xfrm>
          <a:prstGeom prst="rect">
            <a:avLst/>
          </a:prstGeom>
          <a:ln>
            <a:noFill/>
          </a:ln>
          <a:effectLst>
            <a:softEdge rad="112500"/>
          </a:effectLst>
        </p:spPr>
      </p:pic>
      <p:pic>
        <p:nvPicPr>
          <p:cNvPr id="7175" name="Picture 7"/>
          <p:cNvPicPr>
            <a:picLocks noChangeAspect="1" noChangeArrowheads="1"/>
          </p:cNvPicPr>
          <p:nvPr/>
        </p:nvPicPr>
        <p:blipFill>
          <a:blip r:embed="rId3" cstate="print"/>
          <a:srcRect/>
          <a:stretch>
            <a:fillRect/>
          </a:stretch>
        </p:blipFill>
        <p:spPr bwMode="auto">
          <a:xfrm>
            <a:off x="5410200" y="152400"/>
            <a:ext cx="1624446" cy="1715415"/>
          </a:xfrm>
          <a:prstGeom prst="rect">
            <a:avLst/>
          </a:prstGeom>
          <a:ln>
            <a:noFill/>
          </a:ln>
          <a:effectLst>
            <a:softEdge rad="112500"/>
          </a:effectLst>
        </p:spPr>
      </p:pic>
      <p:pic>
        <p:nvPicPr>
          <p:cNvPr id="7170" name="Picture 2"/>
          <p:cNvPicPr>
            <a:picLocks noChangeAspect="1" noChangeArrowheads="1"/>
          </p:cNvPicPr>
          <p:nvPr/>
        </p:nvPicPr>
        <p:blipFill>
          <a:blip r:embed="rId4" cstate="print"/>
          <a:srcRect/>
          <a:stretch>
            <a:fillRect/>
          </a:stretch>
        </p:blipFill>
        <p:spPr bwMode="auto">
          <a:xfrm>
            <a:off x="0" y="0"/>
            <a:ext cx="2667000" cy="2586990"/>
          </a:xfrm>
          <a:prstGeom prst="rect">
            <a:avLst/>
          </a:prstGeom>
          <a:ln>
            <a:noFill/>
          </a:ln>
          <a:effectLst>
            <a:softEdge rad="112500"/>
          </a:effectLst>
        </p:spPr>
      </p:pic>
      <p:pic>
        <p:nvPicPr>
          <p:cNvPr id="7174" name="Picture 6"/>
          <p:cNvPicPr>
            <a:picLocks noChangeAspect="1" noChangeArrowheads="1"/>
          </p:cNvPicPr>
          <p:nvPr/>
        </p:nvPicPr>
        <p:blipFill>
          <a:blip r:embed="rId5" cstate="print"/>
          <a:srcRect/>
          <a:stretch>
            <a:fillRect/>
          </a:stretch>
        </p:blipFill>
        <p:spPr bwMode="auto">
          <a:xfrm>
            <a:off x="2514600" y="0"/>
            <a:ext cx="3101338" cy="2819400"/>
          </a:xfrm>
          <a:prstGeom prst="rect">
            <a:avLst/>
          </a:prstGeom>
          <a:ln>
            <a:noFill/>
          </a:ln>
          <a:effectLst>
            <a:softEdge rad="112500"/>
          </a:effectLst>
        </p:spPr>
      </p:pic>
      <p:pic>
        <p:nvPicPr>
          <p:cNvPr id="7173" name="Picture 5"/>
          <p:cNvPicPr>
            <a:picLocks noChangeAspect="1" noChangeArrowheads="1"/>
          </p:cNvPicPr>
          <p:nvPr/>
        </p:nvPicPr>
        <p:blipFill>
          <a:blip r:embed="rId6" cstate="print"/>
          <a:srcRect/>
          <a:stretch>
            <a:fillRect/>
          </a:stretch>
        </p:blipFill>
        <p:spPr bwMode="auto">
          <a:xfrm>
            <a:off x="6553200" y="-152400"/>
            <a:ext cx="2590800" cy="3242967"/>
          </a:xfrm>
          <a:prstGeom prst="rect">
            <a:avLst/>
          </a:prstGeom>
          <a:ln>
            <a:noFill/>
          </a:ln>
          <a:effectLst>
            <a:softEdge rad="112500"/>
          </a:effectLst>
        </p:spPr>
      </p:pic>
      <p:pic>
        <p:nvPicPr>
          <p:cNvPr id="7171" name="Picture 3"/>
          <p:cNvPicPr>
            <a:picLocks noChangeAspect="1" noChangeArrowheads="1"/>
          </p:cNvPicPr>
          <p:nvPr/>
        </p:nvPicPr>
        <p:blipFill>
          <a:blip r:embed="rId7" cstate="print"/>
          <a:srcRect/>
          <a:stretch>
            <a:fillRect/>
          </a:stretch>
        </p:blipFill>
        <p:spPr bwMode="auto">
          <a:xfrm>
            <a:off x="5181600" y="1981200"/>
            <a:ext cx="3962400" cy="2472193"/>
          </a:xfrm>
          <a:prstGeom prst="rect">
            <a:avLst/>
          </a:prstGeom>
          <a:ln>
            <a:noFill/>
          </a:ln>
          <a:effectLst>
            <a:softEdge rad="112500"/>
          </a:effectLst>
        </p:spPr>
      </p:pic>
      <p:sp>
        <p:nvSpPr>
          <p:cNvPr id="2" name="Прямоугольник 1"/>
          <p:cNvSpPr/>
          <p:nvPr/>
        </p:nvSpPr>
        <p:spPr>
          <a:xfrm>
            <a:off x="0" y="4395787"/>
            <a:ext cx="9144000" cy="2462213"/>
          </a:xfrm>
          <a:prstGeom prst="rect">
            <a:avLst/>
          </a:prstGeom>
        </p:spPr>
        <p:txBody>
          <a:bodyPr wrap="square">
            <a:spAutoFit/>
          </a:bodyPr>
          <a:lstStyle/>
          <a:p>
            <a:pPr algn="just"/>
            <a:r>
              <a:rPr lang="en-US" sz="2200" b="1" dirty="0" smtClean="0">
                <a:solidFill>
                  <a:schemeClr val="accent5">
                    <a:lumMod val="10000"/>
                  </a:schemeClr>
                </a:solidFill>
                <a:latin typeface="Times New Roman" pitchFamily="18" charset="0"/>
                <a:cs typeface="Times New Roman" pitchFamily="18" charset="0"/>
              </a:rPr>
              <a:t>Christmas pudding is a type of  pudding traditionally served on  Christmas  Day (December 25) as part of the  Christmas Dinner. It has its origins </a:t>
            </a:r>
            <a:r>
              <a:rPr lang="en-US" sz="2200" b="1" dirty="0" smtClean="0">
                <a:solidFill>
                  <a:schemeClr val="accent5">
                    <a:lumMod val="10000"/>
                  </a:schemeClr>
                </a:solidFill>
                <a:latin typeface="Times New Roman" pitchFamily="18" charset="0"/>
                <a:cs typeface="Times New Roman" pitchFamily="18" charset="0"/>
              </a:rPr>
              <a:t>in medieval England, </a:t>
            </a:r>
            <a:r>
              <a:rPr lang="en-US" sz="2200" b="1" dirty="0" smtClean="0">
                <a:solidFill>
                  <a:schemeClr val="accent5">
                    <a:lumMod val="10000"/>
                  </a:schemeClr>
                </a:solidFill>
                <a:latin typeface="Times New Roman" pitchFamily="18" charset="0"/>
                <a:cs typeface="Times New Roman" pitchFamily="18" charset="0"/>
              </a:rPr>
              <a:t>and is sometimes known as plum pudding or Christmas Pudding or just "</a:t>
            </a:r>
            <a:r>
              <a:rPr lang="en-US" sz="2200" b="1" dirty="0" err="1" smtClean="0">
                <a:solidFill>
                  <a:schemeClr val="accent5">
                    <a:lumMod val="10000"/>
                  </a:schemeClr>
                </a:solidFill>
                <a:latin typeface="Times New Roman" pitchFamily="18" charset="0"/>
                <a:cs typeface="Times New Roman" pitchFamily="18" charset="0"/>
              </a:rPr>
              <a:t>pud</a:t>
            </a:r>
            <a:r>
              <a:rPr lang="en-US" sz="2200" b="1" dirty="0" smtClean="0">
                <a:solidFill>
                  <a:schemeClr val="accent5">
                    <a:lumMod val="10000"/>
                  </a:schemeClr>
                </a:solidFill>
                <a:latin typeface="Times New Roman" pitchFamily="18" charset="0"/>
                <a:cs typeface="Times New Roman" pitchFamily="18" charset="0"/>
              </a:rPr>
              <a:t>", though this can also refer to other kinds of boiled pudding involving dried fruit. Despite the name "plum pudding," the pudding contains no actual plums due to the pre-Victorian use of the word " plums" as a term for raisins.</a:t>
            </a:r>
            <a:endParaRPr lang="ru-RU" sz="2200" b="1" dirty="0">
              <a:solidFill>
                <a:schemeClr val="accent5">
                  <a:lumMod val="10000"/>
                </a:schemeClr>
              </a:solidFill>
              <a:latin typeface="Times New Roman" pitchFamily="18" charset="0"/>
              <a:cs typeface="Times New Roman" pitchFamily="18" charset="0"/>
            </a:endParaRPr>
          </a:p>
        </p:txBody>
      </p:sp>
      <p:pic>
        <p:nvPicPr>
          <p:cNvPr id="7176" name="Picture 8"/>
          <p:cNvPicPr>
            <a:picLocks noChangeAspect="1" noChangeArrowheads="1"/>
          </p:cNvPicPr>
          <p:nvPr/>
        </p:nvPicPr>
        <p:blipFill>
          <a:blip r:embed="rId8" cstate="print"/>
          <a:srcRect/>
          <a:stretch>
            <a:fillRect/>
          </a:stretch>
        </p:blipFill>
        <p:spPr bwMode="auto">
          <a:xfrm>
            <a:off x="0" y="2209800"/>
            <a:ext cx="3048000" cy="2356309"/>
          </a:xfrm>
          <a:prstGeom prst="rect">
            <a:avLst/>
          </a:prstGeom>
          <a:ln>
            <a:noFill/>
          </a:ln>
          <a:effectLst>
            <a:softEdge rad="112500"/>
          </a:effec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3886200" y="1828800"/>
            <a:ext cx="5257800" cy="3417570"/>
          </a:xfrm>
          <a:prstGeom prst="rect">
            <a:avLst/>
          </a:prstGeom>
          <a:ln>
            <a:noFill/>
          </a:ln>
          <a:effectLst>
            <a:softEdge rad="112500"/>
          </a:effectLst>
        </p:spPr>
      </p:pic>
      <p:pic>
        <p:nvPicPr>
          <p:cNvPr id="1028" name="Picture 4"/>
          <p:cNvPicPr>
            <a:picLocks noChangeAspect="1" noChangeArrowheads="1"/>
          </p:cNvPicPr>
          <p:nvPr/>
        </p:nvPicPr>
        <p:blipFill>
          <a:blip r:embed="rId3" cstate="print"/>
          <a:srcRect/>
          <a:stretch>
            <a:fillRect/>
          </a:stretch>
        </p:blipFill>
        <p:spPr bwMode="auto">
          <a:xfrm>
            <a:off x="0" y="0"/>
            <a:ext cx="4495800" cy="4174672"/>
          </a:xfrm>
          <a:prstGeom prst="rect">
            <a:avLst/>
          </a:prstGeom>
          <a:ln>
            <a:noFill/>
          </a:ln>
          <a:effectLst>
            <a:softEdge rad="112500"/>
          </a:effectLst>
        </p:spPr>
      </p:pic>
      <p:sp>
        <p:nvSpPr>
          <p:cNvPr id="2" name="Прямоугольник 1"/>
          <p:cNvSpPr/>
          <p:nvPr/>
        </p:nvSpPr>
        <p:spPr>
          <a:xfrm>
            <a:off x="0" y="4734342"/>
            <a:ext cx="9144000" cy="2123658"/>
          </a:xfrm>
          <a:prstGeom prst="rect">
            <a:avLst/>
          </a:prstGeom>
        </p:spPr>
        <p:txBody>
          <a:bodyPr wrap="square">
            <a:spAutoFit/>
          </a:bodyPr>
          <a:lstStyle/>
          <a:p>
            <a:pPr algn="just"/>
            <a:r>
              <a:rPr lang="en-US" sz="2200" b="1" dirty="0" smtClean="0">
                <a:solidFill>
                  <a:schemeClr val="accent5">
                    <a:lumMod val="10000"/>
                  </a:schemeClr>
                </a:solidFill>
                <a:latin typeface="Times New Roman" pitchFamily="18" charset="0"/>
                <a:cs typeface="Times New Roman" pitchFamily="18" charset="0"/>
              </a:rPr>
              <a:t>Fish and chips is a </a:t>
            </a:r>
            <a:r>
              <a:rPr lang="en-US" sz="2200" b="1" dirty="0" smtClean="0">
                <a:solidFill>
                  <a:schemeClr val="accent5">
                    <a:lumMod val="10000"/>
                  </a:schemeClr>
                </a:solidFill>
                <a:latin typeface="Times New Roman" pitchFamily="18" charset="0"/>
                <a:cs typeface="Times New Roman" pitchFamily="18" charset="0"/>
              </a:rPr>
              <a:t>take-away</a:t>
            </a:r>
            <a:r>
              <a:rPr lang="en-US" sz="2200" b="1" dirty="0" smtClean="0">
                <a:solidFill>
                  <a:schemeClr val="accent5">
                    <a:lumMod val="10000"/>
                  </a:schemeClr>
                </a:solidFill>
                <a:latin typeface="Times New Roman" pitchFamily="18" charset="0"/>
                <a:cs typeface="Times New Roman" pitchFamily="18" charset="0"/>
              </a:rPr>
              <a:t> food which consists of </a:t>
            </a:r>
            <a:r>
              <a:rPr lang="en-US" sz="2200" b="1" dirty="0" smtClean="0">
                <a:solidFill>
                  <a:schemeClr val="accent5">
                    <a:lumMod val="10000"/>
                  </a:schemeClr>
                </a:solidFill>
                <a:latin typeface="Times New Roman" pitchFamily="18" charset="0"/>
                <a:cs typeface="Times New Roman" pitchFamily="18" charset="0"/>
              </a:rPr>
              <a:t>battered</a:t>
            </a:r>
            <a:r>
              <a:rPr lang="en-US" sz="2200" b="1" dirty="0" smtClean="0">
                <a:solidFill>
                  <a:schemeClr val="accent5">
                    <a:lumMod val="10000"/>
                  </a:schemeClr>
                </a:solidFill>
                <a:latin typeface="Times New Roman" pitchFamily="18" charset="0"/>
                <a:cs typeface="Times New Roman" pitchFamily="18" charset="0"/>
              </a:rPr>
              <a:t> fish and </a:t>
            </a:r>
            <a:r>
              <a:rPr lang="en-US" sz="2200" b="1" dirty="0" smtClean="0">
                <a:solidFill>
                  <a:schemeClr val="accent5">
                    <a:lumMod val="10000"/>
                  </a:schemeClr>
                </a:solidFill>
                <a:latin typeface="Times New Roman" pitchFamily="18" charset="0"/>
                <a:cs typeface="Times New Roman" pitchFamily="18" charset="0"/>
              </a:rPr>
              <a:t>deep-fried</a:t>
            </a:r>
            <a:r>
              <a:rPr lang="en-US" sz="2200" b="1" dirty="0" smtClean="0">
                <a:solidFill>
                  <a:schemeClr val="accent5">
                    <a:lumMod val="10000"/>
                  </a:schemeClr>
                </a:solidFill>
                <a:latin typeface="Times New Roman" pitchFamily="18" charset="0"/>
                <a:cs typeface="Times New Roman" pitchFamily="18" charset="0"/>
              </a:rPr>
              <a:t> </a:t>
            </a:r>
            <a:r>
              <a:rPr lang="en-US" sz="2200" b="1" dirty="0" smtClean="0">
                <a:solidFill>
                  <a:schemeClr val="accent5">
                    <a:lumMod val="10000"/>
                  </a:schemeClr>
                </a:solidFill>
                <a:latin typeface="Times New Roman" pitchFamily="18" charset="0"/>
                <a:cs typeface="Times New Roman" pitchFamily="18" charset="0"/>
              </a:rPr>
              <a:t>chips, </a:t>
            </a:r>
            <a:r>
              <a:rPr lang="en-US" sz="2200" b="1" dirty="0" smtClean="0">
                <a:solidFill>
                  <a:schemeClr val="accent5">
                    <a:lumMod val="10000"/>
                  </a:schemeClr>
                </a:solidFill>
                <a:latin typeface="Times New Roman" pitchFamily="18" charset="0"/>
                <a:cs typeface="Times New Roman" pitchFamily="18" charset="0"/>
              </a:rPr>
              <a:t>sometimes accompanied by mushy peas and </a:t>
            </a:r>
            <a:r>
              <a:rPr lang="en-US" sz="2200" b="1" dirty="0" smtClean="0">
                <a:solidFill>
                  <a:schemeClr val="accent5">
                    <a:lumMod val="10000"/>
                  </a:schemeClr>
                </a:solidFill>
                <a:latin typeface="Times New Roman" pitchFamily="18" charset="0"/>
                <a:cs typeface="Times New Roman" pitchFamily="18" charset="0"/>
              </a:rPr>
              <a:t>tartar </a:t>
            </a:r>
            <a:r>
              <a:rPr lang="en-US" sz="2200" b="1" dirty="0" err="1" smtClean="0">
                <a:solidFill>
                  <a:schemeClr val="accent5">
                    <a:lumMod val="10000"/>
                  </a:schemeClr>
                </a:solidFill>
                <a:latin typeface="Times New Roman" pitchFamily="18" charset="0"/>
                <a:cs typeface="Times New Roman" pitchFamily="18" charset="0"/>
              </a:rPr>
              <a:t>sause</a:t>
            </a:r>
            <a:r>
              <a:rPr lang="en-US" sz="2200" b="1" dirty="0" smtClean="0">
                <a:solidFill>
                  <a:schemeClr val="accent5">
                    <a:lumMod val="10000"/>
                  </a:schemeClr>
                </a:solidFill>
                <a:latin typeface="Times New Roman" pitchFamily="18" charset="0"/>
                <a:cs typeface="Times New Roman" pitchFamily="18" charset="0"/>
              </a:rPr>
              <a:t>. </a:t>
            </a:r>
            <a:r>
              <a:rPr lang="en-US" sz="2200" b="1" dirty="0" smtClean="0">
                <a:solidFill>
                  <a:schemeClr val="accent5">
                    <a:lumMod val="10000"/>
                  </a:schemeClr>
                </a:solidFill>
                <a:latin typeface="Times New Roman" pitchFamily="18" charset="0"/>
                <a:cs typeface="Times New Roman" pitchFamily="18" charset="0"/>
              </a:rPr>
              <a:t>The dish originated in Great Britain in the 19th </a:t>
            </a:r>
            <a:r>
              <a:rPr lang="en-US" sz="2200" b="1" dirty="0" smtClean="0">
                <a:solidFill>
                  <a:schemeClr val="accent5">
                    <a:lumMod val="10000"/>
                  </a:schemeClr>
                </a:solidFill>
                <a:latin typeface="Times New Roman" pitchFamily="18" charset="0"/>
                <a:cs typeface="Times New Roman" pitchFamily="18" charset="0"/>
              </a:rPr>
              <a:t>century</a:t>
            </a:r>
            <a:r>
              <a:rPr lang="ru-RU" sz="2200" b="1" dirty="0" smtClean="0">
                <a:solidFill>
                  <a:schemeClr val="accent5">
                    <a:lumMod val="10000"/>
                  </a:schemeClr>
                </a:solidFill>
                <a:latin typeface="Times New Roman" pitchFamily="18" charset="0"/>
                <a:cs typeface="Times New Roman" pitchFamily="18" charset="0"/>
              </a:rPr>
              <a:t>.</a:t>
            </a:r>
            <a:r>
              <a:rPr lang="en-US" sz="2200" b="1" dirty="0" smtClean="0">
                <a:solidFill>
                  <a:schemeClr val="accent5">
                    <a:lumMod val="10000"/>
                  </a:schemeClr>
                </a:solidFill>
                <a:latin typeface="Times New Roman" pitchFamily="18" charset="0"/>
                <a:cs typeface="Times New Roman" pitchFamily="18" charset="0"/>
              </a:rPr>
              <a:t> Fish and chips became a stock meal among </a:t>
            </a:r>
            <a:r>
              <a:rPr lang="en-US" sz="2200" b="1" dirty="0" smtClean="0">
                <a:solidFill>
                  <a:schemeClr val="accent5">
                    <a:lumMod val="10000"/>
                  </a:schemeClr>
                </a:solidFill>
                <a:latin typeface="Times New Roman" pitchFamily="18" charset="0"/>
                <a:cs typeface="Times New Roman" pitchFamily="18" charset="0"/>
              </a:rPr>
              <a:t>the working classes</a:t>
            </a:r>
            <a:r>
              <a:rPr lang="en-US" sz="2200" b="1" dirty="0" smtClean="0">
                <a:solidFill>
                  <a:schemeClr val="accent5">
                    <a:lumMod val="10000"/>
                  </a:schemeClr>
                </a:solidFill>
                <a:latin typeface="Times New Roman" pitchFamily="18" charset="0"/>
                <a:cs typeface="Times New Roman" pitchFamily="18" charset="0"/>
              </a:rPr>
              <a:t>  in Great </a:t>
            </a:r>
            <a:r>
              <a:rPr lang="en-US" sz="2200" b="1" dirty="0" smtClean="0">
                <a:solidFill>
                  <a:schemeClr val="accent5">
                    <a:lumMod val="10000"/>
                  </a:schemeClr>
                </a:solidFill>
                <a:latin typeface="Times New Roman" pitchFamily="18" charset="0"/>
                <a:cs typeface="Times New Roman" pitchFamily="18" charset="0"/>
              </a:rPr>
              <a:t>Britain. </a:t>
            </a:r>
            <a:r>
              <a:rPr lang="en-US" sz="2200" b="1" dirty="0" smtClean="0">
                <a:solidFill>
                  <a:schemeClr val="accent5">
                    <a:lumMod val="10000"/>
                  </a:schemeClr>
                </a:solidFill>
                <a:latin typeface="Times New Roman" pitchFamily="18" charset="0"/>
                <a:cs typeface="Times New Roman" pitchFamily="18" charset="0"/>
              </a:rPr>
              <a:t>In 1860, the first fish and chip shop was opened in </a:t>
            </a:r>
            <a:r>
              <a:rPr lang="en-US" sz="2200" b="1" dirty="0" smtClean="0">
                <a:solidFill>
                  <a:schemeClr val="accent5">
                    <a:lumMod val="10000"/>
                  </a:schemeClr>
                </a:solidFill>
                <a:latin typeface="Times New Roman" pitchFamily="18" charset="0"/>
                <a:cs typeface="Times New Roman" pitchFamily="18" charset="0"/>
              </a:rPr>
              <a:t>London. </a:t>
            </a:r>
            <a:r>
              <a:rPr lang="en-US" sz="2200" b="1" dirty="0" smtClean="0">
                <a:solidFill>
                  <a:schemeClr val="accent5">
                    <a:lumMod val="10000"/>
                  </a:schemeClr>
                </a:solidFill>
                <a:latin typeface="Times New Roman" pitchFamily="18" charset="0"/>
                <a:cs typeface="Times New Roman" pitchFamily="18" charset="0"/>
              </a:rPr>
              <a:t>The modern fish-and-chip </a:t>
            </a:r>
            <a:r>
              <a:rPr lang="en-US" sz="2200" b="1" dirty="0" smtClean="0">
                <a:solidFill>
                  <a:schemeClr val="accent5">
                    <a:lumMod val="10000"/>
                  </a:schemeClr>
                </a:solidFill>
                <a:latin typeface="Times New Roman" pitchFamily="18" charset="0"/>
                <a:cs typeface="Times New Roman" pitchFamily="18" charset="0"/>
              </a:rPr>
              <a:t>shop calls "</a:t>
            </a:r>
            <a:r>
              <a:rPr lang="en-US" sz="2200" b="1" dirty="0" err="1" smtClean="0">
                <a:solidFill>
                  <a:schemeClr val="accent5">
                    <a:lumMod val="10000"/>
                  </a:schemeClr>
                </a:solidFill>
                <a:latin typeface="Times New Roman" pitchFamily="18" charset="0"/>
                <a:cs typeface="Times New Roman" pitchFamily="18" charset="0"/>
              </a:rPr>
              <a:t>chippy</a:t>
            </a:r>
            <a:r>
              <a:rPr lang="en-US" sz="2200" b="1" dirty="0" smtClean="0">
                <a:solidFill>
                  <a:schemeClr val="accent5">
                    <a:lumMod val="10000"/>
                  </a:schemeClr>
                </a:solidFill>
                <a:latin typeface="Times New Roman" pitchFamily="18" charset="0"/>
                <a:cs typeface="Times New Roman" pitchFamily="18" charset="0"/>
              </a:rPr>
              <a:t>“.</a:t>
            </a:r>
            <a:endParaRPr lang="ru-RU" sz="2200" b="1" dirty="0">
              <a:solidFill>
                <a:schemeClr val="accent5">
                  <a:lumMod val="1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4173682" y="0"/>
            <a:ext cx="4970318" cy="2667000"/>
          </a:xfrm>
          <a:prstGeom prst="rect">
            <a:avLst/>
          </a:prstGeom>
          <a:ln>
            <a:noFill/>
          </a:ln>
          <a:effectLst>
            <a:softEdge rad="112500"/>
          </a:effectLst>
        </p:spPr>
      </p:pic>
      <p:pic>
        <p:nvPicPr>
          <p:cNvPr id="1027" name="Picture 3"/>
          <p:cNvPicPr>
            <a:picLocks noChangeAspect="1" noChangeArrowheads="1"/>
          </p:cNvPicPr>
          <p:nvPr/>
        </p:nvPicPr>
        <p:blipFill>
          <a:blip r:embed="rId5" cstate="print"/>
          <a:srcRect/>
          <a:stretch>
            <a:fillRect/>
          </a:stretch>
        </p:blipFill>
        <p:spPr bwMode="auto">
          <a:xfrm>
            <a:off x="0" y="2319337"/>
            <a:ext cx="4495800" cy="2528888"/>
          </a:xfrm>
          <a:prstGeom prst="rect">
            <a:avLst/>
          </a:prstGeom>
          <a:ln>
            <a:noFill/>
          </a:ln>
          <a:effectLst>
            <a:softEdge rad="112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0200"/>
            <a:ext cx="9144000" cy="523220"/>
          </a:xfrm>
          <a:prstGeom prst="rect">
            <a:avLst/>
          </a:prstGeom>
          <a:noFill/>
        </p:spPr>
        <p:txBody>
          <a:bodyPr wrap="square" rtlCol="0">
            <a:spAutoFit/>
          </a:bodyPr>
          <a:lstStyle/>
          <a:p>
            <a:pPr algn="ctr"/>
            <a:r>
              <a:rPr lang="en-US" sz="2800" dirty="0" smtClean="0">
                <a:solidFill>
                  <a:schemeClr val="tx1">
                    <a:lumMod val="50000"/>
                  </a:schemeClr>
                </a:solidFill>
              </a:rPr>
              <a:t>Thank You for Your Attention</a:t>
            </a:r>
            <a:endParaRPr lang="ru-RU" sz="2800" dirty="0">
              <a:solidFill>
                <a:schemeClr val="tx1">
                  <a:lumMod val="50000"/>
                </a:schemeClr>
              </a:solidFill>
            </a:endParaRPr>
          </a:p>
        </p:txBody>
      </p:sp>
      <p:sp>
        <p:nvSpPr>
          <p:cNvPr id="3" name="TextBox 2"/>
          <p:cNvSpPr txBox="1"/>
          <p:nvPr/>
        </p:nvSpPr>
        <p:spPr>
          <a:xfrm>
            <a:off x="0" y="2514600"/>
            <a:ext cx="9144000" cy="1092607"/>
          </a:xfrm>
          <a:prstGeom prst="rect">
            <a:avLst/>
          </a:prstGeom>
          <a:noFill/>
        </p:spPr>
        <p:txBody>
          <a:bodyPr wrap="square" rtlCol="0">
            <a:spAutoFit/>
          </a:bodyPr>
          <a:lstStyle/>
          <a:p>
            <a:pPr algn="ctr"/>
            <a:r>
              <a:rPr lang="en-US" sz="6500" dirty="0" smtClean="0">
                <a:solidFill>
                  <a:srgbClr val="C00000"/>
                </a:solidFill>
                <a:latin typeface="Ravie" pitchFamily="82" charset="0"/>
              </a:rPr>
              <a:t>The End</a:t>
            </a:r>
            <a:endParaRPr lang="ru-RU" sz="6500" dirty="0">
              <a:solidFill>
                <a:srgbClr val="C00000"/>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Безымянный"/>
          <p:cNvPicPr>
            <a:picLocks noChangeAspect="1" noChangeArrowheads="1"/>
          </p:cNvPicPr>
          <p:nvPr/>
        </p:nvPicPr>
        <p:blipFill>
          <a:blip r:embed="rId2" cstate="email"/>
          <a:srcRect/>
          <a:stretch>
            <a:fillRect/>
          </a:stretch>
        </p:blipFill>
        <p:spPr bwMode="auto">
          <a:xfrm rot="300000">
            <a:off x="4524219" y="3431233"/>
            <a:ext cx="4528803" cy="3027469"/>
          </a:xfrm>
          <a:prstGeom prst="rect">
            <a:avLst/>
          </a:prstGeom>
          <a:ln>
            <a:noFill/>
          </a:ln>
          <a:effectLst>
            <a:softEdge rad="112500"/>
          </a:effectLst>
        </p:spPr>
      </p:pic>
      <p:pic>
        <p:nvPicPr>
          <p:cNvPr id="3076" name="Picture 8" descr="article-0-030231F30000044D-263_468x374[1]"/>
          <p:cNvPicPr>
            <a:picLocks noChangeAspect="1" noChangeArrowheads="1"/>
          </p:cNvPicPr>
          <p:nvPr/>
        </p:nvPicPr>
        <p:blipFill>
          <a:blip r:embed="rId3" cstate="email"/>
          <a:srcRect/>
          <a:stretch>
            <a:fillRect/>
          </a:stretch>
        </p:blipFill>
        <p:spPr bwMode="auto">
          <a:xfrm rot="-300000">
            <a:off x="124399" y="3440566"/>
            <a:ext cx="4062805" cy="3246563"/>
          </a:xfrm>
          <a:prstGeom prst="rect">
            <a:avLst/>
          </a:prstGeom>
          <a:ln>
            <a:noFill/>
          </a:ln>
          <a:effectLst>
            <a:softEdge rad="112500"/>
          </a:effectLst>
        </p:spPr>
      </p:pic>
      <p:sp>
        <p:nvSpPr>
          <p:cNvPr id="5" name="Содержимое 4"/>
          <p:cNvSpPr>
            <a:spLocks noGrp="1"/>
          </p:cNvSpPr>
          <p:nvPr>
            <p:ph idx="1"/>
          </p:nvPr>
        </p:nvSpPr>
        <p:spPr/>
        <p:txBody>
          <a:bodyPr/>
          <a:lstStyle/>
          <a:p>
            <a:endParaRPr lang="ru-RU" dirty="0"/>
          </a:p>
        </p:txBody>
      </p:sp>
      <p:sp>
        <p:nvSpPr>
          <p:cNvPr id="6" name="Прямоугольник 5"/>
          <p:cNvSpPr/>
          <p:nvPr/>
        </p:nvSpPr>
        <p:spPr>
          <a:xfrm>
            <a:off x="0" y="0"/>
            <a:ext cx="7848600" cy="3637919"/>
          </a:xfrm>
          <a:prstGeom prst="rect">
            <a:avLst/>
          </a:prstGeom>
        </p:spPr>
        <p:txBody>
          <a:bodyPr wrap="square">
            <a:spAutoFit/>
          </a:bodyPr>
          <a:lstStyle/>
          <a:p>
            <a:pPr indent="274638" algn="ctr">
              <a:lnSpc>
                <a:spcPct val="90000"/>
              </a:lnSpc>
              <a:defRPr/>
            </a:pPr>
            <a:r>
              <a:rPr lang="en-US" sz="3200" b="1" dirty="0" smtClean="0">
                <a:solidFill>
                  <a:schemeClr val="accent5">
                    <a:lumMod val="10000"/>
                  </a:schemeClr>
                </a:solidFill>
                <a:effectLst>
                  <a:outerShdw blurRad="38100" dist="38100" dir="2700000" algn="tl">
                    <a:srgbClr val="000000"/>
                  </a:outerShdw>
                </a:effectLst>
                <a:latin typeface="Times New Roman" pitchFamily="18" charset="0"/>
                <a:cs typeface="Times New Roman" pitchFamily="18" charset="0"/>
              </a:rPr>
              <a:t>The English proverb says: </a:t>
            </a:r>
          </a:p>
          <a:p>
            <a:pPr indent="274638" algn="ctr">
              <a:lnSpc>
                <a:spcPct val="90000"/>
              </a:lnSpc>
              <a:defRPr/>
            </a:pPr>
            <a:r>
              <a:rPr lang="en-US" sz="3200" b="1" dirty="0" smtClean="0">
                <a:solidFill>
                  <a:schemeClr val="accent5">
                    <a:lumMod val="10000"/>
                  </a:schemeClr>
                </a:solidFill>
                <a:effectLst>
                  <a:outerShdw blurRad="38100" dist="38100" dir="2700000" algn="tl">
                    <a:srgbClr val="000000"/>
                  </a:outerShdw>
                </a:effectLst>
                <a:latin typeface="Times New Roman" pitchFamily="18" charset="0"/>
                <a:cs typeface="Times New Roman" pitchFamily="18" charset="0"/>
              </a:rPr>
              <a:t>“Every cook praises his own broth”.</a:t>
            </a:r>
          </a:p>
          <a:p>
            <a:pPr indent="274638" algn="ctr">
              <a:lnSpc>
                <a:spcPct val="90000"/>
              </a:lnSpc>
              <a:defRPr/>
            </a:pPr>
            <a:r>
              <a:rPr lang="ru-RU" sz="3200" b="1" dirty="0" smtClean="0">
                <a:solidFill>
                  <a:schemeClr val="accent5">
                    <a:lumMod val="10000"/>
                  </a:schemeClr>
                </a:solidFill>
                <a:effectLst>
                  <a:outerShdw blurRad="38100" dist="38100" dir="2700000" algn="tl">
                    <a:srgbClr val="000000"/>
                  </a:outerShdw>
                </a:effectLst>
                <a:latin typeface="Times New Roman" pitchFamily="18" charset="0"/>
                <a:cs typeface="Times New Roman" pitchFamily="18" charset="0"/>
              </a:rPr>
              <a:t>(Всякий повар свою стряпню хвалит)</a:t>
            </a:r>
          </a:p>
          <a:p>
            <a:pPr indent="274638" algn="ctr">
              <a:lnSpc>
                <a:spcPct val="90000"/>
              </a:lnSpc>
              <a:defRPr/>
            </a:pPr>
            <a:r>
              <a:rPr lang="en-US" sz="3200" b="1" dirty="0" smtClean="0">
                <a:solidFill>
                  <a:schemeClr val="accent5">
                    <a:lumMod val="10000"/>
                  </a:schemeClr>
                </a:solidFill>
                <a:effectLst>
                  <a:outerShdw blurRad="38100" dist="38100" dir="2700000" algn="tl">
                    <a:srgbClr val="000000"/>
                  </a:outerShdw>
                </a:effectLst>
                <a:latin typeface="Times New Roman" pitchFamily="18" charset="0"/>
                <a:cs typeface="Times New Roman" pitchFamily="18" charset="0"/>
              </a:rPr>
              <a:t>One can not say English cookery is bad, but there is not a lot of variety in it, in comparison with Europe cuisine. The English are very particular about their meal.</a:t>
            </a:r>
            <a:endParaRPr lang="ru-RU" sz="32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7" descr="breakfastsmall[1]"/>
          <p:cNvPicPr>
            <a:picLocks noChangeAspect="1" noChangeArrowheads="1"/>
          </p:cNvPicPr>
          <p:nvPr/>
        </p:nvPicPr>
        <p:blipFill>
          <a:blip r:embed="rId2" cstate="email"/>
          <a:srcRect/>
          <a:stretch>
            <a:fillRect/>
          </a:stretch>
        </p:blipFill>
        <p:spPr bwMode="auto">
          <a:xfrm rot="-300000">
            <a:off x="131667" y="3090778"/>
            <a:ext cx="4619528" cy="3223115"/>
          </a:xfrm>
          <a:prstGeom prst="rect">
            <a:avLst/>
          </a:prstGeom>
          <a:ln>
            <a:noFill/>
          </a:ln>
          <a:effectLst>
            <a:softEdge rad="112500"/>
          </a:effectLst>
        </p:spPr>
      </p:pic>
      <p:pic>
        <p:nvPicPr>
          <p:cNvPr id="4101" name="Picture 8" descr="Безымянный"/>
          <p:cNvPicPr>
            <a:picLocks noChangeAspect="1" noChangeArrowheads="1"/>
          </p:cNvPicPr>
          <p:nvPr/>
        </p:nvPicPr>
        <p:blipFill>
          <a:blip r:embed="rId3" cstate="email"/>
          <a:srcRect/>
          <a:stretch>
            <a:fillRect/>
          </a:stretch>
        </p:blipFill>
        <p:spPr bwMode="auto">
          <a:xfrm rot="300000">
            <a:off x="4514504" y="3153685"/>
            <a:ext cx="4564547" cy="3349023"/>
          </a:xfrm>
          <a:prstGeom prst="rect">
            <a:avLst/>
          </a:prstGeom>
          <a:ln>
            <a:noFill/>
          </a:ln>
          <a:effectLst>
            <a:softEdge rad="112500"/>
          </a:effectLst>
        </p:spPr>
      </p:pic>
      <p:sp>
        <p:nvSpPr>
          <p:cNvPr id="6" name="Прямоугольник 5"/>
          <p:cNvSpPr/>
          <p:nvPr/>
        </p:nvSpPr>
        <p:spPr>
          <a:xfrm>
            <a:off x="0" y="304800"/>
            <a:ext cx="8730211" cy="604781"/>
          </a:xfrm>
          <a:prstGeom prst="rect">
            <a:avLst/>
          </a:prstGeom>
        </p:spPr>
        <p:txBody>
          <a:bodyPr wrap="none">
            <a:spAutoFit/>
          </a:bodyPr>
          <a:lstStyle/>
          <a:p>
            <a:pPr indent="274638" algn="ctr">
              <a:lnSpc>
                <a:spcPct val="90000"/>
              </a:lnSpc>
            </a:pPr>
            <a:r>
              <a:rPr lang="en-US" sz="3600" b="1" dirty="0" smtClean="0">
                <a:solidFill>
                  <a:srgbClr val="C00000"/>
                </a:solidFill>
                <a:latin typeface="Snap ITC" pitchFamily="82" charset="0"/>
              </a:rPr>
              <a:t>The usual meals in England are:</a:t>
            </a:r>
            <a:endParaRPr lang="ru-RU" sz="3600" b="1" dirty="0">
              <a:solidFill>
                <a:srgbClr val="C00000"/>
              </a:solidFill>
              <a:latin typeface="Pristina" pitchFamily="66" charset="0"/>
            </a:endParaRPr>
          </a:p>
        </p:txBody>
      </p:sp>
      <p:sp>
        <p:nvSpPr>
          <p:cNvPr id="7" name="Прямоугольник 6"/>
          <p:cNvSpPr/>
          <p:nvPr/>
        </p:nvSpPr>
        <p:spPr>
          <a:xfrm>
            <a:off x="0" y="914400"/>
            <a:ext cx="7467600" cy="1569660"/>
          </a:xfrm>
          <a:prstGeom prst="rect">
            <a:avLst/>
          </a:prstGeom>
        </p:spPr>
        <p:txBody>
          <a:bodyPr wrap="square">
            <a:spAutoFit/>
          </a:bodyPr>
          <a:lstStyle/>
          <a:p>
            <a:pPr marL="357188" indent="-357188" eaLnBrk="1" hangingPunct="1">
              <a:lnSpc>
                <a:spcPct val="80000"/>
              </a:lnSpc>
            </a:pPr>
            <a:r>
              <a:rPr lang="ru-RU" sz="3000" b="1" dirty="0" err="1" smtClean="0">
                <a:solidFill>
                  <a:schemeClr val="tx1">
                    <a:lumMod val="50000"/>
                  </a:schemeClr>
                </a:solidFill>
                <a:latin typeface="Times New Roman" pitchFamily="18" charset="0"/>
                <a:cs typeface="Times New Roman" pitchFamily="18" charset="0"/>
              </a:rPr>
              <a:t>Breakfast</a:t>
            </a:r>
            <a:r>
              <a:rPr lang="ru-RU" sz="3000" b="1" dirty="0" smtClean="0">
                <a:solidFill>
                  <a:schemeClr val="tx1">
                    <a:lumMod val="50000"/>
                  </a:schemeClr>
                </a:solidFill>
                <a:latin typeface="Times New Roman" pitchFamily="18" charset="0"/>
                <a:cs typeface="Times New Roman" pitchFamily="18" charset="0"/>
              </a:rPr>
              <a:t> </a:t>
            </a:r>
            <a:r>
              <a:rPr lang="en-US" sz="3000" b="1" dirty="0" smtClean="0">
                <a:solidFill>
                  <a:schemeClr val="tx1">
                    <a:lumMod val="50000"/>
                  </a:schemeClr>
                </a:solidFill>
                <a:latin typeface="Times New Roman" pitchFamily="18" charset="0"/>
                <a:cs typeface="Times New Roman" pitchFamily="18" charset="0"/>
              </a:rPr>
              <a:t>– </a:t>
            </a:r>
            <a:r>
              <a:rPr lang="ru-RU" sz="3000" b="1" dirty="0" err="1" smtClean="0">
                <a:solidFill>
                  <a:schemeClr val="tx1">
                    <a:lumMod val="50000"/>
                  </a:schemeClr>
                </a:solidFill>
                <a:latin typeface="Times New Roman" pitchFamily="18" charset="0"/>
                <a:cs typeface="Times New Roman" pitchFamily="18" charset="0"/>
              </a:rPr>
              <a:t>between</a:t>
            </a:r>
            <a:r>
              <a:rPr lang="ru-RU" sz="3000" b="1" dirty="0" smtClean="0">
                <a:solidFill>
                  <a:schemeClr val="tx1">
                    <a:lumMod val="50000"/>
                  </a:schemeClr>
                </a:solidFill>
                <a:latin typeface="Times New Roman" pitchFamily="18" charset="0"/>
                <a:cs typeface="Times New Roman" pitchFamily="18" charset="0"/>
              </a:rPr>
              <a:t> 7</a:t>
            </a:r>
            <a:r>
              <a:rPr lang="en-US" sz="3000" b="1" dirty="0" smtClean="0">
                <a:solidFill>
                  <a:schemeClr val="tx1">
                    <a:lumMod val="50000"/>
                  </a:schemeClr>
                </a:solidFill>
                <a:latin typeface="Times New Roman" pitchFamily="18" charset="0"/>
                <a:cs typeface="Times New Roman" pitchFamily="18" charset="0"/>
              </a:rPr>
              <a:t> a.m.</a:t>
            </a:r>
            <a:r>
              <a:rPr lang="ru-RU" sz="3000" b="1" dirty="0" smtClean="0">
                <a:solidFill>
                  <a:schemeClr val="tx1">
                    <a:lumMod val="50000"/>
                  </a:schemeClr>
                </a:solidFill>
                <a:latin typeface="Times New Roman" pitchFamily="18" charset="0"/>
                <a:cs typeface="Times New Roman" pitchFamily="18" charset="0"/>
              </a:rPr>
              <a:t> </a:t>
            </a:r>
            <a:r>
              <a:rPr lang="ru-RU" sz="3000" b="1" dirty="0" err="1" smtClean="0">
                <a:solidFill>
                  <a:schemeClr val="tx1">
                    <a:lumMod val="50000"/>
                  </a:schemeClr>
                </a:solidFill>
                <a:latin typeface="Times New Roman" pitchFamily="18" charset="0"/>
                <a:cs typeface="Times New Roman" pitchFamily="18" charset="0"/>
              </a:rPr>
              <a:t>and</a:t>
            </a:r>
            <a:r>
              <a:rPr lang="ru-RU" sz="3000" b="1" dirty="0" smtClean="0">
                <a:solidFill>
                  <a:schemeClr val="tx1">
                    <a:lumMod val="50000"/>
                  </a:schemeClr>
                </a:solidFill>
                <a:latin typeface="Times New Roman" pitchFamily="18" charset="0"/>
                <a:cs typeface="Times New Roman" pitchFamily="18" charset="0"/>
              </a:rPr>
              <a:t> 9</a:t>
            </a:r>
            <a:r>
              <a:rPr lang="en-US" sz="3000" b="1" dirty="0" smtClean="0">
                <a:solidFill>
                  <a:schemeClr val="tx1">
                    <a:lumMod val="50000"/>
                  </a:schemeClr>
                </a:solidFill>
                <a:latin typeface="Times New Roman" pitchFamily="18" charset="0"/>
                <a:cs typeface="Times New Roman" pitchFamily="18" charset="0"/>
              </a:rPr>
              <a:t> a.m.</a:t>
            </a:r>
            <a:r>
              <a:rPr lang="ru-RU" sz="3000" b="1" dirty="0" smtClean="0">
                <a:solidFill>
                  <a:schemeClr val="tx1">
                    <a:lumMod val="50000"/>
                  </a:schemeClr>
                </a:solidFill>
                <a:latin typeface="Times New Roman" pitchFamily="18" charset="0"/>
                <a:cs typeface="Times New Roman" pitchFamily="18" charset="0"/>
              </a:rPr>
              <a:t> </a:t>
            </a:r>
          </a:p>
          <a:p>
            <a:pPr marL="357188" indent="-357188" eaLnBrk="1" hangingPunct="1">
              <a:lnSpc>
                <a:spcPct val="80000"/>
              </a:lnSpc>
            </a:pPr>
            <a:r>
              <a:rPr lang="en-US" sz="3000" b="1" dirty="0" smtClean="0">
                <a:solidFill>
                  <a:schemeClr val="tx1">
                    <a:lumMod val="50000"/>
                  </a:schemeClr>
                </a:solidFill>
                <a:latin typeface="Times New Roman" pitchFamily="18" charset="0"/>
                <a:cs typeface="Times New Roman" pitchFamily="18" charset="0"/>
              </a:rPr>
              <a:t>Lunch – between 12:00 and 1:30 p.m.</a:t>
            </a:r>
          </a:p>
          <a:p>
            <a:pPr marL="357188" indent="-357188" eaLnBrk="1" hangingPunct="1">
              <a:lnSpc>
                <a:spcPct val="80000"/>
              </a:lnSpc>
            </a:pPr>
            <a:r>
              <a:rPr lang="en-US" sz="3000" b="1" dirty="0" smtClean="0">
                <a:solidFill>
                  <a:schemeClr val="tx1">
                    <a:lumMod val="50000"/>
                  </a:schemeClr>
                </a:solidFill>
                <a:latin typeface="Times New Roman" pitchFamily="18" charset="0"/>
                <a:cs typeface="Times New Roman" pitchFamily="18" charset="0"/>
              </a:rPr>
              <a:t>Afternoon tea – between 3 p.m. and 5 p.m. </a:t>
            </a:r>
            <a:endParaRPr lang="ru-RU" sz="3000" b="1" dirty="0" smtClean="0">
              <a:solidFill>
                <a:schemeClr val="tx1">
                  <a:lumMod val="50000"/>
                </a:schemeClr>
              </a:solidFill>
              <a:latin typeface="Times New Roman" pitchFamily="18" charset="0"/>
              <a:cs typeface="Times New Roman" pitchFamily="18" charset="0"/>
            </a:endParaRPr>
          </a:p>
          <a:p>
            <a:pPr marL="357188" indent="-357188" eaLnBrk="1" hangingPunct="1">
              <a:lnSpc>
                <a:spcPct val="80000"/>
              </a:lnSpc>
            </a:pPr>
            <a:r>
              <a:rPr lang="en-US" sz="3000" b="1" dirty="0" smtClean="0">
                <a:solidFill>
                  <a:schemeClr val="tx1">
                    <a:lumMod val="50000"/>
                  </a:schemeClr>
                </a:solidFill>
                <a:latin typeface="Times New Roman" pitchFamily="18" charset="0"/>
                <a:cs typeface="Times New Roman" pitchFamily="18" charset="0"/>
              </a:rPr>
              <a:t>Dinner (supper) – between 6 p.m. and 8 p.m.</a:t>
            </a:r>
            <a:r>
              <a:rPr lang="en-US" sz="3000" dirty="0" smtClean="0">
                <a:solidFill>
                  <a:schemeClr val="tx1">
                    <a:lumMod val="50000"/>
                  </a:schemeClr>
                </a:solidFill>
                <a:latin typeface="Times New Roman" pitchFamily="18" charset="0"/>
                <a:cs typeface="Times New Roman" pitchFamily="18" charset="0"/>
              </a:rPr>
              <a:t> </a:t>
            </a:r>
            <a:endParaRPr lang="ru-RU" sz="3000" dirty="0" smtClean="0">
              <a:solidFill>
                <a:schemeClr val="tx1">
                  <a:lumMod val="50000"/>
                </a:scheme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800px-English_Breakfast[1]"/>
          <p:cNvPicPr>
            <a:picLocks noChangeAspect="1" noChangeArrowheads="1"/>
          </p:cNvPicPr>
          <p:nvPr/>
        </p:nvPicPr>
        <p:blipFill>
          <a:blip r:embed="rId2" cstate="email"/>
          <a:srcRect/>
          <a:stretch>
            <a:fillRect/>
          </a:stretch>
        </p:blipFill>
        <p:spPr bwMode="auto">
          <a:xfrm>
            <a:off x="4876800" y="990600"/>
            <a:ext cx="4267200" cy="3202030"/>
          </a:xfrm>
          <a:prstGeom prst="rect">
            <a:avLst/>
          </a:prstGeom>
          <a:ln>
            <a:noFill/>
          </a:ln>
          <a:effectLst>
            <a:softEdge rad="112500"/>
          </a:effectLst>
        </p:spPr>
      </p:pic>
      <p:sp>
        <p:nvSpPr>
          <p:cNvPr id="5124" name="Rectangle 13"/>
          <p:cNvSpPr>
            <a:spLocks noChangeArrowheads="1"/>
          </p:cNvSpPr>
          <p:nvPr/>
        </p:nvSpPr>
        <p:spPr bwMode="auto">
          <a:xfrm>
            <a:off x="990600" y="152400"/>
            <a:ext cx="7391400" cy="70788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4000" b="1" dirty="0" err="1">
                <a:solidFill>
                  <a:srgbClr val="800000"/>
                </a:solidFill>
                <a:latin typeface="Monotype Corsiva" pitchFamily="66" charset="0"/>
              </a:rPr>
              <a:t>The</a:t>
            </a:r>
            <a:r>
              <a:rPr lang="ru-RU" sz="4000" b="1" dirty="0">
                <a:solidFill>
                  <a:srgbClr val="800000"/>
                </a:solidFill>
                <a:latin typeface="Monotype Corsiva" pitchFamily="66" charset="0"/>
              </a:rPr>
              <a:t> </a:t>
            </a:r>
            <a:r>
              <a:rPr lang="ru-RU" sz="4000" b="1" dirty="0" err="1">
                <a:solidFill>
                  <a:srgbClr val="800000"/>
                </a:solidFill>
                <a:latin typeface="Monotype Corsiva" pitchFamily="66" charset="0"/>
              </a:rPr>
              <a:t>Traditional</a:t>
            </a:r>
            <a:r>
              <a:rPr lang="ru-RU" sz="4000" b="1" dirty="0">
                <a:solidFill>
                  <a:srgbClr val="800000"/>
                </a:solidFill>
                <a:latin typeface="Monotype Corsiva" pitchFamily="66" charset="0"/>
              </a:rPr>
              <a:t> </a:t>
            </a:r>
            <a:r>
              <a:rPr lang="ru-RU" sz="4000" b="1" dirty="0" err="1">
                <a:solidFill>
                  <a:srgbClr val="800000"/>
                </a:solidFill>
                <a:latin typeface="Monotype Corsiva" pitchFamily="66" charset="0"/>
              </a:rPr>
              <a:t>English</a:t>
            </a:r>
            <a:r>
              <a:rPr lang="ru-RU" sz="4000" b="1" dirty="0">
                <a:solidFill>
                  <a:srgbClr val="800000"/>
                </a:solidFill>
                <a:latin typeface="Monotype Corsiva" pitchFamily="66" charset="0"/>
              </a:rPr>
              <a:t> </a:t>
            </a:r>
            <a:r>
              <a:rPr lang="ru-RU" sz="4000" b="1" dirty="0" err="1">
                <a:solidFill>
                  <a:srgbClr val="800000"/>
                </a:solidFill>
                <a:latin typeface="Monotype Corsiva" pitchFamily="66" charset="0"/>
              </a:rPr>
              <a:t>Breakfast</a:t>
            </a:r>
            <a:endParaRPr lang="ru-RU" sz="4000" b="1" dirty="0">
              <a:solidFill>
                <a:srgbClr val="800000"/>
              </a:solidFill>
              <a:latin typeface="Monotype Corsiva" pitchFamily="66" charset="0"/>
            </a:endParaRPr>
          </a:p>
        </p:txBody>
      </p:sp>
      <p:pic>
        <p:nvPicPr>
          <p:cNvPr id="5126" name="Picture 15" descr="800px-Full_English_Breakfast[1]"/>
          <p:cNvPicPr>
            <a:picLocks noChangeAspect="1" noChangeArrowheads="1"/>
          </p:cNvPicPr>
          <p:nvPr/>
        </p:nvPicPr>
        <p:blipFill>
          <a:blip r:embed="rId3" cstate="email"/>
          <a:srcRect/>
          <a:stretch>
            <a:fillRect/>
          </a:stretch>
        </p:blipFill>
        <p:spPr bwMode="auto">
          <a:xfrm>
            <a:off x="4878369" y="3810000"/>
            <a:ext cx="4265631" cy="3200400"/>
          </a:xfrm>
          <a:prstGeom prst="rect">
            <a:avLst/>
          </a:prstGeom>
          <a:ln>
            <a:noFill/>
          </a:ln>
          <a:effectLst>
            <a:softEdge rad="112500"/>
          </a:effectLst>
        </p:spPr>
      </p:pic>
      <p:sp>
        <p:nvSpPr>
          <p:cNvPr id="5123" name="Rectangle 10"/>
          <p:cNvSpPr>
            <a:spLocks noChangeArrowheads="1"/>
          </p:cNvSpPr>
          <p:nvPr/>
        </p:nvSpPr>
        <p:spPr bwMode="auto">
          <a:xfrm>
            <a:off x="0" y="994856"/>
            <a:ext cx="4953000" cy="5863144"/>
          </a:xfrm>
          <a:prstGeom prst="rect">
            <a:avLst/>
          </a:prstGeom>
          <a:noFill/>
          <a:ln w="9525">
            <a:noFill/>
            <a:miter lim="800000"/>
            <a:headEnd/>
            <a:tailEnd/>
          </a:ln>
        </p:spPr>
        <p:txBody>
          <a:bodyPr wrap="square" anchor="ctr">
            <a:spAutoFit/>
          </a:bodyPr>
          <a:lstStyle/>
          <a:p>
            <a:pPr algn="just"/>
            <a:r>
              <a:rPr lang="en-US" sz="2500" b="1" dirty="0">
                <a:solidFill>
                  <a:schemeClr val="accent5">
                    <a:lumMod val="10000"/>
                  </a:schemeClr>
                </a:solidFill>
                <a:latin typeface="Times New Roman" pitchFamily="18" charset="0"/>
                <a:cs typeface="Times New Roman" pitchFamily="18" charset="0"/>
              </a:rPr>
              <a:t>Traditionally, people in Britain have enjoyed a substantial hot meal for breakfast, featuring eggs, bacon, and sausage, accompanied by toast and tea or coffee. Many other items (</a:t>
            </a:r>
            <a:r>
              <a:rPr lang="en-US" sz="2500" b="1" dirty="0" smtClean="0">
                <a:solidFill>
                  <a:schemeClr val="accent5">
                    <a:lumMod val="10000"/>
                  </a:schemeClr>
                </a:solidFill>
                <a:latin typeface="Times New Roman" pitchFamily="18" charset="0"/>
                <a:cs typeface="Times New Roman" pitchFamily="18" charset="0"/>
              </a:rPr>
              <a:t>kedgeree </a:t>
            </a:r>
            <a:r>
              <a:rPr lang="ru-RU" sz="2500" b="1" dirty="0" smtClean="0">
                <a:solidFill>
                  <a:schemeClr val="accent5">
                    <a:lumMod val="10000"/>
                  </a:schemeClr>
                </a:solidFill>
                <a:latin typeface="Times New Roman" pitchFamily="18" charset="0"/>
                <a:cs typeface="Times New Roman" pitchFamily="18" charset="0"/>
              </a:rPr>
              <a:t>(блюдо из рыбы)</a:t>
            </a:r>
            <a:r>
              <a:rPr lang="en-US" sz="2500" b="1" dirty="0" smtClean="0">
                <a:solidFill>
                  <a:schemeClr val="accent5">
                    <a:lumMod val="10000"/>
                  </a:schemeClr>
                </a:solidFill>
                <a:latin typeface="Times New Roman" pitchFamily="18" charset="0"/>
                <a:cs typeface="Times New Roman" pitchFamily="18" charset="0"/>
              </a:rPr>
              <a:t>, </a:t>
            </a:r>
            <a:r>
              <a:rPr lang="en-US" sz="2500" b="1" dirty="0">
                <a:solidFill>
                  <a:schemeClr val="accent5">
                    <a:lumMod val="10000"/>
                  </a:schemeClr>
                </a:solidFill>
                <a:latin typeface="Times New Roman" pitchFamily="18" charset="0"/>
                <a:cs typeface="Times New Roman" pitchFamily="18" charset="0"/>
              </a:rPr>
              <a:t>grilled or fried tomatoes, baked beans, fried sliced bread, fried potato and mushrooms) may be included depending on taste and location</a:t>
            </a:r>
            <a:r>
              <a:rPr lang="en-US" sz="2500" b="1" dirty="0" smtClean="0">
                <a:solidFill>
                  <a:schemeClr val="accent5">
                    <a:lumMod val="10000"/>
                  </a:schemeClr>
                </a:solidFill>
                <a:latin typeface="Times New Roman" pitchFamily="18" charset="0"/>
                <a:cs typeface="Times New Roman" pitchFamily="18" charset="0"/>
              </a:rPr>
              <a:t>.</a:t>
            </a:r>
            <a:endParaRPr lang="ru-RU" sz="2500" b="1" dirty="0" smtClean="0">
              <a:solidFill>
                <a:schemeClr val="accent5">
                  <a:lumMod val="10000"/>
                </a:schemeClr>
              </a:solidFill>
              <a:latin typeface="Times New Roman" pitchFamily="18" charset="0"/>
              <a:cs typeface="Times New Roman" pitchFamily="18" charset="0"/>
            </a:endParaRPr>
          </a:p>
          <a:p>
            <a:pPr algn="just"/>
            <a:r>
              <a:rPr lang="en-US" sz="2500" b="1" dirty="0" smtClean="0">
                <a:solidFill>
                  <a:schemeClr val="accent5">
                    <a:lumMod val="10000"/>
                  </a:schemeClr>
                </a:solidFill>
                <a:latin typeface="Times New Roman" pitchFamily="18" charset="0"/>
                <a:cs typeface="Times New Roman" pitchFamily="18" charset="0"/>
              </a:rPr>
              <a:t>The traditional English breakfast is called the 'Full English' and sometimes referred to as 'The Full English Fry-up‘. </a:t>
            </a:r>
            <a:endParaRPr lang="en-US" sz="2500" b="1" dirty="0">
              <a:solidFill>
                <a:schemeClr val="accent5">
                  <a:lumMod val="10000"/>
                </a:scheme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5486400" cy="3046988"/>
          </a:xfrm>
          <a:prstGeom prst="rect">
            <a:avLst/>
          </a:prstGeom>
          <a:noFill/>
          <a:ln w="9525">
            <a:noFill/>
            <a:miter lim="800000"/>
            <a:headEnd/>
            <a:tailEnd/>
          </a:ln>
        </p:spPr>
        <p:txBody>
          <a:bodyPr wrap="square" anchor="ctr">
            <a:spAutoFit/>
          </a:bodyPr>
          <a:lstStyle/>
          <a:p>
            <a:pPr algn="ctr"/>
            <a:r>
              <a:rPr lang="en-US" sz="2400" b="1" dirty="0">
                <a:solidFill>
                  <a:schemeClr val="accent5">
                    <a:lumMod val="10000"/>
                  </a:schemeClr>
                </a:solidFill>
                <a:latin typeface="Times New Roman" pitchFamily="18" charset="0"/>
                <a:cs typeface="Times New Roman" pitchFamily="18" charset="0"/>
              </a:rPr>
              <a:t>Today, this dish is not usually served at breakfast time during the week. The traditional cooked breakfast has largely been replaced by simple, light foods mainly eaten cold: fruit, yogurt, packaged cereal with cold milk, and toast with a variety of spreads such as butter, jam, marmalade.</a:t>
            </a:r>
          </a:p>
        </p:txBody>
      </p:sp>
      <p:pic>
        <p:nvPicPr>
          <p:cNvPr id="6147" name="Picture 6" descr="cereal[2]"/>
          <p:cNvPicPr preferRelativeResize="0">
            <a:picLocks noChangeAspect="1" noChangeArrowheads="1"/>
          </p:cNvPicPr>
          <p:nvPr/>
        </p:nvPicPr>
        <p:blipFill>
          <a:blip r:embed="rId2" cstate="email"/>
          <a:srcRect/>
          <a:stretch>
            <a:fillRect/>
          </a:stretch>
        </p:blipFill>
        <p:spPr bwMode="auto">
          <a:xfrm>
            <a:off x="4038600" y="3275166"/>
            <a:ext cx="4313238" cy="3363759"/>
          </a:xfrm>
          <a:prstGeom prst="rect">
            <a:avLst/>
          </a:prstGeom>
          <a:ln>
            <a:noFill/>
          </a:ln>
          <a:effectLst>
            <a:softEdge rad="112500"/>
          </a:effectLst>
        </p:spPr>
      </p:pic>
      <p:pic>
        <p:nvPicPr>
          <p:cNvPr id="6148" name="Picture 10" descr="yogurt-shake-sl-258553-x[1]"/>
          <p:cNvPicPr preferRelativeResize="0">
            <a:picLocks noChangeAspect="1" noChangeArrowheads="1"/>
          </p:cNvPicPr>
          <p:nvPr/>
        </p:nvPicPr>
        <p:blipFill>
          <a:blip r:embed="rId3" cstate="email"/>
          <a:srcRect/>
          <a:stretch>
            <a:fillRect/>
          </a:stretch>
        </p:blipFill>
        <p:spPr bwMode="auto">
          <a:xfrm>
            <a:off x="5715000" y="152400"/>
            <a:ext cx="3184525" cy="3184525"/>
          </a:xfrm>
          <a:prstGeom prst="rect">
            <a:avLst/>
          </a:prstGeom>
          <a:ln>
            <a:noFill/>
          </a:ln>
          <a:effectLst>
            <a:softEdge rad="112500"/>
          </a:effectLst>
        </p:spPr>
      </p:pic>
      <p:pic>
        <p:nvPicPr>
          <p:cNvPr id="6149" name="Picture 11" descr="yummy_french_toast[1]"/>
          <p:cNvPicPr preferRelativeResize="0">
            <a:picLocks noChangeAspect="1" noChangeArrowheads="1"/>
          </p:cNvPicPr>
          <p:nvPr/>
        </p:nvPicPr>
        <p:blipFill>
          <a:blip r:embed="rId4" cstate="email"/>
          <a:srcRect/>
          <a:stretch>
            <a:fillRect/>
          </a:stretch>
        </p:blipFill>
        <p:spPr bwMode="auto">
          <a:xfrm>
            <a:off x="457200" y="3220232"/>
            <a:ext cx="3586163" cy="346949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800px-NCI_Visuals_Food_Meal_Lunch[1]"/>
          <p:cNvPicPr>
            <a:picLocks noChangeAspect="1" noChangeArrowheads="1"/>
          </p:cNvPicPr>
          <p:nvPr/>
        </p:nvPicPr>
        <p:blipFill>
          <a:blip r:embed="rId2" cstate="email"/>
          <a:srcRect/>
          <a:stretch>
            <a:fillRect/>
          </a:stretch>
        </p:blipFill>
        <p:spPr bwMode="auto">
          <a:xfrm>
            <a:off x="4343401" y="0"/>
            <a:ext cx="4800600" cy="3198050"/>
          </a:xfrm>
          <a:prstGeom prst="rect">
            <a:avLst/>
          </a:prstGeom>
          <a:ln>
            <a:noFill/>
          </a:ln>
          <a:effectLst>
            <a:softEdge rad="112500"/>
          </a:effectLst>
        </p:spPr>
      </p:pic>
      <p:pic>
        <p:nvPicPr>
          <p:cNvPr id="7172" name="Picture 7" descr="Безымянный"/>
          <p:cNvPicPr>
            <a:picLocks noChangeAspect="1" noChangeArrowheads="1"/>
          </p:cNvPicPr>
          <p:nvPr/>
        </p:nvPicPr>
        <p:blipFill>
          <a:blip r:embed="rId3" cstate="email"/>
          <a:srcRect/>
          <a:stretch>
            <a:fillRect/>
          </a:stretch>
        </p:blipFill>
        <p:spPr bwMode="auto">
          <a:xfrm>
            <a:off x="0" y="3124200"/>
            <a:ext cx="3872611" cy="3733800"/>
          </a:xfrm>
          <a:prstGeom prst="rect">
            <a:avLst/>
          </a:prstGeom>
          <a:ln>
            <a:noFill/>
          </a:ln>
          <a:effectLst>
            <a:softEdge rad="112500"/>
          </a:effectLst>
        </p:spPr>
      </p:pic>
      <p:sp>
        <p:nvSpPr>
          <p:cNvPr id="7173" name="Rectangle 8"/>
          <p:cNvSpPr>
            <a:spLocks noChangeArrowheads="1"/>
          </p:cNvSpPr>
          <p:nvPr/>
        </p:nvSpPr>
        <p:spPr bwMode="auto">
          <a:xfrm>
            <a:off x="0" y="0"/>
            <a:ext cx="4419600" cy="3293209"/>
          </a:xfrm>
          <a:prstGeom prst="rect">
            <a:avLst/>
          </a:prstGeom>
          <a:noFill/>
          <a:ln w="9525">
            <a:noFill/>
            <a:miter lim="800000"/>
            <a:headEnd/>
            <a:tailEnd/>
          </a:ln>
        </p:spPr>
        <p:txBody>
          <a:bodyPr wrap="square">
            <a:spAutoFit/>
          </a:bodyPr>
          <a:lstStyle/>
          <a:p>
            <a:pPr algn="ctr"/>
            <a:r>
              <a:rPr lang="en-US" sz="2600" b="1" dirty="0">
                <a:solidFill>
                  <a:schemeClr val="tx1">
                    <a:lumMod val="50000"/>
                  </a:schemeClr>
                </a:solidFill>
                <a:latin typeface="Times New Roman" pitchFamily="18" charset="0"/>
                <a:cs typeface="Times New Roman" pitchFamily="18" charset="0"/>
              </a:rPr>
              <a:t>Many people eat lunch while at work or school. Employers and schools usually provide a lunch break in the middle of the day, lasting as much as an hour. Some factories and schools have canteens where you can eat.</a:t>
            </a:r>
            <a:endParaRPr lang="ru-RU" sz="2600" b="1" dirty="0">
              <a:solidFill>
                <a:schemeClr val="tx1">
                  <a:lumMod val="50000"/>
                </a:schemeClr>
              </a:solidFill>
              <a:latin typeface="Times New Roman" pitchFamily="18" charset="0"/>
              <a:cs typeface="Times New Roman" pitchFamily="18" charset="0"/>
            </a:endParaRPr>
          </a:p>
        </p:txBody>
      </p:sp>
      <p:sp>
        <p:nvSpPr>
          <p:cNvPr id="7170" name="Rectangle 3"/>
          <p:cNvSpPr>
            <a:spLocks noGrp="1" noChangeArrowheads="1"/>
          </p:cNvSpPr>
          <p:nvPr>
            <p:ph type="body" sz="half" idx="2"/>
          </p:nvPr>
        </p:nvSpPr>
        <p:spPr>
          <a:xfrm>
            <a:off x="2971800" y="3200400"/>
            <a:ext cx="6172200" cy="3048000"/>
          </a:xfrm>
        </p:spPr>
        <p:txBody>
          <a:bodyPr/>
          <a:lstStyle/>
          <a:p>
            <a:pPr marL="0" indent="0" algn="ctr" eaLnBrk="1" hangingPunct="1">
              <a:buFontTx/>
              <a:buNone/>
            </a:pPr>
            <a:r>
              <a:rPr lang="en-US" sz="2800" b="1" dirty="0" smtClean="0">
                <a:solidFill>
                  <a:schemeClr val="tx1">
                    <a:lumMod val="50000"/>
                  </a:schemeClr>
                </a:solidFill>
                <a:latin typeface="Times New Roman" pitchFamily="18" charset="0"/>
                <a:cs typeface="Times New Roman" pitchFamily="18" charset="0"/>
              </a:rPr>
              <a:t>But the packed lunch is the most common thing to eat. A packed lunch normally consists of some sandwiches, a packet of crisps, an apple and a can of something to drink, for example, coca-cola. The contents are kept in a plastic container and you take it with you when you go to school or work. </a:t>
            </a:r>
            <a:endParaRPr lang="ru-RU" sz="2800" b="1" dirty="0" smtClean="0">
              <a:solidFill>
                <a:schemeClr val="tx1">
                  <a:lumMod val="50000"/>
                </a:scheme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5029200" y="4132421"/>
            <a:ext cx="4114800" cy="2677656"/>
          </a:xfrm>
          <a:prstGeom prst="rect">
            <a:avLst/>
          </a:prstGeom>
          <a:noFill/>
          <a:ln w="9525">
            <a:noFill/>
            <a:miter lim="800000"/>
            <a:headEnd/>
            <a:tailEnd/>
          </a:ln>
        </p:spPr>
        <p:txBody>
          <a:bodyPr wrap="square" anchor="ctr">
            <a:spAutoFit/>
          </a:bodyPr>
          <a:lstStyle/>
          <a:p>
            <a:pPr algn="just"/>
            <a:r>
              <a:rPr lang="en-US" sz="2400" b="1" dirty="0" smtClean="0">
                <a:solidFill>
                  <a:schemeClr val="accent5">
                    <a:lumMod val="10000"/>
                  </a:schemeClr>
                </a:solidFill>
                <a:latin typeface="Britannic Bold" pitchFamily="34" charset="0"/>
              </a:rPr>
              <a:t>This </a:t>
            </a:r>
            <a:r>
              <a:rPr lang="en-US" sz="2400" b="1" dirty="0">
                <a:solidFill>
                  <a:schemeClr val="accent5">
                    <a:lumMod val="10000"/>
                  </a:schemeClr>
                </a:solidFill>
                <a:latin typeface="Britannic Bold" pitchFamily="34" charset="0"/>
              </a:rPr>
              <a:t>would be accompanied by various sandwiches, </a:t>
            </a:r>
            <a:r>
              <a:rPr lang="en-US" sz="2400" b="1" dirty="0" smtClean="0">
                <a:solidFill>
                  <a:schemeClr val="accent5">
                    <a:lumMod val="10000"/>
                  </a:schemeClr>
                </a:solidFill>
                <a:latin typeface="Britannic Bold" pitchFamily="34" charset="0"/>
              </a:rPr>
              <a:t>scones</a:t>
            </a:r>
            <a:r>
              <a:rPr lang="ru-RU" sz="2400" b="1" dirty="0" smtClean="0">
                <a:solidFill>
                  <a:schemeClr val="accent5">
                    <a:lumMod val="10000"/>
                  </a:schemeClr>
                </a:solidFill>
                <a:latin typeface="Britannic Bold" pitchFamily="34" charset="0"/>
              </a:rPr>
              <a:t> </a:t>
            </a:r>
            <a:r>
              <a:rPr lang="ru-RU" sz="2400" b="1" dirty="0" smtClean="0">
                <a:solidFill>
                  <a:schemeClr val="accent5">
                    <a:lumMod val="10000"/>
                  </a:schemeClr>
                </a:solidFill>
                <a:latin typeface="Times New Roman" pitchFamily="18" charset="0"/>
                <a:cs typeface="Times New Roman" pitchFamily="18" charset="0"/>
              </a:rPr>
              <a:t>(лепешки)</a:t>
            </a:r>
            <a:r>
              <a:rPr lang="en-US" sz="2400" b="1" dirty="0" smtClean="0">
                <a:solidFill>
                  <a:schemeClr val="accent5">
                    <a:lumMod val="10000"/>
                  </a:schemeClr>
                </a:solidFill>
                <a:latin typeface="Britannic Bold" pitchFamily="34" charset="0"/>
              </a:rPr>
              <a:t> </a:t>
            </a:r>
            <a:r>
              <a:rPr lang="en-US" sz="2400" b="1" dirty="0">
                <a:solidFill>
                  <a:schemeClr val="accent5">
                    <a:lumMod val="10000"/>
                  </a:schemeClr>
                </a:solidFill>
                <a:latin typeface="Britannic Bold" pitchFamily="34" charset="0"/>
              </a:rPr>
              <a:t>and usually cakes and </a:t>
            </a:r>
            <a:r>
              <a:rPr lang="en-US" sz="2400" b="1" dirty="0" smtClean="0">
                <a:solidFill>
                  <a:schemeClr val="accent5">
                    <a:lumMod val="10000"/>
                  </a:schemeClr>
                </a:solidFill>
                <a:latin typeface="Britannic Bold" pitchFamily="34" charset="0"/>
              </a:rPr>
              <a:t>pastries</a:t>
            </a:r>
            <a:r>
              <a:rPr lang="ru-RU" sz="2400" b="1" dirty="0" smtClean="0">
                <a:solidFill>
                  <a:schemeClr val="accent5">
                    <a:lumMod val="10000"/>
                  </a:schemeClr>
                </a:solidFill>
                <a:latin typeface="Britannic Bold" pitchFamily="34" charset="0"/>
              </a:rPr>
              <a:t> </a:t>
            </a:r>
            <a:r>
              <a:rPr lang="ru-RU" sz="2400" b="1" dirty="0" smtClean="0">
                <a:solidFill>
                  <a:schemeClr val="accent5">
                    <a:lumMod val="10000"/>
                  </a:schemeClr>
                </a:solidFill>
                <a:latin typeface="Times New Roman" pitchFamily="18" charset="0"/>
                <a:cs typeface="Times New Roman" pitchFamily="18" charset="0"/>
              </a:rPr>
              <a:t>(мучные изделия)</a:t>
            </a:r>
            <a:r>
              <a:rPr lang="en-US" sz="2400" b="1" dirty="0" smtClean="0">
                <a:solidFill>
                  <a:schemeClr val="accent5">
                    <a:lumMod val="10000"/>
                  </a:schemeClr>
                </a:solidFill>
                <a:latin typeface="Britannic Bold" pitchFamily="34" charset="0"/>
              </a:rPr>
              <a:t>. </a:t>
            </a:r>
            <a:r>
              <a:rPr lang="en-US" sz="2400" b="1" dirty="0">
                <a:solidFill>
                  <a:schemeClr val="accent5">
                    <a:lumMod val="10000"/>
                  </a:schemeClr>
                </a:solidFill>
                <a:latin typeface="Britannic Bold" pitchFamily="34" charset="0"/>
              </a:rPr>
              <a:t>The food would be often served in a </a:t>
            </a:r>
            <a:r>
              <a:rPr lang="en-US" sz="2400" b="1" dirty="0" smtClean="0">
                <a:solidFill>
                  <a:schemeClr val="accent5">
                    <a:lumMod val="10000"/>
                  </a:schemeClr>
                </a:solidFill>
                <a:latin typeface="Britannic Bold" pitchFamily="34" charset="0"/>
              </a:rPr>
              <a:t>tiered</a:t>
            </a:r>
            <a:r>
              <a:rPr lang="ru-RU" sz="2400" b="1" dirty="0" smtClean="0">
                <a:solidFill>
                  <a:schemeClr val="accent5">
                    <a:lumMod val="10000"/>
                  </a:schemeClr>
                </a:solidFill>
                <a:latin typeface="Britannic Bold" pitchFamily="34" charset="0"/>
              </a:rPr>
              <a:t> </a:t>
            </a:r>
            <a:r>
              <a:rPr lang="ru-RU" sz="2400" b="1" dirty="0" smtClean="0">
                <a:solidFill>
                  <a:schemeClr val="accent5">
                    <a:lumMod val="10000"/>
                  </a:schemeClr>
                </a:solidFill>
                <a:latin typeface="Times New Roman" pitchFamily="18" charset="0"/>
                <a:cs typeface="Times New Roman" pitchFamily="18" charset="0"/>
              </a:rPr>
              <a:t>(многоярусное)</a:t>
            </a:r>
            <a:r>
              <a:rPr lang="en-US" sz="2400" b="1" dirty="0" smtClean="0">
                <a:solidFill>
                  <a:schemeClr val="accent5">
                    <a:lumMod val="10000"/>
                  </a:schemeClr>
                </a:solidFill>
                <a:latin typeface="Britannic Bold" pitchFamily="34" charset="0"/>
              </a:rPr>
              <a:t> </a:t>
            </a:r>
            <a:r>
              <a:rPr lang="en-US" sz="2400" b="1" dirty="0">
                <a:solidFill>
                  <a:schemeClr val="accent5">
                    <a:lumMod val="10000"/>
                  </a:schemeClr>
                </a:solidFill>
                <a:latin typeface="Britannic Bold" pitchFamily="34" charset="0"/>
              </a:rPr>
              <a:t>stand.</a:t>
            </a:r>
            <a:r>
              <a:rPr lang="ru-RU" sz="2400" b="1" dirty="0">
                <a:solidFill>
                  <a:schemeClr val="accent5">
                    <a:lumMod val="10000"/>
                  </a:schemeClr>
                </a:solidFill>
                <a:latin typeface="Monotype Corsiva" pitchFamily="66" charset="0"/>
              </a:rPr>
              <a:t> </a:t>
            </a:r>
          </a:p>
        </p:txBody>
      </p:sp>
      <p:pic>
        <p:nvPicPr>
          <p:cNvPr id="1026" name="Picture 2"/>
          <p:cNvPicPr>
            <a:picLocks noChangeAspect="1" noChangeArrowheads="1"/>
          </p:cNvPicPr>
          <p:nvPr/>
        </p:nvPicPr>
        <p:blipFill>
          <a:blip r:embed="rId2" cstate="print"/>
          <a:srcRect/>
          <a:stretch>
            <a:fillRect/>
          </a:stretch>
        </p:blipFill>
        <p:spPr bwMode="auto">
          <a:xfrm>
            <a:off x="5715000" y="0"/>
            <a:ext cx="3200400" cy="4267200"/>
          </a:xfrm>
          <a:prstGeom prst="rect">
            <a:avLst/>
          </a:prstGeom>
          <a:ln>
            <a:noFill/>
          </a:ln>
          <a:effectLst>
            <a:softEdge rad="112500"/>
          </a:effectLst>
        </p:spPr>
      </p:pic>
      <p:sp>
        <p:nvSpPr>
          <p:cNvPr id="8194" name="Rectangle 4"/>
          <p:cNvSpPr>
            <a:spLocks noChangeArrowheads="1"/>
          </p:cNvSpPr>
          <p:nvPr/>
        </p:nvSpPr>
        <p:spPr bwMode="auto">
          <a:xfrm>
            <a:off x="0" y="0"/>
            <a:ext cx="5715000" cy="3554819"/>
          </a:xfrm>
          <a:prstGeom prst="rect">
            <a:avLst/>
          </a:prstGeom>
          <a:noFill/>
          <a:ln w="9525">
            <a:noFill/>
            <a:miter lim="800000"/>
            <a:headEnd/>
            <a:tailEnd/>
          </a:ln>
        </p:spPr>
        <p:txBody>
          <a:bodyPr wrap="square">
            <a:spAutoFit/>
          </a:bodyPr>
          <a:lstStyle/>
          <a:p>
            <a:pPr indent="182563"/>
            <a:r>
              <a:rPr lang="en-US" sz="2500" b="1" dirty="0">
                <a:solidFill>
                  <a:schemeClr val="accent5">
                    <a:lumMod val="10000"/>
                  </a:schemeClr>
                </a:solidFill>
                <a:latin typeface="Britannic Bold" pitchFamily="34" charset="0"/>
              </a:rPr>
              <a:t>Tea is very popular among the English; it may almost be called their national drink. The English like it strong and fresh made. The English put one teaspoon of tea for each person. Tea means two things. It is a drink and a meal</a:t>
            </a:r>
            <a:r>
              <a:rPr lang="en-US" sz="2500" b="1" dirty="0" smtClean="0">
                <a:solidFill>
                  <a:schemeClr val="accent5">
                    <a:lumMod val="10000"/>
                  </a:schemeClr>
                </a:solidFill>
                <a:latin typeface="Britannic Bold" pitchFamily="34" charset="0"/>
              </a:rPr>
              <a:t>. Traditionally, loose tea would be served in a teapot with milk and sugar. </a:t>
            </a:r>
            <a:endParaRPr lang="ru-RU" sz="2500" b="1" dirty="0">
              <a:solidFill>
                <a:schemeClr val="accent5">
                  <a:lumMod val="10000"/>
                </a:schemeClr>
              </a:solidFill>
              <a:latin typeface="Monotype Corsiva"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0" y="3581400"/>
            <a:ext cx="5162017" cy="32766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4549676"/>
            <a:ext cx="9144000" cy="2308324"/>
          </a:xfrm>
          <a:prstGeom prst="rect">
            <a:avLst/>
          </a:prstGeom>
          <a:noFill/>
          <a:ln w="9525">
            <a:noFill/>
            <a:miter lim="800000"/>
            <a:headEnd/>
            <a:tailEnd/>
          </a:ln>
        </p:spPr>
        <p:txBody>
          <a:bodyPr wrap="square">
            <a:spAutoFit/>
          </a:bodyPr>
          <a:lstStyle/>
          <a:p>
            <a:pPr indent="182563"/>
            <a:r>
              <a:rPr lang="en-US" sz="2400" b="1" dirty="0">
                <a:solidFill>
                  <a:schemeClr val="accent5">
                    <a:lumMod val="10000"/>
                  </a:schemeClr>
                </a:solidFill>
                <a:latin typeface="Times New Roman" pitchFamily="18" charset="0"/>
                <a:cs typeface="Times New Roman" pitchFamily="18" charset="0"/>
              </a:rPr>
              <a:t>Dinner – the evening meal – is the biggest and the main meal of the day. It begins with soup. </a:t>
            </a:r>
          </a:p>
          <a:p>
            <a:pPr indent="182563"/>
            <a:r>
              <a:rPr lang="en-US" sz="2400" b="1" dirty="0">
                <a:solidFill>
                  <a:schemeClr val="accent5">
                    <a:lumMod val="10000"/>
                  </a:schemeClr>
                </a:solidFill>
                <a:latin typeface="Times New Roman" pitchFamily="18" charset="0"/>
                <a:cs typeface="Times New Roman" pitchFamily="18" charset="0"/>
              </a:rPr>
              <a:t>The most typical thing to eat for dinner is "meat and two </a:t>
            </a:r>
            <a:r>
              <a:rPr lang="en-US" sz="2400" b="1" dirty="0" err="1">
                <a:solidFill>
                  <a:schemeClr val="accent5">
                    <a:lumMod val="10000"/>
                  </a:schemeClr>
                </a:solidFill>
                <a:latin typeface="Times New Roman" pitchFamily="18" charset="0"/>
                <a:cs typeface="Times New Roman" pitchFamily="18" charset="0"/>
              </a:rPr>
              <a:t>vegs</a:t>
            </a:r>
            <a:r>
              <a:rPr lang="en-US" sz="2400" b="1" dirty="0">
                <a:solidFill>
                  <a:schemeClr val="accent5">
                    <a:lumMod val="10000"/>
                  </a:schemeClr>
                </a:solidFill>
                <a:latin typeface="Times New Roman" pitchFamily="18" charset="0"/>
                <a:cs typeface="Times New Roman" pitchFamily="18" charset="0"/>
              </a:rPr>
              <a:t>". This consists of a piece of meat accompanied by two different boiled vegetables. One of the vegetables is almost always potatoes. The British eat a lot of potatoes.</a:t>
            </a:r>
            <a:endParaRPr lang="ru-RU" sz="2400" b="1" dirty="0">
              <a:solidFill>
                <a:schemeClr val="accent5">
                  <a:lumMod val="10000"/>
                </a:schemeClr>
              </a:solidFill>
              <a:latin typeface="Times New Roman" pitchFamily="18" charset="0"/>
              <a:cs typeface="Times New Roman" pitchFamily="18" charset="0"/>
            </a:endParaRPr>
          </a:p>
        </p:txBody>
      </p:sp>
      <p:pic>
        <p:nvPicPr>
          <p:cNvPr id="9220" name="Picture 10" descr="ist2_564562-british-sunday-roast-dinner[1]"/>
          <p:cNvPicPr preferRelativeResize="0">
            <a:picLocks noChangeAspect="1" noChangeArrowheads="1"/>
          </p:cNvPicPr>
          <p:nvPr/>
        </p:nvPicPr>
        <p:blipFill>
          <a:blip r:embed="rId2" cstate="email"/>
          <a:stretch>
            <a:fillRect/>
          </a:stretch>
        </p:blipFill>
        <p:spPr bwMode="auto">
          <a:xfrm>
            <a:off x="2590800" y="2133600"/>
            <a:ext cx="3581400" cy="2376121"/>
          </a:xfrm>
          <a:prstGeom prst="rect">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2514600" y="0"/>
            <a:ext cx="4038600" cy="2307772"/>
          </a:xfrm>
          <a:prstGeom prst="rect">
            <a:avLst/>
          </a:prstGeom>
          <a:ln>
            <a:noFill/>
          </a:ln>
          <a:effectLst>
            <a:softEdge rad="112500"/>
          </a:effectLst>
        </p:spPr>
      </p:pic>
      <p:pic>
        <p:nvPicPr>
          <p:cNvPr id="2051" name="Picture 3"/>
          <p:cNvPicPr>
            <a:picLocks noChangeAspect="1" noChangeArrowheads="1"/>
          </p:cNvPicPr>
          <p:nvPr/>
        </p:nvPicPr>
        <p:blipFill>
          <a:blip r:embed="rId4" cstate="print"/>
          <a:srcRect/>
          <a:stretch>
            <a:fillRect/>
          </a:stretch>
        </p:blipFill>
        <p:spPr bwMode="auto">
          <a:xfrm>
            <a:off x="5638800" y="0"/>
            <a:ext cx="3505200" cy="2628900"/>
          </a:xfrm>
          <a:prstGeom prst="rect">
            <a:avLst/>
          </a:prstGeom>
          <a:ln>
            <a:noFill/>
          </a:ln>
          <a:effectLst>
            <a:softEdge rad="112500"/>
          </a:effectLst>
        </p:spPr>
      </p:pic>
      <p:pic>
        <p:nvPicPr>
          <p:cNvPr id="9219" name="Picture 9" descr="RoastDinner_468x332[1]"/>
          <p:cNvPicPr preferRelativeResize="0">
            <a:picLocks noChangeAspect="1" noChangeArrowheads="1"/>
          </p:cNvPicPr>
          <p:nvPr/>
        </p:nvPicPr>
        <p:blipFill>
          <a:blip r:embed="rId5" cstate="email"/>
          <a:stretch>
            <a:fillRect/>
          </a:stretch>
        </p:blipFill>
        <p:spPr bwMode="auto">
          <a:xfrm>
            <a:off x="0" y="0"/>
            <a:ext cx="3352800" cy="2376814"/>
          </a:xfrm>
          <a:prstGeom prst="rect">
            <a:avLst/>
          </a:prstGeom>
          <a:ln>
            <a:noFill/>
          </a:ln>
          <a:effectLst>
            <a:softEdge rad="112500"/>
          </a:effectLst>
        </p:spPr>
      </p:pic>
      <p:pic>
        <p:nvPicPr>
          <p:cNvPr id="2052" name="Picture 4"/>
          <p:cNvPicPr>
            <a:picLocks noChangeAspect="1" noChangeArrowheads="1"/>
          </p:cNvPicPr>
          <p:nvPr/>
        </p:nvPicPr>
        <p:blipFill>
          <a:blip r:embed="rId6" cstate="print"/>
          <a:srcRect/>
          <a:stretch>
            <a:fillRect/>
          </a:stretch>
        </p:blipFill>
        <p:spPr bwMode="auto">
          <a:xfrm>
            <a:off x="0" y="2362200"/>
            <a:ext cx="3314362" cy="2209800"/>
          </a:xfrm>
          <a:prstGeom prst="rect">
            <a:avLst/>
          </a:prstGeom>
          <a:ln>
            <a:noFill/>
          </a:ln>
          <a:effectLst>
            <a:softEdge rad="112500"/>
          </a:effectLst>
        </p:spPr>
      </p:pic>
      <p:pic>
        <p:nvPicPr>
          <p:cNvPr id="2053" name="Picture 5"/>
          <p:cNvPicPr>
            <a:picLocks noChangeAspect="1" noChangeArrowheads="1"/>
          </p:cNvPicPr>
          <p:nvPr/>
        </p:nvPicPr>
        <p:blipFill>
          <a:blip r:embed="rId7" cstate="print"/>
          <a:srcRect/>
          <a:stretch>
            <a:fillRect/>
          </a:stretch>
        </p:blipFill>
        <p:spPr bwMode="auto">
          <a:xfrm>
            <a:off x="5791201" y="1968992"/>
            <a:ext cx="3352800" cy="2516529"/>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800px-Nice_Cup_of_Tea[1]"/>
          <p:cNvPicPr preferRelativeResize="0">
            <a:picLocks noChangeAspect="1" noChangeArrowheads="1"/>
          </p:cNvPicPr>
          <p:nvPr/>
        </p:nvPicPr>
        <p:blipFill>
          <a:blip r:embed="rId2" cstate="email"/>
          <a:stretch>
            <a:fillRect/>
          </a:stretch>
        </p:blipFill>
        <p:spPr bwMode="auto">
          <a:xfrm>
            <a:off x="5486400" y="609600"/>
            <a:ext cx="3486150" cy="2608841"/>
          </a:xfrm>
          <a:prstGeom prst="rect">
            <a:avLst/>
          </a:prstGeom>
          <a:ln>
            <a:noFill/>
          </a:ln>
          <a:effectLst>
            <a:softEdge rad="112500"/>
          </a:effectLst>
        </p:spPr>
      </p:pic>
      <p:pic>
        <p:nvPicPr>
          <p:cNvPr id="10245" name="Picture 8" descr="800px-A_small_cup_of_coffee[1]"/>
          <p:cNvPicPr preferRelativeResize="0">
            <a:picLocks noChangeAspect="1" noChangeArrowheads="1"/>
          </p:cNvPicPr>
          <p:nvPr/>
        </p:nvPicPr>
        <p:blipFill>
          <a:blip r:embed="rId3" cstate="email"/>
          <a:stretch>
            <a:fillRect/>
          </a:stretch>
        </p:blipFill>
        <p:spPr bwMode="auto">
          <a:xfrm>
            <a:off x="5172833" y="3733800"/>
            <a:ext cx="3971167" cy="2971801"/>
          </a:xfrm>
          <a:prstGeom prst="rect">
            <a:avLst/>
          </a:prstGeom>
          <a:ln>
            <a:noFill/>
          </a:ln>
          <a:effectLst>
            <a:softEdge rad="112500"/>
          </a:effectLst>
        </p:spPr>
      </p:pic>
      <p:pic>
        <p:nvPicPr>
          <p:cNvPr id="10246" name="Picture 10" descr="Ale_Bitter[1]"/>
          <p:cNvPicPr preferRelativeResize="0">
            <a:picLocks noChangeAspect="1" noChangeArrowheads="1"/>
          </p:cNvPicPr>
          <p:nvPr/>
        </p:nvPicPr>
        <p:blipFill>
          <a:blip r:embed="rId4" cstate="email"/>
          <a:stretch>
            <a:fillRect/>
          </a:stretch>
        </p:blipFill>
        <p:spPr bwMode="auto">
          <a:xfrm>
            <a:off x="228600" y="3581400"/>
            <a:ext cx="2057400" cy="3139616"/>
          </a:xfrm>
          <a:prstGeom prst="rect">
            <a:avLst/>
          </a:prstGeom>
          <a:ln>
            <a:noFill/>
          </a:ln>
          <a:effectLst>
            <a:softEdge rad="112500"/>
          </a:effectLst>
        </p:spPr>
      </p:pic>
      <p:pic>
        <p:nvPicPr>
          <p:cNvPr id="10247" name="Picture 13" descr="temecula-wine-tours[1]"/>
          <p:cNvPicPr preferRelativeResize="0">
            <a:picLocks noChangeAspect="1" noChangeArrowheads="1"/>
          </p:cNvPicPr>
          <p:nvPr/>
        </p:nvPicPr>
        <p:blipFill>
          <a:blip r:embed="rId5" cstate="email"/>
          <a:stretch>
            <a:fillRect/>
          </a:stretch>
        </p:blipFill>
        <p:spPr bwMode="auto">
          <a:xfrm>
            <a:off x="2362200" y="1752600"/>
            <a:ext cx="2768367" cy="3429000"/>
          </a:xfrm>
          <a:prstGeom prst="rect">
            <a:avLst/>
          </a:prstGeom>
          <a:ln>
            <a:noFill/>
          </a:ln>
          <a:effectLst>
            <a:softEdge rad="112500"/>
          </a:effectLst>
        </p:spPr>
      </p:pic>
      <p:sp>
        <p:nvSpPr>
          <p:cNvPr id="8" name="Прямоугольник 7"/>
          <p:cNvSpPr/>
          <p:nvPr/>
        </p:nvSpPr>
        <p:spPr>
          <a:xfrm>
            <a:off x="457200" y="0"/>
            <a:ext cx="8094716" cy="646331"/>
          </a:xfrm>
          <a:prstGeom prst="rect">
            <a:avLst/>
          </a:prstGeom>
        </p:spPr>
        <p:txBody>
          <a:bodyPr wrap="none">
            <a:spAutoFit/>
          </a:bodyPr>
          <a:lstStyle/>
          <a:p>
            <a:r>
              <a:rPr lang="en-US" sz="3600" b="1" dirty="0" smtClean="0">
                <a:solidFill>
                  <a:srgbClr val="800000"/>
                </a:solidFill>
                <a:latin typeface="Snap ITC" pitchFamily="82" charset="0"/>
                <a:cs typeface="Times New Roman" pitchFamily="18" charset="0"/>
              </a:rPr>
              <a:t>Traditional Drinks in England</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9" name="Прямоугольник 8"/>
          <p:cNvSpPr/>
          <p:nvPr/>
        </p:nvSpPr>
        <p:spPr>
          <a:xfrm>
            <a:off x="0" y="914400"/>
            <a:ext cx="4572000" cy="2686889"/>
          </a:xfrm>
          <a:prstGeom prst="rect">
            <a:avLst/>
          </a:prstGeom>
        </p:spPr>
        <p:txBody>
          <a:bodyPr>
            <a:spAutoFit/>
          </a:bodyPr>
          <a:lstStyle/>
          <a:p>
            <a:pPr marL="0" indent="361950" eaLnBrk="1" hangingPunct="1">
              <a:lnSpc>
                <a:spcPct val="80000"/>
              </a:lnSpc>
              <a:buFont typeface="Wingdings" pitchFamily="2" charset="2"/>
              <a:buChar char="ü"/>
            </a:pPr>
            <a:endParaRPr lang="ru-RU" sz="3200" b="1" dirty="0" smtClean="0">
              <a:solidFill>
                <a:schemeClr val="accent5">
                  <a:lumMod val="10000"/>
                </a:schemeClr>
              </a:solidFill>
            </a:endParaRPr>
          </a:p>
          <a:p>
            <a:pPr marL="0" indent="361950" eaLnBrk="1" hangingPunct="1">
              <a:lnSpc>
                <a:spcPct val="80000"/>
              </a:lnSpc>
              <a:buFont typeface="Wingdings" pitchFamily="2" charset="2"/>
              <a:buChar char="ü"/>
            </a:pPr>
            <a:r>
              <a:rPr lang="en-US" sz="4400" b="1" i="1" dirty="0" smtClean="0">
                <a:solidFill>
                  <a:schemeClr val="accent5">
                    <a:lumMod val="10000"/>
                  </a:schemeClr>
                </a:solidFill>
                <a:latin typeface="Monotype Corsiva" pitchFamily="66" charset="0"/>
              </a:rPr>
              <a:t>Tea</a:t>
            </a:r>
            <a:endParaRPr lang="ru-RU" sz="4400" b="1" i="1" dirty="0" smtClean="0">
              <a:solidFill>
                <a:schemeClr val="accent5">
                  <a:lumMod val="10000"/>
                </a:schemeClr>
              </a:solidFill>
              <a:latin typeface="Monotype Corsiva" pitchFamily="66" charset="0"/>
            </a:endParaRPr>
          </a:p>
          <a:p>
            <a:pPr marL="0" indent="361950" eaLnBrk="1" hangingPunct="1">
              <a:lnSpc>
                <a:spcPct val="80000"/>
              </a:lnSpc>
              <a:buFont typeface="Wingdings" pitchFamily="2" charset="2"/>
              <a:buChar char="ü"/>
            </a:pPr>
            <a:r>
              <a:rPr lang="en-US" sz="4400" b="1" i="1" dirty="0" smtClean="0">
                <a:solidFill>
                  <a:schemeClr val="accent5">
                    <a:lumMod val="10000"/>
                  </a:schemeClr>
                </a:solidFill>
                <a:latin typeface="Monotype Corsiva" pitchFamily="66" charset="0"/>
              </a:rPr>
              <a:t>Coffee</a:t>
            </a:r>
            <a:endParaRPr lang="ru-RU" sz="4400" b="1" i="1" dirty="0" smtClean="0">
              <a:solidFill>
                <a:schemeClr val="accent5">
                  <a:lumMod val="10000"/>
                </a:schemeClr>
              </a:solidFill>
              <a:latin typeface="Monotype Corsiva" pitchFamily="66" charset="0"/>
            </a:endParaRPr>
          </a:p>
          <a:p>
            <a:pPr marL="0" indent="361950" eaLnBrk="1" hangingPunct="1">
              <a:lnSpc>
                <a:spcPct val="80000"/>
              </a:lnSpc>
              <a:buFont typeface="Wingdings" pitchFamily="2" charset="2"/>
              <a:buChar char="ü"/>
            </a:pPr>
            <a:r>
              <a:rPr lang="en-US" sz="4400" b="1" i="1" dirty="0" smtClean="0">
                <a:solidFill>
                  <a:schemeClr val="accent5">
                    <a:lumMod val="10000"/>
                  </a:schemeClr>
                </a:solidFill>
                <a:latin typeface="Monotype Corsiva" pitchFamily="66" charset="0"/>
              </a:rPr>
              <a:t>Bitter</a:t>
            </a:r>
            <a:r>
              <a:rPr lang="ru-RU" sz="4400" b="1" i="1" dirty="0" smtClean="0">
                <a:solidFill>
                  <a:schemeClr val="accent5">
                    <a:lumMod val="10000"/>
                  </a:schemeClr>
                </a:solidFill>
                <a:latin typeface="Monotype Corsiva" pitchFamily="66" charset="0"/>
              </a:rPr>
              <a:t> </a:t>
            </a:r>
          </a:p>
          <a:p>
            <a:pPr marL="0" indent="361950" eaLnBrk="1" hangingPunct="1">
              <a:lnSpc>
                <a:spcPct val="80000"/>
              </a:lnSpc>
              <a:buFont typeface="Wingdings" pitchFamily="2" charset="2"/>
              <a:buChar char="ü"/>
            </a:pPr>
            <a:r>
              <a:rPr lang="en-US" sz="4400" b="1" i="1" dirty="0" smtClean="0">
                <a:solidFill>
                  <a:schemeClr val="accent5">
                    <a:lumMod val="10000"/>
                  </a:schemeClr>
                </a:solidFill>
                <a:latin typeface="Monotype Corsiva" pitchFamily="66" charset="0"/>
              </a:rPr>
              <a:t>Wine</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22">
  <a:themeElements>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EABD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E8882"/>
        </a:lt2>
        <a:accent1>
          <a:srgbClr val="A29E9A"/>
        </a:accent1>
        <a:accent2>
          <a:srgbClr val="C2BFBA"/>
        </a:accent2>
        <a:accent3>
          <a:srgbClr val="FFFFFF"/>
        </a:accent3>
        <a:accent4>
          <a:srgbClr val="404040"/>
        </a:accent4>
        <a:accent5>
          <a:srgbClr val="CECCCA"/>
        </a:accent5>
        <a:accent6>
          <a:srgbClr val="B0ADA8"/>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1C7D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EABD00"/>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Тема22</Template>
  <TotalTime>586</TotalTime>
  <Words>706</Words>
  <Application>Microsoft Office PowerPoint</Application>
  <PresentationFormat>Экран (4:3)</PresentationFormat>
  <Paragraphs>38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Тема22</vt:lpstr>
      <vt:lpstr>Eating and Drinking  Traditions in Britain</vt:lpstr>
      <vt:lpstr>Слайд 2</vt:lpstr>
      <vt:lpstr>Слайд 3</vt:lpstr>
      <vt:lpstr>Слайд 4</vt:lpstr>
      <vt:lpstr>Слайд 5</vt:lpstr>
      <vt:lpstr>Слайд 6</vt:lpstr>
      <vt:lpstr>Слайд 7</vt:lpstr>
      <vt:lpstr>Слайд 8</vt:lpstr>
      <vt:lpstr>Слайд 9</vt:lpstr>
      <vt:lpstr>English Puddings and Desserts</vt:lpstr>
      <vt:lpstr>Слайд 11</vt:lpstr>
      <vt:lpstr>Take away food. (Eat out food) </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Alex7</cp:lastModifiedBy>
  <cp:revision>95</cp:revision>
  <cp:lastPrinted>1601-01-01T00:00:00Z</cp:lastPrinted>
  <dcterms:created xsi:type="dcterms:W3CDTF">1601-01-01T00:00:00Z</dcterms:created>
  <dcterms:modified xsi:type="dcterms:W3CDTF">2013-05-29T20:09:27Z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