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Полилиния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4DE73F90-0919-49F8-B066-1900AA9043A3}" type="datetimeFigureOut">
              <a:rPr lang="ru-RU" smtClean="0"/>
              <a:t>23.05.2013</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9700AF06-B882-4214-97DE-AEDABF6196EA}"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DE73F90-0919-49F8-B066-1900AA9043A3}" type="datetimeFigureOut">
              <a:rPr lang="ru-RU" smtClean="0"/>
              <a:t>23.05.2013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700AF06-B882-4214-97DE-AEDABF6196EA}"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DE73F90-0919-49F8-B066-1900AA9043A3}" type="datetimeFigureOut">
              <a:rPr lang="ru-RU" smtClean="0"/>
              <a:t>23.05.2013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700AF06-B882-4214-97DE-AEDABF6196EA}"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lgn="l">
              <a:defRPr/>
            </a:lvl1p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DE73F90-0919-49F8-B066-1900AA9043A3}" type="datetimeFigureOut">
              <a:rPr lang="ru-RU" smtClean="0"/>
              <a:t>23.05.2013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700AF06-B882-4214-97DE-AEDABF6196EA}"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Полилиния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Заголовок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4DE73F90-0919-49F8-B066-1900AA9043A3}" type="datetimeFigureOut">
              <a:rPr lang="ru-RU" smtClean="0"/>
              <a:t>23.05.2013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700AF06-B882-4214-97DE-AEDABF6196EA}"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4DE73F90-0919-49F8-B066-1900AA9043A3}" type="datetimeFigureOut">
              <a:rPr lang="ru-RU" smtClean="0"/>
              <a:t>23.05.2013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700AF06-B882-4214-97DE-AEDABF6196EA}"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4DE73F90-0919-49F8-B066-1900AA9043A3}" type="datetimeFigureOut">
              <a:rPr lang="ru-RU" smtClean="0"/>
              <a:t>23.05.2013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700AF06-B882-4214-97DE-AEDABF6196EA}"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7470648" cy="1143000"/>
          </a:xfrm>
        </p:spPr>
        <p:txBody>
          <a:bodyPr anchor="ctr"/>
          <a:lstStyle>
            <a:lvl1pPr algn="l">
              <a:defRPr sz="4600"/>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4DE73F90-0919-49F8-B066-1900AA9043A3}" type="datetimeFigureOut">
              <a:rPr lang="ru-RU" smtClean="0"/>
              <a:t>23.05.2013</a:t>
            </a:fld>
            <a:endParaRPr lang="ru-RU"/>
          </a:p>
        </p:txBody>
      </p:sp>
      <p:sp>
        <p:nvSpPr>
          <p:cNvPr id="8" name="Номер слайда 7"/>
          <p:cNvSpPr>
            <a:spLocks noGrp="1"/>
          </p:cNvSpPr>
          <p:nvPr>
            <p:ph type="sldNum" sz="quarter" idx="11"/>
          </p:nvPr>
        </p:nvSpPr>
        <p:spPr/>
        <p:txBody>
          <a:bodyPr/>
          <a:lstStyle/>
          <a:p>
            <a:fld id="{9700AF06-B882-4214-97DE-AEDABF6196EA}" type="slidenum">
              <a:rPr lang="ru-RU" smtClean="0"/>
              <a:t>‹#›</a:t>
            </a:fld>
            <a:endParaRPr lang="ru-RU"/>
          </a:p>
        </p:txBody>
      </p:sp>
      <p:sp>
        <p:nvSpPr>
          <p:cNvPr id="9" name="Нижний колонтитул 8"/>
          <p:cNvSpPr>
            <a:spLocks noGrp="1"/>
          </p:cNvSpPr>
          <p:nvPr>
            <p:ph type="ftr" sz="quarter" idx="12"/>
          </p:nvPr>
        </p:nvSpPr>
        <p:spPr/>
        <p:txBody>
          <a:bodyPr/>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DE73F90-0919-49F8-B066-1900AA9043A3}" type="datetimeFigureOut">
              <a:rPr lang="ru-RU" smtClean="0"/>
              <a:t>23.05.2013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700AF06-B882-4214-97DE-AEDABF6196EA}"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4DE73F90-0919-49F8-B066-1900AA9043A3}" type="datetimeFigureOut">
              <a:rPr lang="ru-RU" smtClean="0"/>
              <a:t>23.05.2013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156448" y="6422064"/>
            <a:ext cx="762000" cy="365125"/>
          </a:xfrm>
        </p:spPr>
        <p:txBody>
          <a:bodyPr/>
          <a:lstStyle/>
          <a:p>
            <a:fld id="{9700AF06-B882-4214-97DE-AEDABF6196EA}"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457200" y="6422064"/>
            <a:ext cx="2133600" cy="365125"/>
          </a:xfrm>
        </p:spPr>
        <p:txBody>
          <a:bodyPr/>
          <a:lstStyle/>
          <a:p>
            <a:fld id="{4DE73F90-0919-49F8-B066-1900AA9043A3}" type="datetimeFigureOut">
              <a:rPr lang="ru-RU" smtClean="0"/>
              <a:t>23.05.2013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700AF06-B882-4214-97DE-AEDABF6196EA}"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Полилиния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Полилиния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4DE73F90-0919-49F8-B066-1900AA9043A3}" type="datetimeFigureOut">
              <a:rPr lang="ru-RU" smtClean="0"/>
              <a:t>23.05.2013</a:t>
            </a:fld>
            <a:endParaRPr lang="ru-RU"/>
          </a:p>
        </p:txBody>
      </p:sp>
      <p:sp>
        <p:nvSpPr>
          <p:cNvPr id="22" name="Нижний колонтитул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ru-RU"/>
          </a:p>
        </p:txBody>
      </p:sp>
      <p:sp>
        <p:nvSpPr>
          <p:cNvPr id="18" name="Номер слайда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9700AF06-B882-4214-97DE-AEDABF6196EA}"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57224" y="2214554"/>
            <a:ext cx="7772400" cy="1975104"/>
          </a:xfrm>
        </p:spPr>
        <p:txBody>
          <a:bodyPr/>
          <a:lstStyle/>
          <a:p>
            <a:pPr algn="ctr"/>
            <a:r>
              <a:rPr lang="en-US" sz="5400" dirty="0" smtClean="0">
                <a:latin typeface="Comic Sans MS" pitchFamily="66" charset="0"/>
              </a:rPr>
              <a:t>British Hip hop music</a:t>
            </a:r>
            <a:endParaRPr lang="ru-RU" sz="5400" dirty="0">
              <a:latin typeface="Comic Sans MS" pitchFamily="66"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sz="quarter" idx="2"/>
          </p:nvPr>
        </p:nvSpPr>
        <p:spPr>
          <a:xfrm>
            <a:off x="428596" y="214290"/>
            <a:ext cx="8043890" cy="3941763"/>
          </a:xfrm>
        </p:spPr>
        <p:txBody>
          <a:bodyPr>
            <a:normAutofit/>
          </a:bodyPr>
          <a:lstStyle/>
          <a:p>
            <a:r>
              <a:rPr lang="en-US" dirty="0" smtClean="0"/>
              <a:t>In 2004 Estelle released her debut album The 18th Day, which peaked within the top 40 of the official UK charts. The album released three singles "1980", "Free", and "Go Gone" which all charted within the top 40 also of the UK charts. In 2008 Estelle released her second studio album Shine which was certified Gold in the UK.</a:t>
            </a:r>
            <a:endParaRPr lang="ru-RU" dirty="0" smtClean="0"/>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285720" y="142852"/>
            <a:ext cx="4186238" cy="6072230"/>
          </a:xfrm>
        </p:spPr>
        <p:txBody>
          <a:bodyPr>
            <a:normAutofit/>
          </a:bodyPr>
          <a:lstStyle/>
          <a:p>
            <a:r>
              <a:rPr lang="en-US" dirty="0" smtClean="0">
                <a:solidFill>
                  <a:srgbClr val="00B0F0"/>
                </a:solidFill>
              </a:rPr>
              <a:t>Baby Blue</a:t>
            </a:r>
            <a:r>
              <a:rPr lang="en-US" dirty="0" smtClean="0"/>
              <a:t> (born Rachel Johnson), is an English rapper and singer in London, England. She is known for her work with singer Estelle and collaborations with John Legend, Madness, Sway, </a:t>
            </a:r>
            <a:r>
              <a:rPr lang="en-US" dirty="0" err="1" smtClean="0"/>
              <a:t>Shystie</a:t>
            </a:r>
            <a:r>
              <a:rPr lang="en-US" dirty="0" smtClean="0"/>
              <a:t>, Ms. Dynamite and Lady Sovereign. Baby Blue has a sound that fuses hip hop with grime, R&amp;B and soul.</a:t>
            </a:r>
            <a:endParaRPr lang="ru-RU" dirty="0"/>
          </a:p>
        </p:txBody>
      </p:sp>
      <p:pic>
        <p:nvPicPr>
          <p:cNvPr id="5" name="Содержимое 4" descr="27502.jpg"/>
          <p:cNvPicPr>
            <a:picLocks noGrp="1" noChangeAspect="1"/>
          </p:cNvPicPr>
          <p:nvPr>
            <p:ph sz="half" idx="2"/>
          </p:nvPr>
        </p:nvPicPr>
        <p:blipFill>
          <a:blip r:embed="rId2" cstate="print"/>
          <a:stretch>
            <a:fillRect/>
          </a:stretch>
        </p:blipFill>
        <p:spPr>
          <a:xfrm>
            <a:off x="4643438" y="500042"/>
            <a:ext cx="4214842" cy="2807682"/>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714348" y="357166"/>
            <a:ext cx="7686700" cy="4525963"/>
          </a:xfrm>
        </p:spPr>
        <p:txBody>
          <a:bodyPr>
            <a:normAutofit fontScale="92500"/>
          </a:bodyPr>
          <a:lstStyle/>
          <a:p>
            <a:r>
              <a:rPr lang="en-US" dirty="0" smtClean="0">
                <a:solidFill>
                  <a:srgbClr val="00B0F0"/>
                </a:solidFill>
              </a:rPr>
              <a:t>Baby Blue </a:t>
            </a:r>
            <a:r>
              <a:rPr lang="en-US" dirty="0" smtClean="0"/>
              <a:t>started rapping while at school and eventually recorded a track called </a:t>
            </a:r>
            <a:r>
              <a:rPr lang="en-US" dirty="0" smtClean="0">
                <a:solidFill>
                  <a:srgbClr val="FFC000"/>
                </a:solidFill>
              </a:rPr>
              <a:t>'I </a:t>
            </a:r>
            <a:r>
              <a:rPr lang="en-US" dirty="0" err="1" smtClean="0">
                <a:solidFill>
                  <a:srgbClr val="FFC000"/>
                </a:solidFill>
              </a:rPr>
              <a:t>Woulda</a:t>
            </a:r>
            <a:r>
              <a:rPr lang="en-US" dirty="0" smtClean="0">
                <a:solidFill>
                  <a:srgbClr val="FFC000"/>
                </a:solidFill>
              </a:rPr>
              <a:t>', </a:t>
            </a:r>
            <a:r>
              <a:rPr lang="en-US" dirty="0" smtClean="0"/>
              <a:t>which was inspired by her cousin's gang-related death in the US. The track received heavy rotation and was the start of Baby Blue's career as a recording artist. When she was 19 she sent her music to </a:t>
            </a:r>
            <a:r>
              <a:rPr lang="en-US" dirty="0" smtClean="0">
                <a:solidFill>
                  <a:srgbClr val="00B0F0"/>
                </a:solidFill>
              </a:rPr>
              <a:t>UK artist Estelle</a:t>
            </a:r>
            <a:r>
              <a:rPr lang="en-US" dirty="0" smtClean="0"/>
              <a:t>, who immediately invited Baby Blue to New York to record the song 'Hey Girl' featuring John Legend, as well as 'Don't Talk', another track for Estelle's début album The 18th Day, which was certified gold in the UK and she was also featured rapping in the video for the hit top 20 track 1980</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357158" y="285729"/>
            <a:ext cx="8358246" cy="3500462"/>
          </a:xfrm>
        </p:spPr>
        <p:txBody>
          <a:bodyPr/>
          <a:lstStyle/>
          <a:p>
            <a:pPr algn="just">
              <a:buNone/>
            </a:pPr>
            <a:r>
              <a:rPr lang="en-US" dirty="0" smtClean="0">
                <a:solidFill>
                  <a:schemeClr val="accent2">
                    <a:lumMod val="60000"/>
                    <a:lumOff val="40000"/>
                  </a:schemeClr>
                </a:solidFill>
              </a:rPr>
              <a:t>British hip </a:t>
            </a:r>
            <a:r>
              <a:rPr lang="en-US" dirty="0" smtClean="0">
                <a:solidFill>
                  <a:schemeClr val="accent2">
                    <a:lumMod val="60000"/>
                    <a:lumOff val="40000"/>
                  </a:schemeClr>
                </a:solidFill>
              </a:rPr>
              <a:t>hop </a:t>
            </a:r>
            <a:r>
              <a:rPr lang="en-US" dirty="0" smtClean="0">
                <a:solidFill>
                  <a:schemeClr val="accent1">
                    <a:lumMod val="20000"/>
                    <a:lumOff val="80000"/>
                  </a:schemeClr>
                </a:solidFill>
              </a:rPr>
              <a:t>is a genre of music, and a culture that covers a variety of styles of hip hop music made in Scotland, England, Wales and Northern Ireland.</a:t>
            </a:r>
            <a:endParaRPr lang="ru-RU" dirty="0">
              <a:solidFill>
                <a:schemeClr val="accent1">
                  <a:lumMod val="20000"/>
                  <a:lumOff val="80000"/>
                </a:schemeClr>
              </a:solidFill>
            </a:endParaRPr>
          </a:p>
        </p:txBody>
      </p:sp>
      <p:pic>
        <p:nvPicPr>
          <p:cNvPr id="5" name="Содержимое 4" descr="graf-550x369.jpg"/>
          <p:cNvPicPr>
            <a:picLocks noGrp="1" noChangeAspect="1"/>
          </p:cNvPicPr>
          <p:nvPr>
            <p:ph sz="half" idx="2"/>
          </p:nvPr>
        </p:nvPicPr>
        <p:blipFill>
          <a:blip r:embed="rId2" cstate="print"/>
          <a:stretch>
            <a:fillRect/>
          </a:stretch>
        </p:blipFill>
        <p:spPr>
          <a:xfrm>
            <a:off x="1214414" y="1928802"/>
            <a:ext cx="6872310" cy="4610695"/>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sz="half" idx="2"/>
          </p:nvPr>
        </p:nvSpPr>
        <p:spPr>
          <a:xfrm>
            <a:off x="428596" y="500042"/>
            <a:ext cx="8215370" cy="4525963"/>
          </a:xfrm>
        </p:spPr>
        <p:txBody>
          <a:bodyPr/>
          <a:lstStyle/>
          <a:p>
            <a:pPr algn="just">
              <a:buNone/>
            </a:pPr>
            <a:r>
              <a:rPr lang="en-US" dirty="0" smtClean="0"/>
              <a:t>It is generally classified as one of a number of styles of urban </a:t>
            </a:r>
            <a:r>
              <a:rPr lang="en-US" dirty="0" smtClean="0"/>
              <a:t>music. British </a:t>
            </a:r>
            <a:r>
              <a:rPr lang="en-US" dirty="0" smtClean="0"/>
              <a:t>hip hop was originally influenced by the dub/toasting introduced to the United Kingdom by Jamaican immigrants in the </a:t>
            </a:r>
            <a:r>
              <a:rPr lang="en-US" dirty="0" smtClean="0"/>
              <a:t>1960s–70s.</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357166"/>
            <a:ext cx="8329642" cy="5768997"/>
          </a:xfrm>
        </p:spPr>
        <p:txBody>
          <a:bodyPr/>
          <a:lstStyle/>
          <a:p>
            <a:pPr algn="just">
              <a:buNone/>
            </a:pPr>
            <a:r>
              <a:rPr lang="en-US" dirty="0" smtClean="0"/>
              <a:t>Task Force are a British hip hop group from </a:t>
            </a:r>
            <a:r>
              <a:rPr lang="en-US" dirty="0" err="1" smtClean="0">
                <a:solidFill>
                  <a:srgbClr val="FFFF00"/>
                </a:solidFill>
              </a:rPr>
              <a:t>Highbury</a:t>
            </a:r>
            <a:r>
              <a:rPr lang="en-US" dirty="0" smtClean="0"/>
              <a:t> in </a:t>
            </a:r>
            <a:r>
              <a:rPr lang="en-US" dirty="0" smtClean="0">
                <a:solidFill>
                  <a:srgbClr val="FFFF00"/>
                </a:solidFill>
              </a:rPr>
              <a:t>London, England</a:t>
            </a:r>
            <a:r>
              <a:rPr lang="en-US" dirty="0" smtClean="0"/>
              <a:t>. The group is led primarily by two brothers </a:t>
            </a:r>
            <a:r>
              <a:rPr lang="en-US" dirty="0" smtClean="0">
                <a:solidFill>
                  <a:srgbClr val="00B0F0"/>
                </a:solidFill>
              </a:rPr>
              <a:t>Chester P</a:t>
            </a:r>
            <a:r>
              <a:rPr lang="en-US" dirty="0" smtClean="0"/>
              <a:t> (vocals, song writing and occasional music production) and </a:t>
            </a:r>
            <a:r>
              <a:rPr lang="en-US" dirty="0" err="1" smtClean="0">
                <a:solidFill>
                  <a:srgbClr val="00B0F0"/>
                </a:solidFill>
              </a:rPr>
              <a:t>Farma</a:t>
            </a:r>
            <a:r>
              <a:rPr lang="en-US" dirty="0" smtClean="0">
                <a:solidFill>
                  <a:srgbClr val="00B0F0"/>
                </a:solidFill>
              </a:rPr>
              <a:t> G</a:t>
            </a:r>
            <a:r>
              <a:rPr lang="en-US" dirty="0" smtClean="0"/>
              <a:t> (vocals, song writing and music production</a:t>
            </a:r>
            <a:r>
              <a:rPr lang="en-US" dirty="0" smtClean="0"/>
              <a:t>).</a:t>
            </a:r>
            <a:endParaRPr lang="ru-RU" dirty="0"/>
          </a:p>
        </p:txBody>
      </p:sp>
      <p:pic>
        <p:nvPicPr>
          <p:cNvPr id="5" name="Содержимое 4" descr="taskforce.jpg"/>
          <p:cNvPicPr>
            <a:picLocks noGrp="1" noChangeAspect="1"/>
          </p:cNvPicPr>
          <p:nvPr>
            <p:ph sz="half" idx="2"/>
          </p:nvPr>
        </p:nvPicPr>
        <p:blipFill>
          <a:blip r:embed="rId2" cstate="print"/>
          <a:stretch>
            <a:fillRect/>
          </a:stretch>
        </p:blipFill>
        <p:spPr>
          <a:xfrm>
            <a:off x="5143504" y="3929066"/>
            <a:ext cx="3657600" cy="2432304"/>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28596" y="142852"/>
            <a:ext cx="5072098" cy="6215106"/>
          </a:xfrm>
        </p:spPr>
        <p:txBody>
          <a:bodyPr>
            <a:normAutofit fontScale="92500"/>
          </a:bodyPr>
          <a:lstStyle/>
          <a:p>
            <a:pPr>
              <a:buNone/>
            </a:pPr>
            <a:r>
              <a:rPr lang="en-US" dirty="0" smtClean="0"/>
              <a:t>Task Force officially formed in 1999, releasing their debut album </a:t>
            </a:r>
            <a:r>
              <a:rPr lang="en-US" dirty="0" smtClean="0">
                <a:solidFill>
                  <a:srgbClr val="FF0000"/>
                </a:solidFill>
              </a:rPr>
              <a:t>New </a:t>
            </a:r>
            <a:r>
              <a:rPr lang="en-US" dirty="0" err="1" smtClean="0">
                <a:solidFill>
                  <a:srgbClr val="FF0000"/>
                </a:solidFill>
              </a:rPr>
              <a:t>Mic</a:t>
            </a:r>
            <a:r>
              <a:rPr lang="en-US" dirty="0" smtClean="0">
                <a:solidFill>
                  <a:srgbClr val="FF0000"/>
                </a:solidFill>
              </a:rPr>
              <a:t> Order.</a:t>
            </a:r>
          </a:p>
          <a:p>
            <a:pPr>
              <a:buNone/>
            </a:pPr>
            <a:r>
              <a:rPr lang="en-US" dirty="0" smtClean="0"/>
              <a:t>Task </a:t>
            </a:r>
            <a:r>
              <a:rPr lang="en-US" dirty="0" smtClean="0"/>
              <a:t>Force's debut album, </a:t>
            </a:r>
            <a:r>
              <a:rPr lang="en-US" dirty="0" smtClean="0">
                <a:solidFill>
                  <a:srgbClr val="FF0000"/>
                </a:solidFill>
              </a:rPr>
              <a:t>New </a:t>
            </a:r>
            <a:r>
              <a:rPr lang="en-US" dirty="0" err="1" smtClean="0">
                <a:solidFill>
                  <a:srgbClr val="FF0000"/>
                </a:solidFill>
              </a:rPr>
              <a:t>Mic</a:t>
            </a:r>
            <a:r>
              <a:rPr lang="en-US" dirty="0" smtClean="0">
                <a:solidFill>
                  <a:srgbClr val="FF0000"/>
                </a:solidFill>
              </a:rPr>
              <a:t> Order</a:t>
            </a:r>
            <a:r>
              <a:rPr lang="en-US" dirty="0" smtClean="0"/>
              <a:t>, was produced by Mark B and features guest appearances from fellow Mud Family member </a:t>
            </a:r>
            <a:r>
              <a:rPr lang="en-US" dirty="0" err="1" smtClean="0">
                <a:solidFill>
                  <a:srgbClr val="FFFF00"/>
                </a:solidFill>
              </a:rPr>
              <a:t>Skinnyman</a:t>
            </a:r>
            <a:r>
              <a:rPr lang="en-US" dirty="0" smtClean="0"/>
              <a:t> and Mr. Thing of the Scratch Perverts. Task Force's releases have consisted for the most part of vinyl-only EPs and singles. In 2000, Task Force released Voice of the Great Outdoors, which featured </a:t>
            </a:r>
            <a:r>
              <a:rPr lang="en-US" dirty="0" err="1" smtClean="0"/>
              <a:t>Braintax</a:t>
            </a:r>
            <a:r>
              <a:rPr lang="en-US" dirty="0" smtClean="0"/>
              <a:t> and </a:t>
            </a:r>
            <a:r>
              <a:rPr lang="en-US" dirty="0" err="1" smtClean="0"/>
              <a:t>Jehst</a:t>
            </a:r>
            <a:r>
              <a:rPr lang="en-US" dirty="0" smtClean="0"/>
              <a:t>, on </a:t>
            </a:r>
            <a:r>
              <a:rPr lang="en-US" dirty="0" err="1" smtClean="0"/>
              <a:t>Braintax's</a:t>
            </a:r>
            <a:r>
              <a:rPr lang="en-US" dirty="0" smtClean="0"/>
              <a:t> Low Life Records.</a:t>
            </a:r>
            <a:endParaRPr lang="ru-RU" dirty="0"/>
          </a:p>
        </p:txBody>
      </p:sp>
      <p:pic>
        <p:nvPicPr>
          <p:cNvPr id="5" name="Содержимое 4" descr="Task-Force.jpg"/>
          <p:cNvPicPr>
            <a:picLocks noGrp="1" noChangeAspect="1"/>
          </p:cNvPicPr>
          <p:nvPr>
            <p:ph sz="half" idx="2"/>
          </p:nvPr>
        </p:nvPicPr>
        <p:blipFill>
          <a:blip r:embed="rId2" cstate="print"/>
          <a:stretch>
            <a:fillRect/>
          </a:stretch>
        </p:blipFill>
        <p:spPr>
          <a:xfrm>
            <a:off x="5429256" y="357166"/>
            <a:ext cx="3553633" cy="3553633"/>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357158" y="285729"/>
            <a:ext cx="8215370" cy="3643338"/>
          </a:xfrm>
        </p:spPr>
        <p:txBody>
          <a:bodyPr>
            <a:normAutofit lnSpcReduction="10000"/>
          </a:bodyPr>
          <a:lstStyle/>
          <a:p>
            <a:pPr algn="just"/>
            <a:r>
              <a:rPr lang="en-US" dirty="0" smtClean="0">
                <a:solidFill>
                  <a:srgbClr val="00B050"/>
                </a:solidFill>
              </a:rPr>
              <a:t>Richard Walters </a:t>
            </a:r>
            <a:r>
              <a:rPr lang="en-US" dirty="0" smtClean="0"/>
              <a:t>(born 14 January 1965), better known by his stage name </a:t>
            </a:r>
            <a:r>
              <a:rPr lang="en-US" dirty="0" smtClean="0">
                <a:solidFill>
                  <a:srgbClr val="FFC000"/>
                </a:solidFill>
              </a:rPr>
              <a:t>Slick Rick</a:t>
            </a:r>
            <a:r>
              <a:rPr lang="en-US" dirty="0" smtClean="0"/>
              <a:t>, is a </a:t>
            </a:r>
            <a:r>
              <a:rPr lang="en-US" dirty="0" smtClean="0">
                <a:solidFill>
                  <a:srgbClr val="FFFF00"/>
                </a:solidFill>
              </a:rPr>
              <a:t>Grammy-nominated English rapper</a:t>
            </a:r>
            <a:r>
              <a:rPr lang="en-US" dirty="0" smtClean="0"/>
              <a:t>. He has also been known as Rick the Ruler. He began his career in late 1983, in the hip hop genre, where he recorded a series of acclaimed recordings such as "La Di </a:t>
            </a:r>
            <a:r>
              <a:rPr lang="en-US" dirty="0" err="1" smtClean="0"/>
              <a:t>Da</a:t>
            </a:r>
            <a:r>
              <a:rPr lang="en-US" dirty="0" smtClean="0"/>
              <a:t> Di" and "Children's Story". He is known for the use of narrative in his raps and has been called "hip hop's greatest storyteller</a:t>
            </a:r>
            <a:endParaRPr lang="ru-RU" dirty="0"/>
          </a:p>
        </p:txBody>
      </p:sp>
      <p:pic>
        <p:nvPicPr>
          <p:cNvPr id="5" name="Содержимое 4" descr="112812-blogs-slick-rick.jpg"/>
          <p:cNvPicPr>
            <a:picLocks noGrp="1" noChangeAspect="1"/>
          </p:cNvPicPr>
          <p:nvPr>
            <p:ph sz="half" idx="2"/>
          </p:nvPr>
        </p:nvPicPr>
        <p:blipFill>
          <a:blip r:embed="rId2" cstate="print"/>
          <a:stretch>
            <a:fillRect/>
          </a:stretch>
        </p:blipFill>
        <p:spPr>
          <a:xfrm>
            <a:off x="3714744" y="3214686"/>
            <a:ext cx="4643470" cy="3098226"/>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28596" y="214290"/>
            <a:ext cx="8215370" cy="4525963"/>
          </a:xfrm>
        </p:spPr>
        <p:txBody>
          <a:bodyPr>
            <a:normAutofit/>
          </a:bodyPr>
          <a:lstStyle/>
          <a:p>
            <a:r>
              <a:rPr lang="en-US" dirty="0" smtClean="0">
                <a:solidFill>
                  <a:srgbClr val="00B050"/>
                </a:solidFill>
              </a:rPr>
              <a:t>House of Pain</a:t>
            </a:r>
            <a:r>
              <a:rPr lang="en-US" dirty="0" smtClean="0"/>
              <a:t> is an American hip hop group who released three albums in the 1990s before lead rapper </a:t>
            </a:r>
            <a:r>
              <a:rPr lang="en-US" dirty="0" err="1" smtClean="0">
                <a:solidFill>
                  <a:srgbClr val="00B050"/>
                </a:solidFill>
              </a:rPr>
              <a:t>Everlast</a:t>
            </a:r>
            <a:r>
              <a:rPr lang="en-US" dirty="0" smtClean="0"/>
              <a:t> left to pursue his solo career. The group's name is a reference to the </a:t>
            </a:r>
            <a:r>
              <a:rPr lang="en-US" dirty="0" smtClean="0">
                <a:solidFill>
                  <a:srgbClr val="92D050"/>
                </a:solidFill>
              </a:rPr>
              <a:t>H.G. Wells</a:t>
            </a:r>
            <a:r>
              <a:rPr lang="en-US" dirty="0" smtClean="0"/>
              <a:t> novel The Island of Dr. Moreau</a:t>
            </a:r>
            <a:endParaRPr lang="ru-RU" dirty="0"/>
          </a:p>
        </p:txBody>
      </p:sp>
      <p:pic>
        <p:nvPicPr>
          <p:cNvPr id="5" name="Содержимое 4" descr="1233414624_swnu0yu7ce.jpg"/>
          <p:cNvPicPr>
            <a:picLocks noGrp="1" noChangeAspect="1"/>
          </p:cNvPicPr>
          <p:nvPr>
            <p:ph sz="half" idx="2"/>
          </p:nvPr>
        </p:nvPicPr>
        <p:blipFill>
          <a:blip r:embed="rId2" cstate="print"/>
          <a:stretch>
            <a:fillRect/>
          </a:stretch>
        </p:blipFill>
        <p:spPr>
          <a:xfrm>
            <a:off x="571472" y="2357430"/>
            <a:ext cx="3543300" cy="4191000"/>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28596" y="214290"/>
            <a:ext cx="8429684" cy="4525963"/>
          </a:xfrm>
        </p:spPr>
        <p:txBody>
          <a:bodyPr>
            <a:normAutofit/>
          </a:bodyPr>
          <a:lstStyle/>
          <a:p>
            <a:r>
              <a:rPr lang="en-US" dirty="0" smtClean="0"/>
              <a:t>The group is best known for its 1992 hit single </a:t>
            </a:r>
            <a:r>
              <a:rPr lang="en-US" dirty="0" smtClean="0">
                <a:solidFill>
                  <a:srgbClr val="92D050"/>
                </a:solidFill>
              </a:rPr>
              <a:t>"Jump Around</a:t>
            </a:r>
            <a:r>
              <a:rPr lang="en-US" dirty="0" smtClean="0"/>
              <a:t>", which reached </a:t>
            </a:r>
            <a:r>
              <a:rPr lang="en-US" dirty="0" smtClean="0">
                <a:solidFill>
                  <a:schemeClr val="accent2">
                    <a:lumMod val="60000"/>
                    <a:lumOff val="40000"/>
                  </a:schemeClr>
                </a:solidFill>
              </a:rPr>
              <a:t>number 3 </a:t>
            </a:r>
            <a:r>
              <a:rPr lang="en-US" dirty="0" smtClean="0"/>
              <a:t>in the United States, </a:t>
            </a:r>
            <a:r>
              <a:rPr lang="en-US" dirty="0" smtClean="0">
                <a:solidFill>
                  <a:schemeClr val="accent2">
                    <a:lumMod val="60000"/>
                    <a:lumOff val="40000"/>
                  </a:schemeClr>
                </a:solidFill>
              </a:rPr>
              <a:t>number 6</a:t>
            </a:r>
            <a:r>
              <a:rPr lang="en-US" dirty="0" smtClean="0"/>
              <a:t> in Ireland and </a:t>
            </a:r>
            <a:r>
              <a:rPr lang="en-US" dirty="0" smtClean="0">
                <a:solidFill>
                  <a:schemeClr val="accent2">
                    <a:lumMod val="60000"/>
                    <a:lumOff val="40000"/>
                  </a:schemeClr>
                </a:solidFill>
              </a:rPr>
              <a:t>number 8</a:t>
            </a:r>
            <a:r>
              <a:rPr lang="en-US" dirty="0" smtClean="0"/>
              <a:t> in the United Kingdom. The group broke up in 1996 but reformed in 2010, after the trio had been members of </a:t>
            </a:r>
            <a:r>
              <a:rPr lang="en-US" dirty="0" err="1" smtClean="0"/>
              <a:t>supergroup</a:t>
            </a:r>
            <a:r>
              <a:rPr lang="en-US" dirty="0" smtClean="0"/>
              <a:t> </a:t>
            </a:r>
            <a:r>
              <a:rPr lang="en-US" dirty="0" smtClean="0">
                <a:solidFill>
                  <a:srgbClr val="FFC000"/>
                </a:solidFill>
              </a:rPr>
              <a:t>La </a:t>
            </a:r>
            <a:r>
              <a:rPr lang="en-US" dirty="0" err="1" smtClean="0">
                <a:solidFill>
                  <a:srgbClr val="FFC000"/>
                </a:solidFill>
              </a:rPr>
              <a:t>Coka</a:t>
            </a:r>
            <a:r>
              <a:rPr lang="en-US" dirty="0" smtClean="0">
                <a:solidFill>
                  <a:srgbClr val="FFC000"/>
                </a:solidFill>
              </a:rPr>
              <a:t> Nostra</a:t>
            </a:r>
            <a:r>
              <a:rPr lang="en-US" dirty="0" smtClean="0"/>
              <a:t> for several years.</a:t>
            </a:r>
            <a:endParaRPr lang="ru-RU" dirty="0"/>
          </a:p>
        </p:txBody>
      </p:sp>
      <p:pic>
        <p:nvPicPr>
          <p:cNvPr id="5" name="Содержимое 4" descr="houseofpain.jpg"/>
          <p:cNvPicPr>
            <a:picLocks noGrp="1" noChangeAspect="1"/>
          </p:cNvPicPr>
          <p:nvPr>
            <p:ph sz="half" idx="2"/>
          </p:nvPr>
        </p:nvPicPr>
        <p:blipFill>
          <a:blip r:embed="rId2" cstate="print"/>
          <a:stretch>
            <a:fillRect/>
          </a:stretch>
        </p:blipFill>
        <p:spPr>
          <a:xfrm>
            <a:off x="2000232" y="3429000"/>
            <a:ext cx="5308612" cy="2986094"/>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357158" y="214290"/>
            <a:ext cx="8472518" cy="6429420"/>
          </a:xfrm>
        </p:spPr>
        <p:txBody>
          <a:bodyPr>
            <a:normAutofit/>
          </a:bodyPr>
          <a:lstStyle/>
          <a:p>
            <a:r>
              <a:rPr lang="en-US" dirty="0" smtClean="0">
                <a:solidFill>
                  <a:schemeClr val="accent2">
                    <a:lumMod val="60000"/>
                    <a:lumOff val="40000"/>
                  </a:schemeClr>
                </a:solidFill>
              </a:rPr>
              <a:t>Estelle </a:t>
            </a:r>
            <a:r>
              <a:rPr lang="en-US" dirty="0" err="1" smtClean="0">
                <a:solidFill>
                  <a:schemeClr val="accent2">
                    <a:lumMod val="60000"/>
                    <a:lumOff val="40000"/>
                  </a:schemeClr>
                </a:solidFill>
              </a:rPr>
              <a:t>Fanta</a:t>
            </a:r>
            <a:r>
              <a:rPr lang="en-US" dirty="0" smtClean="0">
                <a:solidFill>
                  <a:schemeClr val="accent2">
                    <a:lumMod val="60000"/>
                    <a:lumOff val="40000"/>
                  </a:schemeClr>
                </a:solidFill>
              </a:rPr>
              <a:t> </a:t>
            </a:r>
            <a:r>
              <a:rPr lang="en-US" dirty="0" err="1" smtClean="0">
                <a:solidFill>
                  <a:schemeClr val="accent2">
                    <a:lumMod val="60000"/>
                    <a:lumOff val="40000"/>
                  </a:schemeClr>
                </a:solidFill>
              </a:rPr>
              <a:t>Swaray</a:t>
            </a:r>
            <a:r>
              <a:rPr lang="en-US" dirty="0" smtClean="0">
                <a:solidFill>
                  <a:schemeClr val="accent2">
                    <a:lumMod val="60000"/>
                    <a:lumOff val="40000"/>
                  </a:schemeClr>
                </a:solidFill>
              </a:rPr>
              <a:t> </a:t>
            </a:r>
            <a:r>
              <a:rPr lang="en-US" dirty="0" smtClean="0"/>
              <a:t>(born 18 January 1980[1][2]) commonly known as Estelle, and formerly as </a:t>
            </a:r>
            <a:r>
              <a:rPr lang="en-US" dirty="0" err="1" smtClean="0"/>
              <a:t>Est'elle</a:t>
            </a:r>
            <a:r>
              <a:rPr lang="en-US" dirty="0" smtClean="0"/>
              <a:t>, is an English R&amp;B singer-songwriter, rapper and record producer. Estelle was born in London. After meeting John Legend, Estelle signed a record deal with V2 and Atlantic Records</a:t>
            </a:r>
            <a:r>
              <a:rPr lang="en-US" dirty="0" smtClean="0"/>
              <a:t>.</a:t>
            </a:r>
          </a:p>
        </p:txBody>
      </p:sp>
      <p:pic>
        <p:nvPicPr>
          <p:cNvPr id="5" name="Содержимое 4" descr="Estelle_Swaray.jpg"/>
          <p:cNvPicPr>
            <a:picLocks noGrp="1" noChangeAspect="1"/>
          </p:cNvPicPr>
          <p:nvPr>
            <p:ph sz="half" idx="2"/>
          </p:nvPr>
        </p:nvPicPr>
        <p:blipFill>
          <a:blip r:embed="rId2" cstate="print"/>
          <a:stretch>
            <a:fillRect/>
          </a:stretch>
        </p:blipFill>
        <p:spPr>
          <a:xfrm>
            <a:off x="5286380" y="2285992"/>
            <a:ext cx="2786082" cy="4345488"/>
          </a:xfrm>
        </p:spPr>
      </p:pic>
    </p:spTree>
  </p:cSld>
  <p:clrMapOvr>
    <a:masterClrMapping/>
  </p:clrMapOvr>
</p:sld>
</file>

<file path=ppt/theme/theme1.xml><?xml version="1.0" encoding="utf-8"?>
<a:theme xmlns:a="http://schemas.openxmlformats.org/drawingml/2006/main" name="Техническая">
  <a:themeElements>
    <a:clrScheme name="Техническая">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Техническая">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Техническая">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56</TotalTime>
  <Words>703</Words>
  <Application>Microsoft Office PowerPoint</Application>
  <PresentationFormat>Экран (4:3)</PresentationFormat>
  <Paragraphs>13</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Техническая</vt:lpstr>
      <vt:lpstr>British Hip hop music</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British Hip hop music</dc:title>
  <dc:creator>user</dc:creator>
  <cp:lastModifiedBy>user</cp:lastModifiedBy>
  <cp:revision>13</cp:revision>
  <dcterms:created xsi:type="dcterms:W3CDTF">2013-05-23T04:03:24Z</dcterms:created>
  <dcterms:modified xsi:type="dcterms:W3CDTF">2013-05-23T05:00:08Z</dcterms:modified>
</cp:coreProperties>
</file>