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74" r:id="rId3"/>
    <p:sldId id="257" r:id="rId4"/>
    <p:sldId id="258" r:id="rId5"/>
    <p:sldId id="259" r:id="rId6"/>
    <p:sldId id="277" r:id="rId7"/>
    <p:sldId id="261" r:id="rId8"/>
    <p:sldId id="262" r:id="rId9"/>
    <p:sldId id="263" r:id="rId10"/>
    <p:sldId id="278" r:id="rId11"/>
    <p:sldId id="279" r:id="rId12"/>
    <p:sldId id="264" r:id="rId13"/>
    <p:sldId id="265" r:id="rId14"/>
    <p:sldId id="266" r:id="rId15"/>
    <p:sldId id="267" r:id="rId16"/>
    <p:sldId id="268" r:id="rId17"/>
    <p:sldId id="269" r:id="rId18"/>
    <p:sldId id="270" r:id="rId19"/>
    <p:sldId id="271" r:id="rId20"/>
    <p:sldId id="275" r:id="rId21"/>
    <p:sldId id="276"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5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D953F5EF-9C2C-460F-AE95-AA4EBC76A297}" type="datetimeFigureOut">
              <a:rPr lang="ru-RU" smtClean="0"/>
              <a:t>27.05.2013</a:t>
            </a:fld>
            <a:endParaRPr lang="ru-RU"/>
          </a:p>
        </p:txBody>
      </p:sp>
      <p:sp>
        <p:nvSpPr>
          <p:cNvPr id="8" name="Slide Number Placeholder 7"/>
          <p:cNvSpPr>
            <a:spLocks noGrp="1"/>
          </p:cNvSpPr>
          <p:nvPr>
            <p:ph type="sldNum" sz="quarter" idx="11"/>
          </p:nvPr>
        </p:nvSpPr>
        <p:spPr/>
        <p:txBody>
          <a:bodyPr/>
          <a:lstStyle/>
          <a:p>
            <a:fld id="{78DE33D9-CC96-4B2E-B1A7-E1733AC844C8}"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953F5EF-9C2C-460F-AE95-AA4EBC76A297}" type="datetimeFigureOut">
              <a:rPr lang="ru-RU" smtClean="0"/>
              <a:t>27.05.2013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DE33D9-CC96-4B2E-B1A7-E1733AC844C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953F5EF-9C2C-460F-AE95-AA4EBC76A297}" type="datetimeFigureOut">
              <a:rPr lang="ru-RU" smtClean="0"/>
              <a:t>27.05.2013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DE33D9-CC96-4B2E-B1A7-E1733AC844C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D953F5EF-9C2C-460F-AE95-AA4EBC76A297}" type="datetimeFigureOut">
              <a:rPr lang="ru-RU" smtClean="0"/>
              <a:t>27.05.2013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DE33D9-CC96-4B2E-B1A7-E1733AC844C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953F5EF-9C2C-460F-AE95-AA4EBC76A297}" type="datetimeFigureOut">
              <a:rPr lang="ru-RU" smtClean="0"/>
              <a:t>27.05.2013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DE33D9-CC96-4B2E-B1A7-E1733AC844C8}"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D953F5EF-9C2C-460F-AE95-AA4EBC76A297}" type="datetimeFigureOut">
              <a:rPr lang="ru-RU" smtClean="0"/>
              <a:t>27.05.2013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8DE33D9-CC96-4B2E-B1A7-E1733AC844C8}"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D953F5EF-9C2C-460F-AE95-AA4EBC76A297}" type="datetimeFigureOut">
              <a:rPr lang="ru-RU" smtClean="0"/>
              <a:t>27.05.2013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8DE33D9-CC96-4B2E-B1A7-E1733AC844C8}"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953F5EF-9C2C-460F-AE95-AA4EBC76A297}" type="datetimeFigureOut">
              <a:rPr lang="ru-RU" smtClean="0"/>
              <a:t>27.05.2013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8DE33D9-CC96-4B2E-B1A7-E1733AC844C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3F5EF-9C2C-460F-AE95-AA4EBC76A297}" type="datetimeFigureOut">
              <a:rPr lang="ru-RU" smtClean="0"/>
              <a:t>27.05.2013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8DE33D9-CC96-4B2E-B1A7-E1733AC844C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953F5EF-9C2C-460F-AE95-AA4EBC76A297}" type="datetimeFigureOut">
              <a:rPr lang="ru-RU" smtClean="0"/>
              <a:t>27.05.2013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8DE33D9-CC96-4B2E-B1A7-E1733AC844C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953F5EF-9C2C-460F-AE95-AA4EBC76A297}" type="datetimeFigureOut">
              <a:rPr lang="ru-RU" smtClean="0"/>
              <a:t>27.05.2013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8DE33D9-CC96-4B2E-B1A7-E1733AC844C8}"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D953F5EF-9C2C-460F-AE95-AA4EBC76A297}" type="datetimeFigureOut">
              <a:rPr lang="ru-RU" smtClean="0"/>
              <a:t>27.05.2013</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8DE33D9-CC96-4B2E-B1A7-E1733AC844C8}"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43408"/>
            <a:ext cx="9144000" cy="1368152"/>
          </a:xfrm>
        </p:spPr>
        <p:style>
          <a:lnRef idx="3">
            <a:schemeClr val="lt1"/>
          </a:lnRef>
          <a:fillRef idx="1">
            <a:schemeClr val="accent2"/>
          </a:fillRef>
          <a:effectRef idx="1">
            <a:schemeClr val="accent2"/>
          </a:effectRef>
          <a:fontRef idx="minor">
            <a:schemeClr val="lt1"/>
          </a:fontRef>
        </p:style>
        <p:txBody>
          <a:bodyPr/>
          <a:lstStyle/>
          <a:p>
            <a:r>
              <a:rPr lang="en-US" dirty="0"/>
              <a:t>Sporting </a:t>
            </a:r>
            <a:r>
              <a:rPr lang="en-US" dirty="0" smtClean="0"/>
              <a:t>Events</a:t>
            </a:r>
            <a:r>
              <a:rPr lang="ru-RU" dirty="0" smtClean="0"/>
              <a:t> </a:t>
            </a:r>
            <a:r>
              <a:rPr lang="en-US" dirty="0" smtClean="0"/>
              <a:t>in Britain</a:t>
            </a:r>
            <a:endParaRPr lang="ru-RU"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40345"/>
            <a:ext cx="3839429" cy="255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686932"/>
            <a:ext cx="2614329" cy="2692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33095"/>
            <a:ext cx="3358378" cy="2780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2221" y="1140345"/>
            <a:ext cx="3391779" cy="232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2221" y="4068002"/>
            <a:ext cx="3361556" cy="276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366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840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2" y="3140968"/>
            <a:ext cx="4381500"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5888"/>
            <a:ext cx="4312433"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8"/>
            <a:ext cx="43815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337957" y="2852936"/>
            <a:ext cx="4762500" cy="3477875"/>
          </a:xfrm>
          <a:prstGeom prst="rect">
            <a:avLst/>
          </a:prstGeom>
        </p:spPr>
        <p:txBody>
          <a:bodyPr wrap="square">
            <a:spAutoFit/>
          </a:bodyPr>
          <a:lstStyle/>
          <a:p>
            <a:r>
              <a:rPr lang="en-US" sz="2000" dirty="0"/>
              <a:t>Famous Derby sporting institutions include  </a:t>
            </a:r>
            <a:r>
              <a:rPr lang="en-US" sz="2000" b="1" dirty="0"/>
              <a:t>Derby County Football Club</a:t>
            </a:r>
            <a:r>
              <a:rPr lang="en-US" sz="2000" dirty="0"/>
              <a:t>, who were FA Cup winners in 1946,  Football League champions in 1972 and again in 1975, and are currently members of the  Football League Championship, having been relegated from the Premier League. They have played at  Pride Park Stadium since 1997, having previously based at the  Baseball Ground.</a:t>
            </a:r>
            <a:endParaRPr lang="ru-RU" sz="2000" dirty="0"/>
          </a:p>
        </p:txBody>
      </p:sp>
    </p:spTree>
    <p:extLst>
      <p:ext uri="{BB962C8B-B14F-4D97-AF65-F5344CB8AC3E}">
        <p14:creationId xmlns:p14="http://schemas.microsoft.com/office/powerpoint/2010/main" val="1609245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Championships, Wimbledon</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842493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648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8172400"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a:t>The Championships, Wimbledon, "The Wimbledon Championships" or simply Wimbledon is the oldest tennis tournament in the world, and widely considered the most </a:t>
            </a:r>
            <a:r>
              <a:rPr lang="en-US" sz="2400" dirty="0" smtClean="0"/>
              <a:t>prestigious</a:t>
            </a:r>
            <a:r>
              <a:rPr lang="ru-RU" sz="2400" dirty="0" smtClean="0"/>
              <a:t>. </a:t>
            </a:r>
            <a:r>
              <a:rPr lang="en-US" sz="2400" dirty="0" smtClean="0"/>
              <a:t>It </a:t>
            </a:r>
            <a:r>
              <a:rPr lang="en-US" sz="2400" dirty="0"/>
              <a:t>has been held at the All England Club in Wimbledon, London since 1877. Wimbledon is the only Major still played on </a:t>
            </a:r>
            <a:r>
              <a:rPr lang="en-US" sz="2400" dirty="0" smtClean="0"/>
              <a:t>grass</a:t>
            </a:r>
            <a:r>
              <a:rPr lang="ru-RU" sz="2400" dirty="0" smtClean="0"/>
              <a:t>.</a:t>
            </a:r>
            <a:endParaRPr lang="ru-RU"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4716016"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453106"/>
            <a:ext cx="4211960" cy="437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708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984" y="0"/>
            <a:ext cx="4716016" cy="4524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The tournament takes place over two weeks in late June and early July, culminating with the Ladies' and Gentlemen's Singles Final, scheduled for the second Saturday and Sunday respectively. Each year five major events are contested, as well as four junior events and three invitational events. Wimbledon traditions include a strict dress code for competitors, the eating of strawberries and cream by the spectators, and Royal </a:t>
            </a:r>
            <a:r>
              <a:rPr lang="en-US" dirty="0" smtClean="0"/>
              <a:t>patronage</a:t>
            </a:r>
            <a:r>
              <a:rPr lang="ru-RU" dirty="0" smtClean="0"/>
              <a:t>(покровительство)</a:t>
            </a:r>
            <a:r>
              <a:rPr lang="en-US" dirty="0" smtClean="0"/>
              <a:t>. </a:t>
            </a:r>
            <a:r>
              <a:rPr lang="en-US" dirty="0"/>
              <a:t>The tournament is also notable for the absence of sponsor advertising around the courts. In 2009, Wimbledon's Centre Court was fitted with a retractable roof to lessen the loss of playing time due to rain.</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27984"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flipH="1">
            <a:off x="16701" y="3752404"/>
            <a:ext cx="273630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dirty="0"/>
              <a:t>Centre Court with open roof at the 2010 Championships</a:t>
            </a:r>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992" y="4524315"/>
            <a:ext cx="6930008" cy="233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852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95936" cy="3217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217540"/>
            <a:ext cx="343738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British strawberries and cream served at Wimbledon</a:t>
            </a:r>
            <a:endParaRPr lang="ru-RU"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0"/>
            <a:ext cx="3659560" cy="386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845890" y="3863871"/>
            <a:ext cx="2166940"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dirty="0"/>
              <a:t>Terracotta Warriors</a:t>
            </a:r>
            <a:endParaRPr lang="ru-RU"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48537"/>
            <a:ext cx="6096000" cy="280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996819" y="5229200"/>
            <a:ext cx="303589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The order of play for all courts is displayed on boards around the grounds</a:t>
            </a:r>
            <a:endParaRPr lang="ru-RU" dirty="0"/>
          </a:p>
        </p:txBody>
      </p:sp>
    </p:spTree>
    <p:extLst>
      <p:ext uri="{BB962C8B-B14F-4D97-AF65-F5344CB8AC3E}">
        <p14:creationId xmlns:p14="http://schemas.microsoft.com/office/powerpoint/2010/main" val="2013536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451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5184576" cy="40934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000" dirty="0" err="1"/>
              <a:t>Cowes</a:t>
            </a:r>
            <a:r>
              <a:rPr lang="en-US" sz="2000" dirty="0"/>
              <a:t> Week is one of the longest-running regular regattas in the world. With 40 daily races, up to 1,000 boats, and 8,500 competitors ranging from Olympic and world class professionals to weekend sailors, it is the largest sailing regatta of its kind in the world. Having started in 1826, the event is held on the </a:t>
            </a:r>
            <a:r>
              <a:rPr lang="en-US" sz="2000" dirty="0" err="1"/>
              <a:t>Solent</a:t>
            </a:r>
            <a:r>
              <a:rPr lang="en-US" sz="2000" dirty="0"/>
              <a:t> (the area of water between southern England and the Isle of Wight made tricky by strong double tides), and is run by </a:t>
            </a:r>
            <a:r>
              <a:rPr lang="en-US" sz="2000" dirty="0" err="1"/>
              <a:t>Cowes</a:t>
            </a:r>
            <a:r>
              <a:rPr lang="en-US" sz="2000" dirty="0"/>
              <a:t> Week Limited in the small town of </a:t>
            </a:r>
            <a:r>
              <a:rPr lang="en-US" sz="2000" dirty="0" err="1"/>
              <a:t>Cowes</a:t>
            </a:r>
            <a:r>
              <a:rPr lang="en-US" sz="2000" dirty="0"/>
              <a:t> on the Isle of </a:t>
            </a:r>
            <a:r>
              <a:rPr lang="en-US" sz="2000" dirty="0" smtClean="0"/>
              <a:t>Wight</a:t>
            </a:r>
            <a:r>
              <a:rPr lang="ru-RU" sz="2000" dirty="0" smtClean="0"/>
              <a:t>.</a:t>
            </a:r>
            <a:endParaRPr lang="ru-RU"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7072"/>
            <a:ext cx="5184576" cy="276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246579"/>
            <a:ext cx="3851920"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576" y="13522"/>
            <a:ext cx="3959424" cy="312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62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0"/>
            <a:ext cx="4263405" cy="4401205"/>
          </a:xfrm>
          <a:prstGeom prst="rect">
            <a:avLst/>
          </a:prstGeom>
          <a:solidFill>
            <a:schemeClr val="accent3">
              <a:lumMod val="40000"/>
              <a:lumOff val="60000"/>
            </a:schemeClr>
          </a:solidFill>
        </p:spPr>
        <p:txBody>
          <a:bodyPr wrap="square">
            <a:spAutoFit/>
          </a:bodyPr>
          <a:lstStyle/>
          <a:p>
            <a:r>
              <a:rPr lang="en-US" sz="2000" dirty="0" err="1"/>
              <a:t>Cowes</a:t>
            </a:r>
            <a:r>
              <a:rPr lang="en-US" sz="2000" dirty="0"/>
              <a:t> Week is held at the beginning of August, set after Glorious </a:t>
            </a:r>
            <a:r>
              <a:rPr lang="en-US" sz="2000" dirty="0" err="1"/>
              <a:t>Goodwood</a:t>
            </a:r>
            <a:r>
              <a:rPr lang="en-US" sz="2000" dirty="0"/>
              <a:t> in the social calendar, which in most years means, from the first Saturday after the last Tuesday in July, until the following Saturday. It is occasionally moved to another week if the state of the tides in the normal week is </a:t>
            </a:r>
            <a:r>
              <a:rPr lang="en-US" sz="2000" dirty="0" err="1"/>
              <a:t>unfavourable</a:t>
            </a:r>
            <a:r>
              <a:rPr lang="en-US" sz="2000" dirty="0"/>
              <a:t> or, as in 2012, to avoid a clash with the Olympic Games. The regatta is famous for its fireworks on the final Friday.</a:t>
            </a:r>
            <a:endParaRPr lang="ru-RU"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405" y="12796"/>
            <a:ext cx="4880595" cy="357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263405" y="3590376"/>
            <a:ext cx="4978799" cy="461665"/>
          </a:xfrm>
          <a:prstGeom prst="rect">
            <a:avLst/>
          </a:prstGeom>
          <a:solidFill>
            <a:schemeClr val="accent1">
              <a:lumMod val="60000"/>
              <a:lumOff val="40000"/>
            </a:schemeClr>
          </a:solidFill>
        </p:spPr>
        <p:txBody>
          <a:bodyPr wrap="none">
            <a:spAutoFit/>
          </a:bodyPr>
          <a:lstStyle/>
          <a:p>
            <a:r>
              <a:rPr lang="en-US" sz="2400" dirty="0" err="1"/>
              <a:t>Cowes</a:t>
            </a:r>
            <a:r>
              <a:rPr lang="en-US" sz="2400" dirty="0"/>
              <a:t> Parade in </a:t>
            </a:r>
            <a:r>
              <a:rPr lang="en-US" sz="2400" dirty="0" err="1"/>
              <a:t>Cowes</a:t>
            </a:r>
            <a:r>
              <a:rPr lang="en-US" sz="2400" dirty="0"/>
              <a:t> Week 2007</a:t>
            </a:r>
            <a:endParaRPr lang="ru-RU" sz="24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401205"/>
            <a:ext cx="9144001" cy="2456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962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95936" y="1"/>
            <a:ext cx="5148064"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dirty="0"/>
              <a:t>As well as the sailing activities, the week includes a large number of onshore events including live music and cocktail parties. Marquees are erected in the marinas serving food and drink, and the crowds overflow from busy public houses and restaurants around the narrow high street - the town becomes a hive of activity into the early hours of each morning. Around 100,000 visitors are attracted to </a:t>
            </a:r>
            <a:r>
              <a:rPr lang="en-US" sz="2000" dirty="0" err="1"/>
              <a:t>Cowes</a:t>
            </a:r>
            <a:r>
              <a:rPr lang="en-US" sz="2000" dirty="0"/>
              <a:t> by the festival atmosphere of the event each year in addition to all the competitors.</a:t>
            </a:r>
            <a:endParaRPr lang="ru-RU"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3995935" cy="393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785654"/>
            <a:ext cx="9143999" cy="307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0408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Arial Black" pitchFamily="34" charset="0"/>
                <a:ea typeface="BatangChe" pitchFamily="49" charset="-127"/>
              </a:rPr>
              <a:t>Henley Royal Regatta</a:t>
            </a:r>
            <a:endParaRPr lang="ru-RU" dirty="0">
              <a:latin typeface="Arial Black" pitchFamily="34" charset="0"/>
              <a:ea typeface="BatangChe" pitchFamily="49" charset="-127"/>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7992887"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033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691680" y="5589240"/>
            <a:ext cx="6264696" cy="1231106"/>
          </a:xfrm>
          <a:prstGeom prst="rect">
            <a:avLst/>
          </a:prstGeom>
        </p:spPr>
        <p:txBody>
          <a:bodyPr wrap="square">
            <a:spAutoFit/>
          </a:bodyPr>
          <a:lstStyle/>
          <a:p>
            <a:r>
              <a:rPr lang="en-US" dirty="0"/>
              <a:t>First </a:t>
            </a:r>
            <a:r>
              <a:rPr lang="en-US" dirty="0" smtClean="0"/>
              <a:t>held</a:t>
            </a:r>
            <a:r>
              <a:rPr lang="ru-RU" dirty="0" smtClean="0"/>
              <a:t> </a:t>
            </a:r>
            <a:r>
              <a:rPr lang="ru-RU" sz="2000" b="1" dirty="0" smtClean="0"/>
              <a:t>-          </a:t>
            </a:r>
            <a:r>
              <a:rPr lang="en-US" sz="2000" b="1" dirty="0" smtClean="0"/>
              <a:t>1926</a:t>
            </a:r>
            <a:r>
              <a:rPr lang="ru-RU" sz="2000" b="1" dirty="0" smtClean="0"/>
              <a:t>    </a:t>
            </a:r>
            <a:r>
              <a:rPr lang="en-US" sz="2000" b="1" dirty="0"/>
              <a:t>In July</a:t>
            </a:r>
            <a:endParaRPr lang="ru-RU" sz="2000" b="1" dirty="0" smtClean="0"/>
          </a:p>
          <a:p>
            <a:r>
              <a:rPr lang="en-US" dirty="0"/>
              <a:t>Most wins (drivers</a:t>
            </a:r>
            <a:r>
              <a:rPr lang="en-US" dirty="0" smtClean="0"/>
              <a:t>)</a:t>
            </a:r>
            <a:r>
              <a:rPr lang="ru-RU" dirty="0" smtClean="0"/>
              <a:t>:</a:t>
            </a:r>
            <a:r>
              <a:rPr lang="en-US" dirty="0"/>
              <a:t>	 Jim Clark </a:t>
            </a:r>
          </a:p>
          <a:p>
            <a:endParaRPr lang="en-US" dirty="0"/>
          </a:p>
          <a:p>
            <a:r>
              <a:rPr lang="en-US" dirty="0"/>
              <a:t> </a:t>
            </a:r>
            <a:r>
              <a:rPr lang="ru-RU" dirty="0" smtClean="0"/>
              <a:t>                                                </a:t>
            </a:r>
            <a:r>
              <a:rPr lang="en-US" dirty="0" smtClean="0"/>
              <a:t>Alain </a:t>
            </a:r>
            <a:r>
              <a:rPr lang="en-US" dirty="0"/>
              <a:t>Prost (5)</a:t>
            </a:r>
            <a:endParaRPr lang="ru-RU"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838" y="6433809"/>
            <a:ext cx="449674" cy="306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551" y="5949280"/>
            <a:ext cx="480248" cy="24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65351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60032" y="0"/>
            <a:ext cx="4283968" cy="3693319"/>
          </a:xfrm>
          <a:prstGeom prst="rect">
            <a:avLst/>
          </a:prstGeom>
          <a:solidFill>
            <a:schemeClr val="accent1">
              <a:lumMod val="40000"/>
              <a:lumOff val="60000"/>
            </a:schemeClr>
          </a:solidFill>
        </p:spPr>
        <p:txBody>
          <a:bodyPr wrap="square">
            <a:spAutoFit/>
          </a:bodyPr>
          <a:lstStyle/>
          <a:p>
            <a:r>
              <a:rPr lang="en-US" dirty="0"/>
              <a:t>The British Grand Prix is a race in the calendar of </a:t>
            </a:r>
            <a:r>
              <a:rPr lang="en-US" b="1" dirty="0"/>
              <a:t>the FIA Formula One World Championship</a:t>
            </a:r>
            <a:r>
              <a:rPr lang="en-US" dirty="0"/>
              <a:t>. It is currently held at the Silverstone Circuit near the village of Silverstone in </a:t>
            </a:r>
            <a:r>
              <a:rPr lang="en-US" dirty="0" err="1"/>
              <a:t>Northamptonshire</a:t>
            </a:r>
            <a:r>
              <a:rPr lang="en-US" dirty="0"/>
              <a:t>. The British and Italian </a:t>
            </a:r>
            <a:r>
              <a:rPr lang="en-US" dirty="0" err="1"/>
              <a:t>Grands</a:t>
            </a:r>
            <a:r>
              <a:rPr lang="en-US" dirty="0"/>
              <a:t> Prix are the oldest continuously staged Formula One World Championship </a:t>
            </a:r>
            <a:r>
              <a:rPr lang="en-US" dirty="0" err="1"/>
              <a:t>Grands</a:t>
            </a:r>
            <a:r>
              <a:rPr lang="en-US" dirty="0"/>
              <a:t> </a:t>
            </a:r>
            <a:r>
              <a:rPr lang="en-US" dirty="0" smtClean="0"/>
              <a:t>Prix</a:t>
            </a:r>
            <a:r>
              <a:rPr lang="ru-RU" dirty="0" smtClean="0"/>
              <a:t>.</a:t>
            </a:r>
            <a:r>
              <a:rPr lang="en-US" dirty="0"/>
              <a:t> Twelve British drivers have won the British Grand Prix, with Englishman </a:t>
            </a:r>
            <a:r>
              <a:rPr lang="en-US" dirty="0" err="1"/>
              <a:t>Stirling</a:t>
            </a:r>
            <a:r>
              <a:rPr lang="en-US" dirty="0"/>
              <a:t> Moss being the first and </a:t>
            </a:r>
            <a:r>
              <a:rPr lang="en-US" b="1" u="sng" dirty="0"/>
              <a:t>Scotsman Jim Clark </a:t>
            </a:r>
            <a:r>
              <a:rPr lang="en-US" dirty="0"/>
              <a:t>winning 5 </a:t>
            </a:r>
            <a:r>
              <a:rPr lang="en-US" dirty="0" smtClean="0"/>
              <a:t>times</a:t>
            </a:r>
            <a:r>
              <a:rPr lang="ru-RU" dirty="0" smtClean="0"/>
              <a:t>.</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693319"/>
            <a:ext cx="3685321" cy="3164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6" y="1"/>
            <a:ext cx="4847456"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0" y="3255390"/>
            <a:ext cx="377991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a:t>Formula One in 2010</a:t>
            </a:r>
            <a:endParaRPr lang="ru-RU" sz="24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032" y="3762583"/>
            <a:ext cx="3810000" cy="245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9344" y="6205810"/>
            <a:ext cx="4572000" cy="646331"/>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en-US" dirty="0"/>
              <a:t>Track photographers at the 2007 British Grand Prix.</a:t>
            </a:r>
            <a:endParaRPr lang="ru-RU" dirty="0"/>
          </a:p>
        </p:txBody>
      </p:sp>
    </p:spTree>
    <p:extLst>
      <p:ext uri="{BB962C8B-B14F-4D97-AF65-F5344CB8AC3E}">
        <p14:creationId xmlns:p14="http://schemas.microsoft.com/office/powerpoint/2010/main" val="837590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84168" y="0"/>
            <a:ext cx="3059832" cy="686341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000" dirty="0" smtClean="0"/>
              <a:t>Henley Royal Regatta is a rowing event held every year on the River Thames by the town of Henley-on-Thames, England. The Royal Regatta is sometimes referred to as Henley Regatta, its original name pre-dating Royal patronage. It should not be confused with the three other regattas rowed over approximately the same course (Henley Women's Regatta, Henley Veterans Regatta and Henley Town and Visitors Regatta), each of which is an entirely separate event.</a:t>
            </a:r>
            <a:endParaRPr lang="ru-RU"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84168"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11561" y="5589240"/>
            <a:ext cx="3960439"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dirty="0" smtClean="0"/>
              <a:t>A race during the Henley Royal Regatta</a:t>
            </a:r>
            <a:endParaRPr lang="ru-RU" sz="2800" dirty="0"/>
          </a:p>
        </p:txBody>
      </p:sp>
    </p:spTree>
    <p:extLst>
      <p:ext uri="{BB962C8B-B14F-4D97-AF65-F5344CB8AC3E}">
        <p14:creationId xmlns:p14="http://schemas.microsoft.com/office/powerpoint/2010/main" val="29931252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6858000" cy="2862322"/>
          </a:xfrm>
          <a:prstGeom prst="rect">
            <a:avLst/>
          </a:prstGeom>
          <a:solidFill>
            <a:schemeClr val="bg2">
              <a:lumMod val="75000"/>
            </a:schemeClr>
          </a:solidFill>
        </p:spPr>
        <p:txBody>
          <a:bodyPr wrap="square">
            <a:spAutoFit/>
          </a:bodyPr>
          <a:lstStyle/>
          <a:p>
            <a:r>
              <a:rPr lang="en-US" dirty="0" smtClean="0"/>
              <a:t>The regatta lasts for 5 days (Wednesday to Sunday) over the first weekend in July. The most prestigious event at the regatta is the </a:t>
            </a:r>
            <a:r>
              <a:rPr lang="en-US" b="1" dirty="0" smtClean="0"/>
              <a:t>Grand Challenge Cup for Men's Eights</a:t>
            </a:r>
            <a:r>
              <a:rPr lang="en-US" dirty="0" smtClean="0"/>
              <a:t>, which has been awarded since the regatta was first staged.</a:t>
            </a:r>
            <a:r>
              <a:rPr lang="ru-RU" dirty="0" smtClean="0"/>
              <a:t> </a:t>
            </a:r>
            <a:r>
              <a:rPr lang="en-US" dirty="0" smtClean="0"/>
              <a:t>As the regatta pre-dates any national or international rowing </a:t>
            </a:r>
            <a:r>
              <a:rPr lang="en-US" dirty="0" err="1" smtClean="0"/>
              <a:t>organisation</a:t>
            </a:r>
            <a:r>
              <a:rPr lang="en-US" dirty="0" smtClean="0"/>
              <a:t>, it has its own rules and </a:t>
            </a:r>
            <a:r>
              <a:rPr lang="en-US" dirty="0" err="1" smtClean="0"/>
              <a:t>organisation</a:t>
            </a:r>
            <a:r>
              <a:rPr lang="en-US" dirty="0" smtClean="0"/>
              <a:t>, although it is </a:t>
            </a:r>
            <a:r>
              <a:rPr lang="en-US" dirty="0" err="1" smtClean="0"/>
              <a:t>recognised</a:t>
            </a:r>
            <a:r>
              <a:rPr lang="en-US" dirty="0" smtClean="0"/>
              <a:t> by both British Rowing (the governing body of rowing in England and Wales) and FISA (the International Federation of Rowing Associations).The regatta is </a:t>
            </a:r>
            <a:r>
              <a:rPr lang="en-US" dirty="0" err="1" smtClean="0"/>
              <a:t>organised</a:t>
            </a:r>
            <a:r>
              <a:rPr lang="en-US" dirty="0" smtClean="0"/>
              <a:t> by a self-electing body of Stewards, who are largely former rowers themselves</a:t>
            </a:r>
            <a:r>
              <a:rPr lang="ru-RU" dirty="0" smtClean="0"/>
              <a:t>.</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80928"/>
            <a:ext cx="4283968" cy="407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253679" y="5934670"/>
            <a:ext cx="2962276"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t>Two crews racing in the Temple Challenge Cup at Henley in 2003</a:t>
            </a:r>
            <a:endParaRPr lang="ru-R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780928"/>
            <a:ext cx="449999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65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3059832" cy="67403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smtClean="0"/>
              <a:t>For most of its history, Henley Royal Regatta has only been open to male competitors but this has changed more recently. Women coxswains of male crews were permitted from 1975 and as such the first female competitor in the regatta was </a:t>
            </a:r>
            <a:r>
              <a:rPr lang="en-US" sz="2400" b="1" dirty="0" smtClean="0"/>
              <a:t>Christine Paul</a:t>
            </a:r>
            <a:r>
              <a:rPr lang="en-US" sz="2400" dirty="0" smtClean="0"/>
              <a:t>, cox of Furnivall Sculling Club in the Thames Challenge Cup in that year.</a:t>
            </a:r>
            <a:endParaRPr lang="ru-RU"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0"/>
            <a:ext cx="6084168" cy="558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rot="10800000" flipV="1">
            <a:off x="4823520" y="5373796"/>
            <a:ext cx="432048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dirty="0" smtClean="0"/>
              <a:t>Regatta participants in the 1890s</a:t>
            </a:r>
            <a:endParaRPr lang="ru-RU" sz="2400" dirty="0"/>
          </a:p>
        </p:txBody>
      </p:sp>
    </p:spTree>
    <p:extLst>
      <p:ext uri="{BB962C8B-B14F-4D97-AF65-F5344CB8AC3E}">
        <p14:creationId xmlns:p14="http://schemas.microsoft.com/office/powerpoint/2010/main" val="12308172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3999" cy="1294046"/>
          </a:xfrm>
          <a:solidFill>
            <a:schemeClr val="accent3">
              <a:lumMod val="20000"/>
              <a:lumOff val="80000"/>
            </a:schemeClr>
          </a:solidFill>
        </p:spPr>
        <p:txBody>
          <a:bodyPr/>
          <a:lstStyle/>
          <a:p>
            <a:r>
              <a:rPr lang="en-US" dirty="0"/>
              <a:t>University Boat Race</a:t>
            </a:r>
            <a:endParaRPr lang="ru-RU" dirty="0"/>
          </a:p>
        </p:txBody>
      </p:sp>
      <p:sp>
        <p:nvSpPr>
          <p:cNvPr id="3" name="Прямоугольник 2"/>
          <p:cNvSpPr/>
          <p:nvPr/>
        </p:nvSpPr>
        <p:spPr>
          <a:xfrm>
            <a:off x="0" y="1268759"/>
            <a:ext cx="9144000" cy="2308324"/>
          </a:xfrm>
          <a:prstGeom prst="rect">
            <a:avLst/>
          </a:prstGeom>
          <a:solidFill>
            <a:schemeClr val="accent3">
              <a:lumMod val="40000"/>
              <a:lumOff val="60000"/>
            </a:schemeClr>
          </a:solidFill>
        </p:spPr>
        <p:txBody>
          <a:bodyPr wrap="square">
            <a:spAutoFit/>
          </a:bodyPr>
          <a:lstStyle/>
          <a:p>
            <a:r>
              <a:rPr lang="en-US" sz="2400" dirty="0"/>
              <a:t>In the nineteenth century, students at Oxford and Cambridge, Britain's two oldest universities, were huge fans of rowing. In 1829, the two schools agreed to hold a race against each other for the first time on the Thames River. The Oxford boat won and a tradition was born. Today, the University Boat Race is held every spring in either late March or early April.</a:t>
            </a:r>
            <a:endParaRPr lang="ru-RU"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7083"/>
            <a:ext cx="9144000" cy="328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6309320"/>
            <a:ext cx="3887603" cy="584775"/>
          </a:xfrm>
          <a:prstGeom prst="rect">
            <a:avLst/>
          </a:prstGeom>
          <a:solidFill>
            <a:schemeClr val="accent2">
              <a:lumMod val="60000"/>
              <a:lumOff val="40000"/>
            </a:schemeClr>
          </a:solidFill>
        </p:spPr>
        <p:txBody>
          <a:bodyPr wrap="none">
            <a:spAutoFit/>
          </a:bodyPr>
          <a:lstStyle/>
          <a:p>
            <a:r>
              <a:rPr lang="en-US" sz="3200" dirty="0"/>
              <a:t>Racing boats in 2013</a:t>
            </a:r>
            <a:endParaRPr lang="ru-RU" sz="3200" dirty="0"/>
          </a:p>
        </p:txBody>
      </p:sp>
    </p:spTree>
    <p:extLst>
      <p:ext uri="{BB962C8B-B14F-4D97-AF65-F5344CB8AC3E}">
        <p14:creationId xmlns:p14="http://schemas.microsoft.com/office/powerpoint/2010/main" val="3042990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0560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0"/>
            <a:ext cx="6750496" cy="3170099"/>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US" sz="2000" dirty="0" smtClean="0"/>
              <a:t>Ascot Racecourse was founded by </a:t>
            </a:r>
            <a:r>
              <a:rPr lang="en-US" sz="2000" b="1" dirty="0" smtClean="0"/>
              <a:t>Queen Anne </a:t>
            </a:r>
            <a:r>
              <a:rPr lang="en-US" sz="2000" dirty="0" smtClean="0"/>
              <a:t>in 1711 and since that time, a further eleven monarchs have leant their patronage to the Royal race course.</a:t>
            </a:r>
          </a:p>
          <a:p>
            <a:r>
              <a:rPr lang="en-US" sz="2000" dirty="0" smtClean="0"/>
              <a:t>The Royal Meeting, held annually in the third week in June, is steeped in tradition and pageantry and is interwoven into the very fabric of British culture. </a:t>
            </a:r>
          </a:p>
          <a:p>
            <a:r>
              <a:rPr lang="en-US" sz="2000" dirty="0" smtClean="0"/>
              <a:t>The five-day meeting commences on a Tuesday and each day begins with the Royal Procession - the arrival of The Queen and the Royal party in horse-drawn landaus, which parade along the track in front of the race- goers.</a:t>
            </a:r>
            <a:endParaRPr lang="ru-RU"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30" y="26775"/>
            <a:ext cx="2095500"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9450"/>
            <a:ext cx="6491536"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491536" y="4398496"/>
            <a:ext cx="265246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dirty="0" smtClean="0"/>
              <a:t>The Royal carriages leave after carrying The Queen to the races</a:t>
            </a:r>
            <a:endParaRPr lang="ru-RU" dirty="0"/>
          </a:p>
        </p:txBody>
      </p:sp>
    </p:spTree>
    <p:extLst>
      <p:ext uri="{BB962C8B-B14F-4D97-AF65-F5344CB8AC3E}">
        <p14:creationId xmlns:p14="http://schemas.microsoft.com/office/powerpoint/2010/main" val="4272936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1"/>
            <a:ext cx="4654252" cy="2308324"/>
          </a:xfrm>
          <a:prstGeom prst="rect">
            <a:avLst/>
          </a:prstGeom>
          <a:solidFill>
            <a:schemeClr val="accent2">
              <a:lumMod val="20000"/>
              <a:lumOff val="80000"/>
            </a:schemeClr>
          </a:solidFill>
        </p:spPr>
        <p:txBody>
          <a:bodyPr wrap="square">
            <a:spAutoFit/>
          </a:bodyPr>
          <a:lstStyle/>
          <a:p>
            <a:r>
              <a:rPr lang="en-US" dirty="0" smtClean="0"/>
              <a:t>Over 300,000 people make the annual visit to Berkshire during Royal Ascot week, making this Europe’s best-attended race meeting.</a:t>
            </a:r>
            <a:r>
              <a:rPr lang="ru-RU" dirty="0" smtClean="0"/>
              <a:t> </a:t>
            </a:r>
            <a:r>
              <a:rPr lang="en-US" dirty="0" smtClean="0"/>
              <a:t>The Queen takes a close personal interest in the running of Ascot and is kept informed of the order of running and the development of the racing </a:t>
            </a:r>
            <a:r>
              <a:rPr lang="en-US" dirty="0" err="1" smtClean="0"/>
              <a:t>programme</a:t>
            </a:r>
            <a:r>
              <a:rPr lang="en-US" dirty="0" smtClean="0"/>
              <a:t> at the Royal Meeting.</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 y="2636912"/>
            <a:ext cx="4762500" cy="419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5287"/>
            <a:ext cx="4552461" cy="337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861048"/>
            <a:ext cx="3976396"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027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171</TotalTime>
  <Words>1181</Words>
  <Application>Microsoft Office PowerPoint</Application>
  <PresentationFormat>Экран (4:3)</PresentationFormat>
  <Paragraphs>35</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Исполнительная</vt:lpstr>
      <vt:lpstr>Sporting Events in Britain</vt:lpstr>
      <vt:lpstr>Henley Royal Regatta</vt:lpstr>
      <vt:lpstr>Презентация PowerPoint</vt:lpstr>
      <vt:lpstr>Презентация PowerPoint</vt:lpstr>
      <vt:lpstr>Презентация PowerPoint</vt:lpstr>
      <vt:lpstr>University Boat Race</vt:lpstr>
      <vt:lpstr>Презентация PowerPoint</vt:lpstr>
      <vt:lpstr>Презентация PowerPoint</vt:lpstr>
      <vt:lpstr>Презентация PowerPoint</vt:lpstr>
      <vt:lpstr>Презентация PowerPoint</vt:lpstr>
      <vt:lpstr>Презентация PowerPoint</vt:lpstr>
      <vt:lpstr>The Championships, Wimbledon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DG Win&amp;Soft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Henley Royal Regatta</dc:title>
  <dc:creator>Пользователь Windows</dc:creator>
  <cp:lastModifiedBy>Пользователь Windows</cp:lastModifiedBy>
  <cp:revision>19</cp:revision>
  <dcterms:created xsi:type="dcterms:W3CDTF">2013-05-24T12:36:24Z</dcterms:created>
  <dcterms:modified xsi:type="dcterms:W3CDTF">2013-05-27T14:17:02Z</dcterms:modified>
</cp:coreProperties>
</file>