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6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DBCA-DC28-41F1-880D-DAA63CF1BAAF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C6E4-DD47-4266-AC1D-18515028C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DBCA-DC28-41F1-880D-DAA63CF1BAAF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C6E4-DD47-4266-AC1D-18515028C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DBCA-DC28-41F1-880D-DAA63CF1BAAF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C6E4-DD47-4266-AC1D-18515028C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DBCA-DC28-41F1-880D-DAA63CF1BAAF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C6E4-DD47-4266-AC1D-18515028C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DBCA-DC28-41F1-880D-DAA63CF1BAAF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C6E4-DD47-4266-AC1D-18515028C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DBCA-DC28-41F1-880D-DAA63CF1BAAF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C6E4-DD47-4266-AC1D-18515028C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DBCA-DC28-41F1-880D-DAA63CF1BAAF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C6E4-DD47-4266-AC1D-18515028C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DBCA-DC28-41F1-880D-DAA63CF1BAAF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C6E4-DD47-4266-AC1D-18515028C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DBCA-DC28-41F1-880D-DAA63CF1BAAF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C6E4-DD47-4266-AC1D-18515028C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DBCA-DC28-41F1-880D-DAA63CF1BAAF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C6E4-DD47-4266-AC1D-18515028C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7DBCA-DC28-41F1-880D-DAA63CF1BAAF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3C6E4-DD47-4266-AC1D-18515028C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7DBCA-DC28-41F1-880D-DAA63CF1BAAF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3C6E4-DD47-4266-AC1D-18515028C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PARTS OF SPEECH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dirty="0" smtClean="0"/>
              <a:t>1 </a:t>
            </a:r>
            <a:r>
              <a:rPr lang="en-US" dirty="0" smtClean="0"/>
              <a:t>The </a:t>
            </a:r>
            <a:r>
              <a:rPr lang="en-US" dirty="0"/>
              <a:t>principles of the traditional classification of the English </a:t>
            </a:r>
            <a:r>
              <a:rPr lang="en-US" dirty="0" smtClean="0"/>
              <a:t>vocabulary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2 </a:t>
            </a:r>
            <a:r>
              <a:rPr lang="en-US" dirty="0" smtClean="0"/>
              <a:t>Notional </a:t>
            </a:r>
            <a:r>
              <a:rPr lang="en-US" dirty="0"/>
              <a:t>and functional parts of speech.</a:t>
            </a:r>
            <a:endParaRPr lang="ru-RU" dirty="0"/>
          </a:p>
          <a:p>
            <a:pPr lvl="0">
              <a:buNone/>
            </a:pPr>
            <a:r>
              <a:rPr lang="ru-RU" dirty="0" smtClean="0"/>
              <a:t>3 </a:t>
            </a:r>
            <a:r>
              <a:rPr lang="en-US" dirty="0" smtClean="0"/>
              <a:t>The field structure of the English vocabulary.</a:t>
            </a:r>
            <a:endParaRPr lang="ru-RU" dirty="0"/>
          </a:p>
          <a:p>
            <a:pPr lvl="0">
              <a:buNone/>
            </a:pPr>
            <a:r>
              <a:rPr lang="ru-RU" dirty="0" smtClean="0"/>
              <a:t>4 </a:t>
            </a:r>
            <a:r>
              <a:rPr lang="en-US" dirty="0" smtClean="0"/>
              <a:t>New approaches </a:t>
            </a:r>
            <a:r>
              <a:rPr lang="en-US" dirty="0"/>
              <a:t>to the </a:t>
            </a:r>
            <a:r>
              <a:rPr lang="en-US" dirty="0" smtClean="0"/>
              <a:t>vocabulary classification</a:t>
            </a:r>
            <a:endParaRPr lang="ru-RU" dirty="0" smtClean="0"/>
          </a:p>
          <a:p>
            <a:pPr lvl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The Lexical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Paradigm of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Nomination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174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Fancy </a:t>
            </a:r>
            <a:r>
              <a:rPr lang="en-US" dirty="0">
                <a:solidFill>
                  <a:srgbClr val="FF0000"/>
                </a:solidFill>
              </a:rPr>
              <a:t>- to fancy - fanciful - </a:t>
            </a:r>
            <a:r>
              <a:rPr lang="en-US" dirty="0" smtClean="0">
                <a:solidFill>
                  <a:srgbClr val="FF0000"/>
                </a:solidFill>
              </a:rPr>
              <a:t>fancifully 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To </a:t>
            </a:r>
            <a:r>
              <a:rPr lang="en-US" dirty="0">
                <a:solidFill>
                  <a:srgbClr val="FF0000"/>
                </a:solidFill>
              </a:rPr>
              <a:t>decide – decision – decisive – decisively 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Beauty – to beautify – beautiful - beautifully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an </a:t>
            </a:r>
            <a:r>
              <a:rPr lang="en-US" dirty="0"/>
              <a:t>end - to end -final - finally" (</a:t>
            </a:r>
            <a:r>
              <a:rPr lang="en-US" sz="2400" dirty="0" smtClean="0"/>
              <a:t>lexemic </a:t>
            </a:r>
            <a:r>
              <a:rPr lang="en-US" sz="2400" dirty="0" err="1" smtClean="0"/>
              <a:t>suppletivity</a:t>
            </a:r>
            <a:r>
              <a:rPr lang="en-US" dirty="0" smtClean="0"/>
              <a:t>), </a:t>
            </a:r>
          </a:p>
          <a:p>
            <a:pPr marL="0" indent="0">
              <a:buNone/>
            </a:pPr>
            <a:r>
              <a:rPr lang="en-US" dirty="0" smtClean="0"/>
              <a:t>gratitude </a:t>
            </a:r>
            <a:r>
              <a:rPr lang="en-US" dirty="0"/>
              <a:t>- grateful - gratefully - to ex­press </a:t>
            </a:r>
            <a:r>
              <a:rPr lang="en-US" dirty="0" smtClean="0"/>
              <a:t>gratitude  </a:t>
            </a:r>
            <a:r>
              <a:rPr lang="en-US" dirty="0"/>
              <a:t>(</a:t>
            </a:r>
            <a:r>
              <a:rPr lang="en-US" sz="2800" dirty="0" err="1"/>
              <a:t>phrasemic</a:t>
            </a:r>
            <a:r>
              <a:rPr lang="en-US" sz="2800" dirty="0"/>
              <a:t> </a:t>
            </a:r>
            <a:r>
              <a:rPr lang="en-US" sz="2800" dirty="0" err="1"/>
              <a:t>suppletivity</a:t>
            </a:r>
            <a:r>
              <a:rPr lang="en-US" dirty="0"/>
              <a:t>).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one</a:t>
            </a:r>
            <a:r>
              <a:rPr lang="en-US" dirty="0"/>
              <a:t>, it, they … - to do, to make, to act … - such, same, similar … - thus, so, there…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0850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division of words into classes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CRITERIA:</a:t>
            </a:r>
          </a:p>
          <a:p>
            <a:pPr>
              <a:buNone/>
            </a:pPr>
            <a:r>
              <a:rPr lang="en-US" dirty="0" smtClean="0"/>
              <a:t>Semantic (meaning)</a:t>
            </a:r>
          </a:p>
          <a:p>
            <a:pPr>
              <a:buNone/>
            </a:pPr>
            <a:r>
              <a:rPr lang="en-US" dirty="0" smtClean="0"/>
              <a:t>Formal (form)                         derivational features</a:t>
            </a:r>
          </a:p>
          <a:p>
            <a:pPr>
              <a:buNone/>
            </a:pPr>
            <a:r>
              <a:rPr lang="en-US" dirty="0" smtClean="0"/>
              <a:t>                                              a set of grammatical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categories                            </a:t>
            </a:r>
            <a:endParaRPr lang="en-US" dirty="0"/>
          </a:p>
          <a:p>
            <a:pPr>
              <a:buNone/>
            </a:pPr>
            <a:r>
              <a:rPr lang="en-US" dirty="0" smtClean="0"/>
              <a:t>Functional (function)      function in the sentence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combinability</a:t>
            </a: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071802" y="3143248"/>
            <a:ext cx="157163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3071802" y="3000372"/>
            <a:ext cx="200026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4000496" y="4857760"/>
            <a:ext cx="57150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000496" y="485776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Traditional grammar approach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Scherba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2060"/>
                </a:solidFill>
              </a:rPr>
              <a:t>notional</a:t>
            </a:r>
            <a:r>
              <a:rPr lang="en-US" dirty="0" smtClean="0"/>
              <a:t> parts of speech</a:t>
            </a:r>
          </a:p>
          <a:p>
            <a:pPr>
              <a:buNone/>
            </a:pPr>
            <a:r>
              <a:rPr lang="en-US" dirty="0" smtClean="0"/>
              <a:t>                     (N, V, Adv, </a:t>
            </a:r>
            <a:r>
              <a:rPr lang="en-US" dirty="0" err="1" smtClean="0"/>
              <a:t>Adj</a:t>
            </a:r>
            <a:r>
              <a:rPr lang="en-US" dirty="0" smtClean="0"/>
              <a:t>, </a:t>
            </a:r>
            <a:r>
              <a:rPr lang="en-US" dirty="0" err="1" smtClean="0"/>
              <a:t>Pron</a:t>
            </a:r>
            <a:r>
              <a:rPr lang="en-US" dirty="0" smtClean="0"/>
              <a:t>, Num)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smtClean="0">
                <a:solidFill>
                  <a:srgbClr val="002060"/>
                </a:solidFill>
              </a:rPr>
              <a:t>Functional</a:t>
            </a:r>
            <a:r>
              <a:rPr lang="en-US" dirty="0" smtClean="0"/>
              <a:t> parts of speech</a:t>
            </a:r>
          </a:p>
          <a:p>
            <a:pPr>
              <a:buNone/>
            </a:pPr>
            <a:r>
              <a:rPr lang="en-US" dirty="0" smtClean="0"/>
              <a:t>           (art, prep, conj, part, modal words, interj)</a:t>
            </a:r>
          </a:p>
          <a:p>
            <a:r>
              <a:rPr lang="en-US" dirty="0" err="1" smtClean="0"/>
              <a:t>V.Vinogradov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2060"/>
                </a:solidFill>
              </a:rPr>
              <a:t>notional</a:t>
            </a:r>
            <a:r>
              <a:rPr lang="en-US" dirty="0" smtClean="0"/>
              <a:t> parts of speech</a:t>
            </a:r>
          </a:p>
          <a:p>
            <a:pPr>
              <a:buNone/>
            </a:pPr>
            <a:r>
              <a:rPr lang="en-US" dirty="0" smtClean="0"/>
              <a:t>                     (N, V, Adv, </a:t>
            </a:r>
            <a:r>
              <a:rPr lang="en-US" dirty="0" err="1" smtClean="0"/>
              <a:t>Adj</a:t>
            </a:r>
            <a:r>
              <a:rPr lang="en-US" dirty="0" smtClean="0"/>
              <a:t>, </a:t>
            </a:r>
            <a:r>
              <a:rPr lang="en-US" dirty="0" err="1" smtClean="0"/>
              <a:t>Pron</a:t>
            </a:r>
            <a:r>
              <a:rPr lang="en-US" dirty="0" smtClean="0"/>
              <a:t>, Num, the category of state </a:t>
            </a:r>
            <a:r>
              <a:rPr lang="en-US" dirty="0" smtClean="0">
                <a:solidFill>
                  <a:srgbClr val="FF0000"/>
                </a:solidFill>
              </a:rPr>
              <a:t>(alone, </a:t>
            </a:r>
            <a:r>
              <a:rPr lang="en-US" dirty="0" err="1" smtClean="0">
                <a:solidFill>
                  <a:srgbClr val="FF0000"/>
                </a:solidFill>
              </a:rPr>
              <a:t>alive,ashore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dirty="0" smtClean="0">
                <a:solidFill>
                  <a:srgbClr val="002060"/>
                </a:solidFill>
              </a:rPr>
              <a:t>Functional: </a:t>
            </a:r>
            <a:r>
              <a:rPr lang="en-US" dirty="0" smtClean="0"/>
              <a:t> particles proper, linking particles, </a:t>
            </a:r>
            <a:r>
              <a:rPr lang="en-US" dirty="0" err="1" smtClean="0"/>
              <a:t>prepositions,conjunctions</a:t>
            </a:r>
            <a:r>
              <a:rPr lang="en-US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en-US" dirty="0" smtClean="0"/>
              <a:t>M. </a:t>
            </a:r>
            <a:r>
              <a:rPr lang="en-US" dirty="0" err="1" smtClean="0"/>
              <a:t>Blokh</a:t>
            </a:r>
            <a:r>
              <a:rPr lang="en-US" dirty="0" smtClean="0"/>
              <a:t> (</a:t>
            </a:r>
            <a:r>
              <a:rPr lang="en-US" dirty="0" err="1" smtClean="0"/>
              <a:t>semantico</a:t>
            </a:r>
            <a:r>
              <a:rPr lang="en-US" dirty="0" smtClean="0"/>
              <a:t>-grammatical analysis): </a:t>
            </a:r>
          </a:p>
          <a:p>
            <a:pPr>
              <a:buNone/>
            </a:pPr>
            <a:r>
              <a:rPr lang="en-US" b="1" dirty="0" smtClean="0"/>
              <a:t>Notional</a:t>
            </a:r>
            <a:r>
              <a:rPr lang="en-US" dirty="0" smtClean="0"/>
              <a:t> (names):    </a:t>
            </a:r>
            <a:r>
              <a:rPr lang="en-US" dirty="0" err="1" smtClean="0"/>
              <a:t>N,V,Adv,Adj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pronominal</a:t>
            </a:r>
            <a:r>
              <a:rPr lang="en-US" dirty="0" smtClean="0"/>
              <a:t> words (substitutes of names): </a:t>
            </a:r>
          </a:p>
          <a:p>
            <a:pPr>
              <a:buNone/>
            </a:pPr>
            <a:r>
              <a:rPr lang="en-US" dirty="0"/>
              <a:t>p</a:t>
            </a:r>
            <a:r>
              <a:rPr lang="en-US" dirty="0" smtClean="0"/>
              <a:t>ronouns,  numbers, words of broad </a:t>
            </a:r>
            <a:r>
              <a:rPr lang="en-US" dirty="0" err="1" smtClean="0"/>
              <a:t>semantcs</a:t>
            </a:r>
            <a:r>
              <a:rPr lang="en-US" dirty="0" smtClean="0"/>
              <a:t> (“do”, ”thing” etc. )</a:t>
            </a:r>
          </a:p>
          <a:p>
            <a:pPr>
              <a:buNone/>
            </a:pPr>
            <a:r>
              <a:rPr lang="en-US" b="1" dirty="0" smtClean="0"/>
              <a:t>Functional</a:t>
            </a:r>
            <a:r>
              <a:rPr lang="en-US" dirty="0" smtClean="0"/>
              <a:t> words: prep, conj, particles, determiners etc.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en-US" dirty="0" smtClean="0"/>
              <a:t>Modern approaches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J. Sweet divided the vocabulary 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on the </a:t>
            </a:r>
            <a:r>
              <a:rPr lang="en-US" i="1" dirty="0" smtClean="0">
                <a:solidFill>
                  <a:srgbClr val="FF0000"/>
                </a:solidFill>
              </a:rPr>
              <a:t>morphological properties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into</a:t>
            </a:r>
          </a:p>
          <a:p>
            <a:pPr>
              <a:buNone/>
            </a:pPr>
            <a:r>
              <a:rPr lang="en-US" b="1" dirty="0" err="1" smtClean="0"/>
              <a:t>declinables</a:t>
            </a:r>
            <a:r>
              <a:rPr lang="en-US" dirty="0" smtClean="0"/>
              <a:t> (N, </a:t>
            </a:r>
            <a:r>
              <a:rPr lang="en-US" dirty="0" err="1" smtClean="0"/>
              <a:t>Adj</a:t>
            </a:r>
            <a:r>
              <a:rPr lang="en-US" dirty="0" smtClean="0"/>
              <a:t>, V) </a:t>
            </a:r>
            <a:r>
              <a:rPr lang="en-US" dirty="0"/>
              <a:t>and </a:t>
            </a:r>
            <a:r>
              <a:rPr lang="en-US" b="1" dirty="0" err="1" smtClean="0"/>
              <a:t>indeclinables</a:t>
            </a:r>
            <a:r>
              <a:rPr lang="en-US" dirty="0" smtClean="0"/>
              <a:t> (Adv, Prep, Conj, Interj).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on the basis of </a:t>
            </a:r>
            <a:r>
              <a:rPr lang="en-US" i="1" dirty="0">
                <a:solidFill>
                  <a:srgbClr val="FF0000"/>
                </a:solidFill>
              </a:rPr>
              <a:t>the syntactic functioning of definite classes of </a:t>
            </a:r>
            <a:r>
              <a:rPr lang="en-US" i="1" dirty="0" smtClean="0">
                <a:solidFill>
                  <a:srgbClr val="FF0000"/>
                </a:solidFill>
              </a:rPr>
              <a:t>words</a:t>
            </a:r>
            <a:r>
              <a:rPr lang="en-US" i="1" dirty="0" smtClean="0"/>
              <a:t> </a:t>
            </a:r>
            <a:r>
              <a:rPr lang="en-US" dirty="0" smtClean="0"/>
              <a:t>into</a:t>
            </a:r>
          </a:p>
          <a:p>
            <a:pPr>
              <a:buFontTx/>
              <a:buChar char="-"/>
            </a:pPr>
            <a:r>
              <a:rPr lang="en-US" b="1" dirty="0" smtClean="0"/>
              <a:t> </a:t>
            </a:r>
            <a:r>
              <a:rPr lang="en-US" b="1" dirty="0"/>
              <a:t>nominal words </a:t>
            </a:r>
            <a:r>
              <a:rPr lang="en-US" dirty="0"/>
              <a:t>(noun-words) include </a:t>
            </a:r>
            <a:r>
              <a:rPr lang="en-US" dirty="0" smtClean="0"/>
              <a:t> </a:t>
            </a:r>
            <a:r>
              <a:rPr lang="en-US" dirty="0"/>
              <a:t>noun-pronouns, noun-numerals, infinitives, gerunds</a:t>
            </a:r>
            <a:r>
              <a:rPr lang="en-US" dirty="0" smtClean="0"/>
              <a:t>;</a:t>
            </a:r>
          </a:p>
          <a:p>
            <a:pPr>
              <a:buFontTx/>
              <a:buChar char="-"/>
            </a:pPr>
            <a:r>
              <a:rPr lang="en-US" b="1" dirty="0" smtClean="0"/>
              <a:t>adjective </a:t>
            </a:r>
            <a:r>
              <a:rPr lang="en-US" b="1" dirty="0"/>
              <a:t>words </a:t>
            </a:r>
            <a:r>
              <a:rPr lang="en-US" dirty="0" smtClean="0"/>
              <a:t>include </a:t>
            </a:r>
            <a:r>
              <a:rPr lang="en-US" dirty="0"/>
              <a:t>adjective pronouns, adjective numerals, particles;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b="1" dirty="0" smtClean="0"/>
              <a:t>verb </a:t>
            </a:r>
            <a:r>
              <a:rPr lang="en-US" b="1" dirty="0"/>
              <a:t>group </a:t>
            </a:r>
            <a:r>
              <a:rPr lang="en-US" dirty="0"/>
              <a:t>includes personal forms and </a:t>
            </a:r>
            <a:r>
              <a:rPr lang="en-US" dirty="0" err="1"/>
              <a:t>verbals</a:t>
            </a:r>
            <a:r>
              <a:rPr lang="en-US" dirty="0"/>
              <a:t>. </a:t>
            </a:r>
            <a:endParaRPr lang="ru-RU" dirty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/>
          </a:bodyPr>
          <a:lstStyle/>
          <a:p>
            <a:r>
              <a:rPr lang="en-US" b="1" dirty="0" err="1" smtClean="0"/>
              <a:t>Glison’s</a:t>
            </a:r>
            <a:r>
              <a:rPr lang="en-US" b="1" dirty="0" smtClean="0"/>
              <a:t> </a:t>
            </a:r>
            <a:r>
              <a:rPr lang="en-US" dirty="0" smtClean="0"/>
              <a:t>classification is </a:t>
            </a:r>
            <a:r>
              <a:rPr lang="en-US" dirty="0"/>
              <a:t>based on two formal indications: </a:t>
            </a:r>
            <a:r>
              <a:rPr lang="en-US" i="1" dirty="0">
                <a:solidFill>
                  <a:srgbClr val="FF0000"/>
                </a:solidFill>
              </a:rPr>
              <a:t>morphological form </a:t>
            </a:r>
            <a:r>
              <a:rPr lang="en-US" i="1" dirty="0"/>
              <a:t>and </a:t>
            </a:r>
            <a:r>
              <a:rPr lang="en-US" i="1" dirty="0" smtClean="0">
                <a:solidFill>
                  <a:srgbClr val="FF0000"/>
                </a:solidFill>
              </a:rPr>
              <a:t>word-order </a:t>
            </a:r>
          </a:p>
          <a:p>
            <a:pPr>
              <a:buNone/>
            </a:pPr>
            <a:r>
              <a:rPr lang="en-US" dirty="0" smtClean="0"/>
              <a:t> (the </a:t>
            </a:r>
            <a:r>
              <a:rPr lang="en-US" dirty="0"/>
              <a:t>group which </a:t>
            </a:r>
            <a:r>
              <a:rPr lang="en-US" b="1" dirty="0"/>
              <a:t>has formal indications of </a:t>
            </a:r>
            <a:r>
              <a:rPr lang="en-US" b="1" dirty="0" smtClean="0"/>
              <a:t>word-changing</a:t>
            </a:r>
            <a:r>
              <a:rPr lang="en-US" dirty="0" smtClean="0"/>
              <a:t> (N, V, </a:t>
            </a:r>
            <a:r>
              <a:rPr lang="en-US" dirty="0" err="1" smtClean="0"/>
              <a:t>Adj</a:t>
            </a:r>
            <a:r>
              <a:rPr lang="en-US" dirty="0" smtClean="0"/>
              <a:t>, Adv)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/>
              <a:t>and the group which </a:t>
            </a:r>
            <a:r>
              <a:rPr lang="en-US" b="1" dirty="0"/>
              <a:t>has no such indications. </a:t>
            </a:r>
            <a:r>
              <a:rPr lang="en-US" dirty="0" smtClean="0"/>
              <a:t>nouns, adjectives, verbs, adverbs </a:t>
            </a:r>
            <a:endParaRPr lang="ru-RU" dirty="0"/>
          </a:p>
          <a:p>
            <a:r>
              <a:rPr lang="ru-RU" b="1" dirty="0" err="1" smtClean="0"/>
              <a:t>Sledda</a:t>
            </a:r>
            <a:r>
              <a:rPr lang="en-US" b="1" dirty="0" smtClean="0"/>
              <a:t> </a:t>
            </a:r>
            <a:r>
              <a:rPr lang="en-US" dirty="0"/>
              <a:t>distinguishes </a:t>
            </a:r>
            <a:r>
              <a:rPr lang="en-US" b="1" dirty="0" smtClean="0"/>
              <a:t>inflectional (</a:t>
            </a:r>
            <a:r>
              <a:rPr lang="en-US" dirty="0" err="1" smtClean="0"/>
              <a:t>nominals</a:t>
            </a:r>
            <a:r>
              <a:rPr lang="en-US" dirty="0" smtClean="0"/>
              <a:t>, </a:t>
            </a:r>
            <a:r>
              <a:rPr lang="en-US" dirty="0" err="1" smtClean="0"/>
              <a:t>verbals</a:t>
            </a:r>
            <a:r>
              <a:rPr lang="en-US" dirty="0" smtClean="0"/>
              <a:t>, </a:t>
            </a:r>
            <a:r>
              <a:rPr lang="en-US" dirty="0" err="1" smtClean="0"/>
              <a:t>adjectivals</a:t>
            </a:r>
            <a:r>
              <a:rPr lang="en-US" dirty="0" smtClean="0"/>
              <a:t>, adverbials) </a:t>
            </a:r>
            <a:r>
              <a:rPr lang="en-US" dirty="0"/>
              <a:t>and </a:t>
            </a:r>
            <a:r>
              <a:rPr lang="en-US" b="1" dirty="0"/>
              <a:t>positional</a:t>
            </a:r>
            <a:r>
              <a:rPr lang="en-US" dirty="0"/>
              <a:t> </a:t>
            </a:r>
            <a:r>
              <a:rPr lang="en-US" dirty="0" smtClean="0"/>
              <a:t>classes.  </a:t>
            </a:r>
            <a:r>
              <a:rPr lang="en-US" dirty="0"/>
              <a:t>He also adds 8 smaller classes here: auxiliary verbs, determiners, prepositions conjunctions and different classes of pronouns.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O. Jespersen proposed a classification based </a:t>
            </a:r>
            <a:r>
              <a:rPr lang="en-US" sz="3600" i="1" dirty="0" smtClean="0">
                <a:solidFill>
                  <a:srgbClr val="FF0000"/>
                </a:solidFill>
              </a:rPr>
              <a:t>on the lexical meaning and morphological function of the word in the phrase</a:t>
            </a:r>
            <a:r>
              <a:rPr lang="en-US" sz="3600" dirty="0" smtClean="0">
                <a:solidFill>
                  <a:srgbClr val="FF0000"/>
                </a:solidFill>
              </a:rPr>
              <a:t>.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(</a:t>
            </a:r>
            <a:r>
              <a:rPr lang="en-US" i="1" dirty="0" smtClean="0"/>
              <a:t>The theory of three ranks)</a:t>
            </a:r>
          </a:p>
          <a:p>
            <a:r>
              <a:rPr lang="en-US" b="1" dirty="0" smtClean="0"/>
              <a:t>primary  word </a:t>
            </a:r>
            <a:r>
              <a:rPr lang="en-US" dirty="0" smtClean="0"/>
              <a:t>(</a:t>
            </a:r>
            <a:r>
              <a:rPr lang="en-US" dirty="0" err="1" smtClean="0"/>
              <a:t>Adj</a:t>
            </a:r>
            <a:r>
              <a:rPr lang="en-US" dirty="0" smtClean="0"/>
              <a:t> + N) e.g. a barking dog</a:t>
            </a:r>
          </a:p>
          <a:p>
            <a:r>
              <a:rPr lang="en-US" b="1" dirty="0"/>
              <a:t>s</a:t>
            </a:r>
            <a:r>
              <a:rPr lang="en-US" b="1" dirty="0" smtClean="0"/>
              <a:t>econdary  word </a:t>
            </a:r>
            <a:r>
              <a:rPr lang="en-US" dirty="0" smtClean="0"/>
              <a:t>(</a:t>
            </a:r>
            <a:r>
              <a:rPr lang="en-US" dirty="0" err="1" smtClean="0"/>
              <a:t>Adj</a:t>
            </a:r>
            <a:r>
              <a:rPr lang="en-US" dirty="0" smtClean="0"/>
              <a:t> + N) -  a barking dog</a:t>
            </a:r>
          </a:p>
          <a:p>
            <a:r>
              <a:rPr lang="en-US" b="1" dirty="0" smtClean="0"/>
              <a:t>tertiary words</a:t>
            </a:r>
            <a:r>
              <a:rPr lang="en-US" dirty="0" smtClean="0"/>
              <a:t>: a furiously barking dog</a:t>
            </a:r>
          </a:p>
          <a:p>
            <a:pPr>
              <a:buNone/>
            </a:pPr>
            <a:r>
              <a:rPr lang="en-US" dirty="0" smtClean="0"/>
              <a:t>In the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junction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smtClean="0"/>
              <a:t>we find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primaries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adjuncts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subjuncts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 smtClean="0"/>
              <a:t>In the </a:t>
            </a:r>
            <a:r>
              <a:rPr lang="en-US" dirty="0"/>
              <a:t>sentence </a:t>
            </a:r>
            <a:r>
              <a:rPr lang="en-US" dirty="0" smtClean="0">
                <a:solidFill>
                  <a:srgbClr val="FF0000"/>
                </a:solidFill>
              </a:rPr>
              <a:t>I </a:t>
            </a:r>
            <a:r>
              <a:rPr lang="en-US" dirty="0">
                <a:solidFill>
                  <a:srgbClr val="FF0000"/>
                </a:solidFill>
              </a:rPr>
              <a:t>see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 </a:t>
            </a:r>
            <a:r>
              <a:rPr lang="en-US" dirty="0" smtClean="0">
                <a:solidFill>
                  <a:srgbClr val="FF0000"/>
                </a:solidFill>
              </a:rPr>
              <a:t>dog </a:t>
            </a:r>
            <a:r>
              <a:rPr lang="en-US" dirty="0" smtClean="0"/>
              <a:t>we </a:t>
            </a:r>
            <a:r>
              <a:rPr lang="en-US" dirty="0"/>
              <a:t>find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nexus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FF0000"/>
                </a:solidFill>
              </a:rPr>
              <a:t>I see) and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adnex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a dog)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1414482"/>
          </a:xfrm>
        </p:spPr>
        <p:txBody>
          <a:bodyPr/>
          <a:lstStyle/>
          <a:p>
            <a:r>
              <a:rPr lang="en-US" dirty="0" smtClean="0"/>
              <a:t>The field structure of the English Vocabulary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idx="1"/>
          </p:nvPr>
        </p:nvSpPr>
        <p:spPr>
          <a:xfrm>
            <a:off x="571472" y="612775"/>
            <a:ext cx="6707216" cy="41148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sp>
      <p:sp>
        <p:nvSpPr>
          <p:cNvPr id="7" name="Овал 6"/>
          <p:cNvSpPr/>
          <p:nvPr/>
        </p:nvSpPr>
        <p:spPr>
          <a:xfrm>
            <a:off x="785786" y="1214422"/>
            <a:ext cx="2700350" cy="1857388"/>
          </a:xfrm>
          <a:prstGeom prst="ellips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Adjectives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214678" y="1142984"/>
            <a:ext cx="2557474" cy="1628780"/>
          </a:xfrm>
          <a:prstGeom prst="ellipse">
            <a:avLst/>
          </a:prstGeom>
          <a:solidFill>
            <a:schemeClr val="accent2">
              <a:lumMod val="75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Nouns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555776" y="2143116"/>
            <a:ext cx="1785950" cy="2200284"/>
          </a:xfrm>
          <a:prstGeom prst="ellipse">
            <a:avLst/>
          </a:prstGeom>
          <a:solidFill>
            <a:schemeClr val="accent3">
              <a:lumMod val="50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Verbs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2143108" y="2643182"/>
            <a:ext cx="914400" cy="91440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Adv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Notional</a:t>
            </a:r>
            <a:r>
              <a:rPr lang="en-US" dirty="0" smtClean="0"/>
              <a:t>     and      </a:t>
            </a: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functional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b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4000" dirty="0" smtClean="0"/>
              <a:t>parts of speech</a:t>
            </a:r>
            <a:endParaRPr lang="ru-RU" sz="40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142844" y="1600200"/>
            <a:ext cx="435295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lexical</a:t>
            </a:r>
            <a:r>
              <a:rPr lang="ru-RU" dirty="0" smtClean="0"/>
              <a:t> </a:t>
            </a:r>
            <a:r>
              <a:rPr lang="ru-RU" dirty="0" err="1" smtClean="0"/>
              <a:t>meaning</a:t>
            </a:r>
            <a:r>
              <a:rPr lang="ru-RU" dirty="0" smtClean="0"/>
              <a:t> </a:t>
            </a:r>
            <a:r>
              <a:rPr lang="en-US" dirty="0" smtClean="0"/>
              <a:t>is </a:t>
            </a:r>
            <a:r>
              <a:rPr lang="ru-RU" dirty="0" err="1" smtClean="0"/>
              <a:t>bright</a:t>
            </a:r>
            <a:r>
              <a:rPr lang="en-US" dirty="0" smtClean="0"/>
              <a:t> and </a:t>
            </a:r>
            <a:r>
              <a:rPr lang="ru-RU" dirty="0" err="1" smtClean="0"/>
              <a:t>distinct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 They</a:t>
            </a:r>
            <a:r>
              <a:rPr lang="ru-RU" dirty="0" smtClean="0"/>
              <a:t> </a:t>
            </a:r>
            <a:r>
              <a:rPr lang="ru-RU" dirty="0" smtClean="0"/>
              <a:t>а</a:t>
            </a:r>
            <a:r>
              <a:rPr lang="en-US" dirty="0" smtClean="0"/>
              <a:t>re </a:t>
            </a:r>
            <a:r>
              <a:rPr lang="en-US" b="1" dirty="0" smtClean="0"/>
              <a:t>open </a:t>
            </a:r>
            <a:r>
              <a:rPr lang="en-US" b="1" dirty="0" smtClean="0"/>
              <a:t>classes</a:t>
            </a:r>
            <a:endParaRPr lang="ru-RU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 </a:t>
            </a:r>
            <a:r>
              <a:rPr lang="en-US" dirty="0" smtClean="0"/>
              <a:t>They perform certain functions in the sentence</a:t>
            </a:r>
          </a:p>
          <a:p>
            <a:pPr>
              <a:buNone/>
            </a:pPr>
            <a:r>
              <a:rPr lang="en-US" dirty="0" smtClean="0"/>
              <a:t>4 </a:t>
            </a:r>
            <a:r>
              <a:rPr lang="en-US" dirty="0" smtClean="0"/>
              <a:t>They </a:t>
            </a:r>
            <a:r>
              <a:rPr lang="en-US" dirty="0" smtClean="0"/>
              <a:t>form </a:t>
            </a:r>
            <a:r>
              <a:rPr lang="en-US" dirty="0" smtClean="0">
                <a:solidFill>
                  <a:srgbClr val="FF0000"/>
                </a:solidFill>
              </a:rPr>
              <a:t>the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"Lexical Paradigm of Nomination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10080" cy="4525963"/>
          </a:xfrm>
        </p:spPr>
        <p:txBody>
          <a:bodyPr>
            <a:normAutofit/>
          </a:bodyPr>
          <a:lstStyle/>
          <a:p>
            <a:pPr marL="0" indent="14288">
              <a:buNone/>
            </a:pPr>
            <a:r>
              <a:rPr lang="ru-RU" dirty="0" smtClean="0"/>
              <a:t>1 </a:t>
            </a:r>
            <a:r>
              <a:rPr lang="en-US" dirty="0" smtClean="0"/>
              <a:t>The </a:t>
            </a:r>
            <a:r>
              <a:rPr lang="en-US" dirty="0" smtClean="0"/>
              <a:t>lexical meaning is very </a:t>
            </a:r>
            <a:r>
              <a:rPr lang="en-US" dirty="0"/>
              <a:t>general and </a:t>
            </a:r>
            <a:r>
              <a:rPr lang="en-US" dirty="0" smtClean="0"/>
              <a:t>weak;</a:t>
            </a:r>
          </a:p>
          <a:p>
            <a:pPr marL="0" indent="14288">
              <a:buNone/>
            </a:pPr>
            <a:r>
              <a:rPr lang="ru-RU" dirty="0" smtClean="0"/>
              <a:t>2 </a:t>
            </a:r>
            <a:r>
              <a:rPr lang="en-US" dirty="0" smtClean="0"/>
              <a:t>they </a:t>
            </a:r>
            <a:r>
              <a:rPr lang="en-US" dirty="0" smtClean="0"/>
              <a:t>are </a:t>
            </a:r>
            <a:r>
              <a:rPr lang="ru-RU" b="1" dirty="0" err="1" smtClean="0"/>
              <a:t>closed</a:t>
            </a:r>
            <a:r>
              <a:rPr lang="ru-RU" b="1" dirty="0" smtClean="0"/>
              <a:t> </a:t>
            </a:r>
            <a:r>
              <a:rPr lang="ru-RU" b="1" dirty="0" err="1" smtClean="0"/>
              <a:t>systems</a:t>
            </a:r>
            <a:r>
              <a:rPr lang="ru-RU" b="1" dirty="0" smtClean="0"/>
              <a:t> </a:t>
            </a:r>
            <a:r>
              <a:rPr lang="en-US" dirty="0" smtClean="0"/>
              <a:t>(</a:t>
            </a:r>
            <a:r>
              <a:rPr lang="ru-RU" sz="2400" dirty="0" err="1" smtClean="0"/>
              <a:t>includ</a:t>
            </a:r>
            <a:r>
              <a:rPr lang="en-US" sz="2400" dirty="0" smtClean="0"/>
              <a:t>e</a:t>
            </a:r>
            <a:r>
              <a:rPr lang="ru-RU" sz="2400" dirty="0" smtClean="0"/>
              <a:t> </a:t>
            </a:r>
            <a:r>
              <a:rPr lang="ru-RU" sz="2400" dirty="0" err="1" smtClean="0"/>
              <a:t>a</a:t>
            </a:r>
            <a:r>
              <a:rPr lang="ru-RU" sz="2400" dirty="0" smtClean="0"/>
              <a:t> </a:t>
            </a:r>
            <a:r>
              <a:rPr lang="ru-RU" sz="2400" dirty="0" err="1" smtClean="0"/>
              <a:t>limited</a:t>
            </a:r>
            <a:r>
              <a:rPr lang="ru-RU" sz="2400" dirty="0" smtClean="0"/>
              <a:t> </a:t>
            </a:r>
            <a:r>
              <a:rPr lang="ru-RU" sz="2400" dirty="0" err="1" smtClean="0"/>
              <a:t>number</a:t>
            </a:r>
            <a:r>
              <a:rPr lang="ru-RU" sz="2400" dirty="0" smtClean="0"/>
              <a:t> </a:t>
            </a:r>
            <a:r>
              <a:rPr lang="ru-RU" sz="2400" dirty="0" err="1" smtClean="0"/>
              <a:t>of</a:t>
            </a:r>
            <a:r>
              <a:rPr lang="ru-RU" sz="2400" dirty="0" smtClean="0"/>
              <a:t> </a:t>
            </a:r>
            <a:r>
              <a:rPr lang="ru-RU" sz="2400" dirty="0" err="1" smtClean="0"/>
              <a:t>members</a:t>
            </a:r>
            <a:r>
              <a:rPr lang="en-US" sz="2400" dirty="0" smtClean="0"/>
              <a:t>); </a:t>
            </a:r>
            <a:endParaRPr lang="en-US" sz="2400" dirty="0" smtClean="0"/>
          </a:p>
          <a:p>
            <a:pPr marL="0" lvl="0" indent="14288">
              <a:buNone/>
            </a:pPr>
            <a:r>
              <a:rPr lang="en-US" dirty="0" smtClean="0"/>
              <a:t>3 function as </a:t>
            </a:r>
            <a:r>
              <a:rPr lang="en-US" dirty="0"/>
              <a:t>linking and specifying words.</a:t>
            </a:r>
            <a:endParaRPr lang="ru-RU" dirty="0"/>
          </a:p>
          <a:p>
            <a:pPr marL="0" indent="14288">
              <a:buNone/>
            </a:pPr>
            <a:r>
              <a:rPr lang="en-US" dirty="0" smtClean="0"/>
              <a:t>4 They have </a:t>
            </a:r>
            <a:r>
              <a:rPr lang="en-US" dirty="0" smtClean="0"/>
              <a:t>obligatory </a:t>
            </a:r>
            <a:r>
              <a:rPr lang="en-US" dirty="0" smtClean="0"/>
              <a:t>combinability;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628</Words>
  <Application>Microsoft Office PowerPoint</Application>
  <PresentationFormat>Экран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PARTS OF SPEECH </vt:lpstr>
      <vt:lpstr>The division of words into classes </vt:lpstr>
      <vt:lpstr>Traditional grammar approach </vt:lpstr>
      <vt:lpstr>Презентация PowerPoint</vt:lpstr>
      <vt:lpstr>Modern approaches</vt:lpstr>
      <vt:lpstr>Презентация PowerPoint</vt:lpstr>
      <vt:lpstr>O. Jespersen proposed a classification based on the lexical meaning and morphological function of the word in the phrase.</vt:lpstr>
      <vt:lpstr>The field structure of the English Vocabulary</vt:lpstr>
      <vt:lpstr>Notional     and      functional  parts of speech</vt:lpstr>
      <vt:lpstr>The Lexical Paradigm of Nomination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PARTS OF SPEECH </dc:title>
  <dc:creator>TMP</dc:creator>
  <cp:lastModifiedBy>Пользователь Windows</cp:lastModifiedBy>
  <cp:revision>21</cp:revision>
  <dcterms:created xsi:type="dcterms:W3CDTF">2013-09-10T07:32:03Z</dcterms:created>
  <dcterms:modified xsi:type="dcterms:W3CDTF">2014-09-08T18:21:03Z</dcterms:modified>
</cp:coreProperties>
</file>