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9" r:id="rId8"/>
    <p:sldId id="263" r:id="rId9"/>
    <p:sldId id="259" r:id="rId10"/>
    <p:sldId id="264" r:id="rId11"/>
    <p:sldId id="265" r:id="rId12"/>
    <p:sldId id="266" r:id="rId13"/>
    <p:sldId id="275" r:id="rId14"/>
    <p:sldId id="267" r:id="rId15"/>
    <p:sldId id="268" r:id="rId16"/>
    <p:sldId id="270" r:id="rId17"/>
    <p:sldId id="274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42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54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73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80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29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11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3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31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20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96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692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A43C8-3024-4DFC-B489-089E7C709ECB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9B078-AD26-449D-A3E3-8E7012206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12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152127"/>
          </a:xfrm>
        </p:spPr>
        <p:txBody>
          <a:bodyPr/>
          <a:lstStyle/>
          <a:p>
            <a:r>
              <a:rPr lang="en-US" dirty="0" smtClean="0"/>
              <a:t>The NOUN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848872" cy="4370040"/>
          </a:xfrm>
        </p:spPr>
        <p:txBody>
          <a:bodyPr>
            <a:normAutofit/>
          </a:bodyPr>
          <a:lstStyle/>
          <a:p>
            <a:pPr lvl="0" algn="l"/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General characteristics and classification   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2 </a:t>
            </a:r>
            <a:r>
              <a:rPr lang="en-US" b="1" dirty="0">
                <a:solidFill>
                  <a:schemeClr val="tx1"/>
                </a:solidFill>
              </a:rPr>
              <a:t>Grammatical </a:t>
            </a:r>
            <a:r>
              <a:rPr lang="en-US" b="1" dirty="0" smtClean="0">
                <a:solidFill>
                  <a:schemeClr val="tx1"/>
                </a:solidFill>
              </a:rPr>
              <a:t>categories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dirty="0" smtClean="0">
                <a:solidFill>
                  <a:schemeClr val="tx1"/>
                </a:solidFill>
              </a:rPr>
              <a:t>3 Combinability </a:t>
            </a:r>
            <a:r>
              <a:rPr lang="en-US" b="1" dirty="0">
                <a:solidFill>
                  <a:schemeClr val="tx1"/>
                </a:solidFill>
              </a:rPr>
              <a:t>and functions in the sentence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endParaRPr lang="ru-RU" sz="2800" dirty="0"/>
          </a:p>
          <a:p>
            <a:pPr lvl="0" algn="l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18956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Semantic classification 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en-US" b="1" dirty="0"/>
              <a:t>proper – </a:t>
            </a:r>
            <a:r>
              <a:rPr lang="en-US" b="1" dirty="0" smtClean="0"/>
              <a:t>common </a:t>
            </a:r>
            <a:r>
              <a:rPr lang="en-US" b="1" dirty="0" smtClean="0">
                <a:solidFill>
                  <a:srgbClr val="FF0000"/>
                </a:solidFill>
              </a:rPr>
              <a:t>(week – Sunday)</a:t>
            </a:r>
            <a:r>
              <a:rPr lang="en-US" dirty="0" smtClean="0"/>
              <a:t>, </a:t>
            </a:r>
          </a:p>
          <a:p>
            <a:r>
              <a:rPr lang="en-US" b="1" dirty="0" smtClean="0"/>
              <a:t>abstract </a:t>
            </a:r>
            <a:r>
              <a:rPr lang="en-US" b="1" dirty="0"/>
              <a:t>– concrete </a:t>
            </a:r>
            <a:r>
              <a:rPr lang="en-US" b="1" dirty="0" smtClean="0"/>
              <a:t>– collective </a:t>
            </a:r>
            <a:r>
              <a:rPr lang="en-US" b="1" dirty="0" smtClean="0">
                <a:solidFill>
                  <a:srgbClr val="FF0000"/>
                </a:solidFill>
              </a:rPr>
              <a:t>(meaning – table – family)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</a:t>
            </a:r>
            <a:r>
              <a:rPr lang="en-US" b="1" dirty="0"/>
              <a:t>countable – </a:t>
            </a:r>
            <a:r>
              <a:rPr lang="en-US" b="1" dirty="0" smtClean="0"/>
              <a:t>uncountable </a:t>
            </a:r>
            <a:r>
              <a:rPr lang="en-US" b="1" dirty="0" smtClean="0">
                <a:solidFill>
                  <a:srgbClr val="FF0000"/>
                </a:solidFill>
              </a:rPr>
              <a:t>(days – fruit)</a:t>
            </a:r>
            <a:r>
              <a:rPr lang="en-US" b="1" dirty="0" smtClean="0"/>
              <a:t>, </a:t>
            </a:r>
          </a:p>
          <a:p>
            <a:r>
              <a:rPr lang="en-US" b="1" dirty="0" smtClean="0"/>
              <a:t>animate </a:t>
            </a:r>
            <a:r>
              <a:rPr lang="en-US" b="1" dirty="0"/>
              <a:t>– </a:t>
            </a:r>
            <a:r>
              <a:rPr lang="en-US" b="1" dirty="0" smtClean="0"/>
              <a:t>inanimate </a:t>
            </a:r>
            <a:r>
              <a:rPr lang="en-US" b="1" dirty="0" smtClean="0">
                <a:solidFill>
                  <a:srgbClr val="FF0000"/>
                </a:solidFill>
              </a:rPr>
              <a:t>(dog – sofa)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</a:t>
            </a:r>
            <a:r>
              <a:rPr lang="en-US" b="1" dirty="0"/>
              <a:t>personal - </a:t>
            </a:r>
            <a:r>
              <a:rPr lang="en-US" b="1" dirty="0" smtClean="0"/>
              <a:t>non-personal </a:t>
            </a:r>
            <a:r>
              <a:rPr lang="en-US" b="1" dirty="0" smtClean="0">
                <a:solidFill>
                  <a:srgbClr val="FF0000"/>
                </a:solidFill>
              </a:rPr>
              <a:t>(The Smiths – a human)</a:t>
            </a:r>
            <a:r>
              <a:rPr lang="en-US" dirty="0" smtClean="0"/>
              <a:t>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136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category of number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 it is accepted </a:t>
            </a:r>
            <a:r>
              <a:rPr lang="en-US" dirty="0"/>
              <a:t>by all the </a:t>
            </a:r>
            <a:r>
              <a:rPr lang="en-US" dirty="0" smtClean="0"/>
              <a:t>scholars</a:t>
            </a:r>
          </a:p>
          <a:p>
            <a:pPr marL="0" indent="0">
              <a:buNone/>
            </a:pPr>
            <a:r>
              <a:rPr lang="en-US" dirty="0" smtClean="0"/>
              <a:t>2 It is expressed </a:t>
            </a:r>
            <a:r>
              <a:rPr lang="en-US" dirty="0"/>
              <a:t>by the opposition of the plural form to the singular form of the </a:t>
            </a:r>
            <a:r>
              <a:rPr lang="en-US" dirty="0" smtClean="0"/>
              <a:t>noun: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king</a:t>
            </a:r>
            <a:r>
              <a:rPr lang="en-US" sz="3300" baseline="30000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 – kings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singular only (</a:t>
            </a:r>
            <a:r>
              <a:rPr lang="en-US" dirty="0" err="1" smtClean="0">
                <a:solidFill>
                  <a:srgbClr val="FF0000"/>
                </a:solidFill>
              </a:rPr>
              <a:t>singularia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tantum</a:t>
            </a:r>
            <a:r>
              <a:rPr lang="en-US" dirty="0" smtClean="0">
                <a:solidFill>
                  <a:srgbClr val="FF0000"/>
                </a:solidFill>
              </a:rPr>
              <a:t>) – plural only (</a:t>
            </a:r>
            <a:r>
              <a:rPr lang="en-US" dirty="0" err="1" smtClean="0">
                <a:solidFill>
                  <a:srgbClr val="FF0000"/>
                </a:solidFill>
              </a:rPr>
              <a:t>pluralia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tantum</a:t>
            </a:r>
            <a:r>
              <a:rPr lang="en-US" dirty="0" smtClean="0">
                <a:solidFill>
                  <a:srgbClr val="FF0000"/>
                </a:solidFill>
              </a:rPr>
              <a:t>):  snow, joy -police, trousers.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773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category of case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English the only morphologically marked case admitted by many linguists is </a:t>
            </a:r>
            <a:r>
              <a:rPr lang="en-US" dirty="0" smtClean="0">
                <a:solidFill>
                  <a:srgbClr val="FF0000"/>
                </a:solidFill>
              </a:rPr>
              <a:t>the Possessive case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dolphin – dolphin's;  Dickens’ </a:t>
            </a:r>
          </a:p>
          <a:p>
            <a:r>
              <a:rPr lang="en-US" dirty="0" smtClean="0"/>
              <a:t>Common </a:t>
            </a:r>
            <a:r>
              <a:rPr lang="en-US" dirty="0"/>
              <a:t>and </a:t>
            </a:r>
            <a:r>
              <a:rPr lang="en-US" dirty="0" smtClean="0"/>
              <a:t>Genitive</a:t>
            </a:r>
            <a:r>
              <a:rPr lang="en-US" dirty="0"/>
              <a:t>. The Common case has no inflection and  its meaning is very general. </a:t>
            </a:r>
            <a:r>
              <a:rPr lang="en-US" dirty="0" smtClean="0"/>
              <a:t>The </a:t>
            </a:r>
            <a:r>
              <a:rPr lang="en-US" dirty="0"/>
              <a:t>“of + noun” phrase is used with nouns denoting inanimate objects (a boy’s leg - the leg of the table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</a:t>
            </a:r>
            <a:r>
              <a:rPr lang="en-US" b="1" dirty="0">
                <a:solidFill>
                  <a:srgbClr val="C00000"/>
                </a:solidFill>
              </a:rPr>
              <a:t>The discussion of the case problem is still an open </a:t>
            </a:r>
            <a:r>
              <a:rPr lang="en-US" b="1" dirty="0" smtClean="0">
                <a:solidFill>
                  <a:srgbClr val="C00000"/>
                </a:solidFill>
              </a:rPr>
              <a:t>question 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89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main theories: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1) The </a:t>
            </a:r>
            <a:r>
              <a:rPr lang="en-US" dirty="0" smtClean="0">
                <a:solidFill>
                  <a:schemeClr val="accent2"/>
                </a:solidFill>
              </a:rPr>
              <a:t>limited case </a:t>
            </a:r>
            <a:r>
              <a:rPr lang="en-US" dirty="0" smtClean="0"/>
              <a:t>theory</a:t>
            </a:r>
          </a:p>
          <a:p>
            <a:pPr marL="0" indent="0">
              <a:buNone/>
            </a:pPr>
            <a:r>
              <a:rPr lang="en-US" dirty="0" smtClean="0"/>
              <a:t>2) The </a:t>
            </a:r>
            <a:r>
              <a:rPr lang="en-US" dirty="0" smtClean="0">
                <a:solidFill>
                  <a:schemeClr val="accent2"/>
                </a:solidFill>
              </a:rPr>
              <a:t>positional case </a:t>
            </a:r>
            <a:r>
              <a:rPr lang="en-US" dirty="0" smtClean="0"/>
              <a:t>theory</a:t>
            </a:r>
          </a:p>
          <a:p>
            <a:pPr marL="0" indent="0">
              <a:buNone/>
            </a:pPr>
            <a:r>
              <a:rPr lang="en-US" dirty="0" smtClean="0"/>
              <a:t>3) The </a:t>
            </a:r>
            <a:r>
              <a:rPr lang="en-US" dirty="0" smtClean="0">
                <a:solidFill>
                  <a:schemeClr val="accent2"/>
                </a:solidFill>
              </a:rPr>
              <a:t>prepositional </a:t>
            </a:r>
            <a:r>
              <a:rPr lang="en-US" dirty="0" smtClean="0">
                <a:solidFill>
                  <a:schemeClr val="accent2"/>
                </a:solidFill>
              </a:rPr>
              <a:t>case </a:t>
            </a:r>
            <a:r>
              <a:rPr lang="en-US" dirty="0" smtClean="0"/>
              <a:t>theory</a:t>
            </a:r>
          </a:p>
          <a:p>
            <a:pPr marL="0" indent="0">
              <a:buNone/>
            </a:pPr>
            <a:r>
              <a:rPr lang="en-US" dirty="0" smtClean="0"/>
              <a:t>4) There is </a:t>
            </a:r>
            <a:r>
              <a:rPr lang="en-US" dirty="0" smtClean="0">
                <a:solidFill>
                  <a:schemeClr val="accent2"/>
                </a:solidFill>
              </a:rPr>
              <a:t>NO CASE</a:t>
            </a:r>
            <a:r>
              <a:rPr lang="en-US" dirty="0" smtClean="0"/>
              <a:t> </a:t>
            </a:r>
            <a:r>
              <a:rPr lang="en-US" smtClean="0"/>
              <a:t>in </a:t>
            </a:r>
            <a:r>
              <a:rPr lang="en-US" smtClean="0"/>
              <a:t>English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Other approaches: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 smtClean="0"/>
              <a:t>Apostrophe is </a:t>
            </a:r>
            <a:r>
              <a:rPr lang="en-US" sz="2400" dirty="0" smtClean="0">
                <a:solidFill>
                  <a:schemeClr val="accent2"/>
                </a:solidFill>
              </a:rPr>
              <a:t>a punctuation mark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‘S + N is </a:t>
            </a:r>
            <a:r>
              <a:rPr lang="en-US" sz="2400" dirty="0" smtClean="0">
                <a:solidFill>
                  <a:srgbClr val="C00000"/>
                </a:solidFill>
              </a:rPr>
              <a:t>an analytical form </a:t>
            </a:r>
            <a:r>
              <a:rPr lang="en-US" sz="2400" dirty="0" smtClean="0"/>
              <a:t>of the noun</a:t>
            </a:r>
          </a:p>
          <a:p>
            <a:pPr marL="0" indent="0">
              <a:buNone/>
            </a:pP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213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category of gender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Gender does not find any morphological expression in </a:t>
            </a:r>
            <a:r>
              <a:rPr lang="en-US" b="1" dirty="0" smtClean="0"/>
              <a:t>English!!!</a:t>
            </a:r>
          </a:p>
          <a:p>
            <a:r>
              <a:rPr lang="en-US" b="1" dirty="0" smtClean="0"/>
              <a:t> </a:t>
            </a:r>
            <a:r>
              <a:rPr lang="en-US" dirty="0"/>
              <a:t>The distinction of </a:t>
            </a:r>
            <a:r>
              <a:rPr lang="en-US" b="1" dirty="0">
                <a:solidFill>
                  <a:srgbClr val="FF0000"/>
                </a:solidFill>
              </a:rPr>
              <a:t>male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female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FF0000"/>
                </a:solidFill>
              </a:rPr>
              <a:t>neuter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can be understood from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i="1" dirty="0" smtClean="0"/>
              <a:t>the </a:t>
            </a:r>
            <a:r>
              <a:rPr lang="en-US" i="1" dirty="0"/>
              <a:t>lexical meaning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man- a woman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),</a:t>
            </a:r>
          </a:p>
          <a:p>
            <a:pPr>
              <a:buFontTx/>
              <a:buChar char="-"/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500" i="1" dirty="0"/>
              <a:t>the use of personal pronouns </a:t>
            </a:r>
            <a:r>
              <a:rPr lang="en-US" sz="3500" i="1" dirty="0">
                <a:solidFill>
                  <a:schemeClr val="tx2">
                    <a:lumMod val="75000"/>
                  </a:schemeClr>
                </a:solidFill>
              </a:rPr>
              <a:t>he, she, it </a:t>
            </a:r>
            <a:r>
              <a:rPr lang="en-US" sz="3500" i="1" dirty="0" smtClean="0"/>
              <a:t>which replace the noun </a:t>
            </a:r>
          </a:p>
          <a:p>
            <a:pPr>
              <a:buFontTx/>
              <a:buChar char="-"/>
            </a:pPr>
            <a:r>
              <a:rPr lang="en-US" i="1" dirty="0" smtClean="0"/>
              <a:t>the </a:t>
            </a:r>
            <a:r>
              <a:rPr lang="en-US" i="1" dirty="0"/>
              <a:t>use of derivational suffixes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(a waiter-waitress), </a:t>
            </a:r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i="1" dirty="0" smtClean="0"/>
              <a:t>compounding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(a she-crab soup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),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(a man-servant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).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92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category of </a:t>
            </a:r>
            <a:r>
              <a:rPr lang="en-US" dirty="0" smtClean="0">
                <a:solidFill>
                  <a:srgbClr val="FF0000"/>
                </a:solidFill>
              </a:rPr>
              <a:t>article determination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problem of English articles is a long debated question. </a:t>
            </a:r>
            <a:r>
              <a:rPr lang="en-US" sz="2800" dirty="0" smtClean="0"/>
              <a:t>The most disputable </a:t>
            </a:r>
            <a:r>
              <a:rPr lang="en-US" sz="2800" dirty="0" smtClean="0"/>
              <a:t>aspec</a:t>
            </a:r>
            <a:r>
              <a:rPr lang="en-US" sz="2800" dirty="0" smtClean="0"/>
              <a:t>ts </a:t>
            </a:r>
            <a:r>
              <a:rPr lang="en-US" sz="2800" dirty="0" smtClean="0"/>
              <a:t>are </a:t>
            </a:r>
            <a:r>
              <a:rPr lang="en-US" sz="2800" dirty="0" smtClean="0"/>
              <a:t>the following: </a:t>
            </a:r>
            <a:endParaRPr lang="ru-RU" sz="2800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/>
              <a:t>the </a:t>
            </a:r>
            <a:r>
              <a:rPr lang="en-US" b="1" dirty="0"/>
              <a:t>status</a:t>
            </a:r>
            <a:r>
              <a:rPr lang="en-US" dirty="0"/>
              <a:t> of the article </a:t>
            </a:r>
            <a:r>
              <a:rPr lang="en-US" dirty="0" smtClean="0"/>
              <a:t>as a language </a:t>
            </a:r>
            <a:r>
              <a:rPr lang="en-US" dirty="0" smtClean="0"/>
              <a:t>unit;</a:t>
            </a:r>
            <a:endParaRPr lang="ru-RU" dirty="0"/>
          </a:p>
          <a:p>
            <a:pPr>
              <a:buFontTx/>
              <a:buChar char="-"/>
            </a:pPr>
            <a:r>
              <a:rPr lang="en-US" dirty="0" smtClean="0"/>
              <a:t>the </a:t>
            </a:r>
            <a:r>
              <a:rPr lang="en-US" b="1" dirty="0"/>
              <a:t>number</a:t>
            </a:r>
            <a:r>
              <a:rPr lang="en-US" dirty="0"/>
              <a:t> of articles 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categorical </a:t>
            </a:r>
            <a:r>
              <a:rPr lang="en-US" dirty="0"/>
              <a:t>and pragmatic </a:t>
            </a:r>
            <a:r>
              <a:rPr lang="en-US" b="1" dirty="0" smtClean="0"/>
              <a:t>functions</a:t>
            </a:r>
            <a:r>
              <a:rPr lang="en-US" dirty="0" smtClean="0"/>
              <a:t> of the articles.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753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language level does the article belong to? 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4392488" cy="5001419"/>
          </a:xfrm>
        </p:spPr>
        <p:txBody>
          <a:bodyPr/>
          <a:lstStyle/>
          <a:p>
            <a:r>
              <a:rPr lang="en-US" dirty="0" smtClean="0"/>
              <a:t>The article is </a:t>
            </a:r>
            <a:r>
              <a:rPr lang="en-US" dirty="0" smtClean="0">
                <a:solidFill>
                  <a:srgbClr val="FF0000"/>
                </a:solidFill>
              </a:rPr>
              <a:t>a WORD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“A stone</a:t>
            </a:r>
            <a:r>
              <a:rPr lang="en-US" dirty="0" smtClean="0"/>
              <a:t>”  is a phrase (a word-combination)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“A” </a:t>
            </a:r>
            <a:r>
              <a:rPr lang="en-US" dirty="0" smtClean="0">
                <a:solidFill>
                  <a:srgbClr val="FF0000"/>
                </a:solidFill>
              </a:rPr>
              <a:t>is a determiner/article </a:t>
            </a:r>
            <a:r>
              <a:rPr lang="en-US" dirty="0" smtClean="0"/>
              <a:t>(a functional part of speech)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572000" y="980728"/>
            <a:ext cx="4104456" cy="5001419"/>
          </a:xfrm>
        </p:spPr>
        <p:txBody>
          <a:bodyPr/>
          <a:lstStyle/>
          <a:p>
            <a:r>
              <a:rPr lang="en-US" dirty="0" smtClean="0"/>
              <a:t>The article is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A WORD-MORPHEME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“A stone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” is </a:t>
            </a:r>
            <a:r>
              <a:rPr lang="en-US" dirty="0" smtClean="0">
                <a:solidFill>
                  <a:srgbClr val="FF0000"/>
                </a:solidFill>
              </a:rPr>
              <a:t>an </a:t>
            </a:r>
            <a:r>
              <a:rPr lang="en-US" dirty="0" smtClean="0">
                <a:solidFill>
                  <a:srgbClr val="FF0000"/>
                </a:solidFill>
              </a:rPr>
              <a:t>analytical </a:t>
            </a:r>
            <a:r>
              <a:rPr lang="en-US" dirty="0" smtClean="0">
                <a:solidFill>
                  <a:srgbClr val="FF0000"/>
                </a:solidFill>
              </a:rPr>
              <a:t>form of the word “</a:t>
            </a:r>
            <a:r>
              <a:rPr lang="en-US" dirty="0" smtClean="0">
                <a:solidFill>
                  <a:srgbClr val="FF0000"/>
                </a:solidFill>
              </a:rPr>
              <a:t>storm”;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/>
              <a:t>the paradigm of the word “stone</a:t>
            </a:r>
            <a:r>
              <a:rPr lang="en-US" dirty="0"/>
              <a:t>” </a:t>
            </a:r>
            <a:r>
              <a:rPr lang="en-US" dirty="0" smtClean="0"/>
              <a:t>consists of 4 words, they are </a:t>
            </a:r>
            <a:r>
              <a:rPr lang="en-US" dirty="0" smtClean="0">
                <a:solidFill>
                  <a:srgbClr val="FF0000"/>
                </a:solidFill>
              </a:rPr>
              <a:t>?????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(write the paradigm)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339752" y="1556792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084168" y="1880828"/>
            <a:ext cx="360040" cy="540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698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Arguments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>
            <a:normAutofit fontScale="62500" lnSpcReduction="20000"/>
          </a:bodyPr>
          <a:lstStyle/>
          <a:p>
            <a:pPr>
              <a:buAutoNum type="arabicParenR"/>
            </a:pPr>
            <a:r>
              <a:rPr lang="en-US" dirty="0" smtClean="0"/>
              <a:t>The </a:t>
            </a:r>
            <a:r>
              <a:rPr lang="en-US" dirty="0"/>
              <a:t>position of the article can be occupied by other words: demonstrative and possessive pronouns, numerals, nouns in the possessive case etc. Words which have distribution similar to the article are called </a:t>
            </a:r>
            <a:r>
              <a:rPr lang="en-US" dirty="0">
                <a:solidFill>
                  <a:srgbClr val="FF0000"/>
                </a:solidFill>
              </a:rPr>
              <a:t>determiners. </a:t>
            </a:r>
          </a:p>
          <a:p>
            <a:pPr>
              <a:buAutoNum type="arabicParenR"/>
            </a:pPr>
            <a:r>
              <a:rPr lang="en-US" dirty="0"/>
              <a:t>The role of  a determiner is to specify the range of reference to the noun by making </a:t>
            </a:r>
            <a:r>
              <a:rPr lang="en-US" b="1" dirty="0"/>
              <a:t>it definite </a:t>
            </a:r>
            <a:r>
              <a:rPr lang="en-US" dirty="0"/>
              <a:t>or </a:t>
            </a:r>
            <a:r>
              <a:rPr lang="en-US" b="1" dirty="0"/>
              <a:t>indefinite</a:t>
            </a:r>
            <a:r>
              <a:rPr lang="en-US" dirty="0"/>
              <a:t>. </a:t>
            </a:r>
          </a:p>
          <a:p>
            <a:pPr>
              <a:buAutoNum type="arabicParenR"/>
            </a:pPr>
            <a:r>
              <a:rPr lang="en-US" dirty="0"/>
              <a:t>The article plays an important role in structuring information. It is one of the means of distinguishing between facts already known </a:t>
            </a:r>
            <a:r>
              <a:rPr lang="en-US" dirty="0">
                <a:solidFill>
                  <a:srgbClr val="FF0000"/>
                </a:solidFill>
              </a:rPr>
              <a:t>– </a:t>
            </a:r>
            <a:r>
              <a:rPr lang="en-US" b="1" dirty="0">
                <a:solidFill>
                  <a:srgbClr val="FF0000"/>
                </a:solidFill>
              </a:rPr>
              <a:t>the theme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/>
              <a:t>and new information – </a:t>
            </a:r>
            <a:r>
              <a:rPr lang="en-US" b="1" dirty="0">
                <a:solidFill>
                  <a:srgbClr val="FF0000"/>
                </a:solidFill>
              </a:rPr>
              <a:t>the </a:t>
            </a:r>
            <a:r>
              <a:rPr lang="en-US" b="1" dirty="0" err="1">
                <a:solidFill>
                  <a:srgbClr val="FF0000"/>
                </a:solidFill>
              </a:rPr>
              <a:t>rheme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/>
              <a:t>The definite article is the marker of the theme and the indefinite article is the marker of the </a:t>
            </a:r>
            <a:r>
              <a:rPr lang="en-US" i="1" dirty="0" err="1"/>
              <a:t>rheme</a:t>
            </a:r>
            <a:r>
              <a:rPr lang="en-US" i="1" dirty="0"/>
              <a:t>.</a:t>
            </a:r>
            <a:endParaRPr lang="ru-RU" i="1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8539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The </a:t>
            </a:r>
            <a:r>
              <a:rPr lang="en-US" dirty="0"/>
              <a:t>Russian word  “</a:t>
            </a:r>
            <a:r>
              <a:rPr lang="en-US" dirty="0" err="1"/>
              <a:t>pyk</a:t>
            </a:r>
            <a:r>
              <a:rPr lang="en-US" dirty="0"/>
              <a:t>” means the plural of the word “</a:t>
            </a:r>
            <a:r>
              <a:rPr lang="en-US" dirty="0" err="1"/>
              <a:t>pyka</a:t>
            </a:r>
            <a:r>
              <a:rPr lang="en-US" dirty="0"/>
              <a:t>” in the </a:t>
            </a:r>
            <a:r>
              <a:rPr lang="en-US" dirty="0" err="1"/>
              <a:t>genetive</a:t>
            </a:r>
            <a:r>
              <a:rPr lang="en-US" dirty="0"/>
              <a:t> case. </a:t>
            </a:r>
            <a:r>
              <a:rPr lang="en-US" dirty="0" smtClean="0"/>
              <a:t>Similarly, </a:t>
            </a:r>
            <a:r>
              <a:rPr lang="en-US" dirty="0" smtClean="0"/>
              <a:t> the form “children</a:t>
            </a:r>
            <a:r>
              <a:rPr lang="en-US" dirty="0" smtClean="0"/>
              <a:t>” means the plural, common case, indefinite.</a:t>
            </a:r>
          </a:p>
          <a:p>
            <a:pPr marL="514350" indent="-514350">
              <a:buAutoNum type="arabicParenR"/>
            </a:pPr>
            <a:r>
              <a:rPr lang="en-US" dirty="0" smtClean="0"/>
              <a:t>There are no syntactic relations </a:t>
            </a:r>
            <a:r>
              <a:rPr lang="en-US" dirty="0" smtClean="0"/>
              <a:t>between, for ex. “a” and “person” in “a person”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>
                <a:solidFill>
                  <a:srgbClr val="C00000"/>
                </a:solidFill>
              </a:rPr>
              <a:t>Continue the list, </a:t>
            </a:r>
            <a:r>
              <a:rPr lang="en-US" dirty="0" smtClean="0">
                <a:solidFill>
                  <a:srgbClr val="C00000"/>
                </a:solidFill>
              </a:rPr>
              <a:t>SEE THE CRITERIA for the definition of a word-morpheme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80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articles are there in English?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Two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- Definite article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- Indefinite </a:t>
            </a:r>
            <a:r>
              <a:rPr lang="en-US" dirty="0">
                <a:solidFill>
                  <a:srgbClr val="C00000"/>
                </a:solidFill>
              </a:rPr>
              <a:t>article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427984" y="1600200"/>
            <a:ext cx="425881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Three </a:t>
            </a:r>
            <a:r>
              <a:rPr lang="en-US" dirty="0"/>
              <a:t>(</a:t>
            </a:r>
            <a:r>
              <a:rPr lang="en-US" dirty="0" smtClean="0">
                <a:solidFill>
                  <a:srgbClr val="FF0000"/>
                </a:solidFill>
              </a:rPr>
              <a:t>a,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sz="1400" dirty="0" smtClean="0"/>
              <a:t>and a </a:t>
            </a:r>
            <a:r>
              <a:rPr lang="en-US" dirty="0" smtClean="0">
                <a:solidFill>
                  <a:srgbClr val="FF0000"/>
                </a:solidFill>
              </a:rPr>
              <a:t>Zero-article 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Definite </a:t>
            </a:r>
            <a:r>
              <a:rPr lang="en-US" dirty="0">
                <a:solidFill>
                  <a:srgbClr val="C00000"/>
                </a:solidFill>
              </a:rPr>
              <a:t>article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indefinite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article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Zero-article, </a:t>
            </a:r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en-US" dirty="0" smtClean="0"/>
              <a:t>often </a:t>
            </a:r>
            <a:r>
              <a:rPr lang="en-US" dirty="0" smtClean="0"/>
              <a:t>treated as </a:t>
            </a:r>
            <a:r>
              <a:rPr lang="en-US" dirty="0" smtClean="0"/>
              <a:t>the </a:t>
            </a:r>
            <a:r>
              <a:rPr lang="en-US" dirty="0"/>
              <a:t>“</a:t>
            </a:r>
            <a:r>
              <a:rPr lang="en-US" dirty="0" smtClean="0"/>
              <a:t>omission </a:t>
            </a:r>
            <a:r>
              <a:rPr lang="en-US" dirty="0"/>
              <a:t>of the article</a:t>
            </a:r>
            <a:r>
              <a:rPr lang="en-US" dirty="0" smtClean="0"/>
              <a:t>”</a:t>
            </a:r>
            <a:r>
              <a:rPr lang="ru-RU" dirty="0" smtClean="0"/>
              <a:t> </a:t>
            </a:r>
            <a:r>
              <a:rPr lang="en-US" dirty="0" smtClean="0"/>
              <a:t>or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absence of the article.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“The </a:t>
            </a:r>
            <a:r>
              <a:rPr lang="en-US" dirty="0" smtClean="0">
                <a:solidFill>
                  <a:schemeClr val="tx2"/>
                </a:solidFill>
              </a:rPr>
              <a:t>absence </a:t>
            </a:r>
            <a:r>
              <a:rPr lang="en-US" dirty="0">
                <a:solidFill>
                  <a:schemeClr val="tx2"/>
                </a:solidFill>
              </a:rPr>
              <a:t>of the article is a special kind of article, which is termed “zero article”. </a:t>
            </a:r>
            <a:endParaRPr lang="ru-RU" dirty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372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CRITERIA for the </a:t>
            </a:r>
            <a:r>
              <a:rPr lang="en-US" sz="4000" dirty="0" err="1" smtClean="0"/>
              <a:t>devision</a:t>
            </a:r>
            <a:r>
              <a:rPr lang="en-US" sz="4000" dirty="0" smtClean="0"/>
              <a:t> of words into parts of speech: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Semantic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(meaning)</a:t>
            </a:r>
          </a:p>
          <a:p>
            <a:pPr>
              <a:buNone/>
            </a:pPr>
            <a:r>
              <a:rPr lang="en-US" b="1" dirty="0" smtClean="0"/>
              <a:t>Formal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(form)   </a:t>
            </a:r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sz="2800" dirty="0" smtClean="0"/>
              <a:t>derivational features</a:t>
            </a:r>
          </a:p>
          <a:p>
            <a:pPr>
              <a:buNone/>
            </a:pPr>
            <a:r>
              <a:rPr lang="en-US" dirty="0" smtClean="0"/>
              <a:t>                                         </a:t>
            </a:r>
            <a:r>
              <a:rPr lang="en-US" sz="2800" dirty="0" smtClean="0"/>
              <a:t>a set of gram. categories  </a:t>
            </a:r>
          </a:p>
          <a:p>
            <a:pPr>
              <a:buNone/>
            </a:pPr>
            <a:r>
              <a:rPr lang="en-US" b="1" dirty="0" smtClean="0"/>
              <a:t>Functional</a:t>
            </a:r>
            <a:r>
              <a:rPr lang="en-US" dirty="0" smtClean="0"/>
              <a:t>                      </a:t>
            </a:r>
            <a:r>
              <a:rPr lang="en-US" sz="2800" dirty="0" smtClean="0"/>
              <a:t>function in the sentence </a:t>
            </a:r>
            <a:r>
              <a:rPr lang="en-US" sz="2800" dirty="0" smtClean="0">
                <a:solidFill>
                  <a:srgbClr val="FF0000"/>
                </a:solidFill>
              </a:rPr>
              <a:t> (function)                         </a:t>
            </a:r>
            <a:r>
              <a:rPr lang="en-US" sz="2800" dirty="0" smtClean="0"/>
              <a:t>combinability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               </a:t>
            </a:r>
            <a:endParaRPr lang="en-US" dirty="0" smtClean="0"/>
          </a:p>
        </p:txBody>
      </p:sp>
      <p:cxnSp>
        <p:nvCxnSpPr>
          <p:cNvPr id="11" name="Соединительная линия уступом 10"/>
          <p:cNvCxnSpPr/>
          <p:nvPr/>
        </p:nvCxnSpPr>
        <p:spPr>
          <a:xfrm flipV="1">
            <a:off x="3131840" y="2492896"/>
            <a:ext cx="1152128" cy="14401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/>
          <p:nvPr/>
        </p:nvCxnSpPr>
        <p:spPr>
          <a:xfrm>
            <a:off x="3131840" y="2528900"/>
            <a:ext cx="1152128" cy="61206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/>
          <p:nvPr/>
        </p:nvCxnSpPr>
        <p:spPr>
          <a:xfrm>
            <a:off x="2555776" y="3573016"/>
            <a:ext cx="1728192" cy="14401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/>
          <p:nvPr/>
        </p:nvCxnSpPr>
        <p:spPr>
          <a:xfrm>
            <a:off x="2555776" y="3645024"/>
            <a:ext cx="1728192" cy="50405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63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Semantic features (meaning)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noun </a:t>
            </a:r>
            <a:r>
              <a:rPr lang="en-US" dirty="0"/>
              <a:t>is main nominative part of speech </a:t>
            </a:r>
            <a:r>
              <a:rPr lang="en-US" dirty="0" smtClean="0"/>
              <a:t>expressing </a:t>
            </a:r>
            <a:r>
              <a:rPr lang="en-US" b="1" dirty="0" smtClean="0">
                <a:solidFill>
                  <a:srgbClr val="FF0000"/>
                </a:solidFill>
              </a:rPr>
              <a:t>substance</a:t>
            </a:r>
            <a:r>
              <a:rPr lang="en-US" b="1" dirty="0" smtClean="0"/>
              <a:t> </a:t>
            </a:r>
            <a:r>
              <a:rPr lang="en-US" dirty="0" smtClean="0"/>
              <a:t>by</a:t>
            </a:r>
            <a:r>
              <a:rPr lang="en-US" b="1" dirty="0" smtClean="0"/>
              <a:t> </a:t>
            </a:r>
            <a:r>
              <a:rPr lang="en-US" dirty="0" smtClean="0"/>
              <a:t> which we mean</a:t>
            </a:r>
          </a:p>
          <a:p>
            <a:pPr marL="0" indent="0">
              <a:buNone/>
            </a:pPr>
            <a:r>
              <a:rPr lang="en-US" sz="2600" dirty="0" smtClean="0"/>
              <a:t>- </a:t>
            </a:r>
            <a:r>
              <a:rPr lang="en-US" sz="2600" dirty="0" smtClean="0">
                <a:solidFill>
                  <a:srgbClr val="FF0000"/>
                </a:solidFill>
              </a:rPr>
              <a:t>names </a:t>
            </a:r>
            <a:r>
              <a:rPr lang="en-US" sz="2600" dirty="0">
                <a:solidFill>
                  <a:srgbClr val="FF0000"/>
                </a:solidFill>
              </a:rPr>
              <a:t>of lifeless things  </a:t>
            </a:r>
            <a:r>
              <a:rPr lang="en-US" sz="2600" dirty="0" smtClean="0"/>
              <a:t>(tree, window),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- living </a:t>
            </a:r>
            <a:r>
              <a:rPr lang="en-US" sz="2600" dirty="0">
                <a:solidFill>
                  <a:srgbClr val="FF0000"/>
                </a:solidFill>
              </a:rPr>
              <a:t>beings </a:t>
            </a:r>
            <a:r>
              <a:rPr lang="en-US" sz="2600" dirty="0" smtClean="0"/>
              <a:t>(woman, bird),</a:t>
            </a:r>
          </a:p>
          <a:p>
            <a:pPr marL="0" indent="0">
              <a:buNone/>
            </a:pPr>
            <a:r>
              <a:rPr lang="en-US" sz="2600" dirty="0" smtClean="0"/>
              <a:t> - </a:t>
            </a:r>
            <a:r>
              <a:rPr lang="en-US" sz="2600" dirty="0" smtClean="0">
                <a:solidFill>
                  <a:srgbClr val="FF0000"/>
                </a:solidFill>
              </a:rPr>
              <a:t>places</a:t>
            </a:r>
            <a:r>
              <a:rPr lang="en-US" sz="2600" dirty="0" smtClean="0"/>
              <a:t> (city, </a:t>
            </a:r>
            <a:r>
              <a:rPr lang="en-US" sz="2600" dirty="0"/>
              <a:t>London, </a:t>
            </a:r>
            <a:r>
              <a:rPr lang="en-US" sz="2600" dirty="0" smtClean="0"/>
              <a:t>Belarus),</a:t>
            </a:r>
          </a:p>
          <a:p>
            <a:pPr marL="0" indent="0">
              <a:buNone/>
            </a:pPr>
            <a:r>
              <a:rPr lang="en-US" sz="2600" dirty="0" smtClean="0"/>
              <a:t> - </a:t>
            </a:r>
            <a:r>
              <a:rPr lang="en-US" sz="2600" dirty="0" smtClean="0">
                <a:solidFill>
                  <a:srgbClr val="FF0000"/>
                </a:solidFill>
              </a:rPr>
              <a:t>materials</a:t>
            </a:r>
            <a:r>
              <a:rPr lang="en-US" sz="2600" dirty="0" smtClean="0"/>
              <a:t> (gold, </a:t>
            </a:r>
            <a:r>
              <a:rPr lang="en-US" sz="2600" dirty="0"/>
              <a:t>oil),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- processes and states </a:t>
            </a:r>
            <a:r>
              <a:rPr lang="en-US" sz="2600" dirty="0" smtClean="0"/>
              <a:t>(</a:t>
            </a:r>
            <a:r>
              <a:rPr lang="en-US" sz="2600" dirty="0"/>
              <a:t>life, </a:t>
            </a:r>
            <a:r>
              <a:rPr lang="en-US" sz="2600" dirty="0" smtClean="0"/>
              <a:t>growth, sleep</a:t>
            </a:r>
            <a:r>
              <a:rPr lang="en-US" sz="2600" dirty="0"/>
              <a:t>, consciousness),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- abstract </a:t>
            </a:r>
            <a:r>
              <a:rPr lang="en-US" sz="2600" dirty="0">
                <a:solidFill>
                  <a:srgbClr val="FF0000"/>
                </a:solidFill>
              </a:rPr>
              <a:t>notions </a:t>
            </a:r>
            <a:r>
              <a:rPr lang="en-US" sz="2600" dirty="0"/>
              <a:t>(socialism, </a:t>
            </a:r>
            <a:r>
              <a:rPr lang="en-US" sz="2600" dirty="0" smtClean="0"/>
              <a:t>joy, evil, happiness)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- qualities</a:t>
            </a:r>
            <a:r>
              <a:rPr lang="en-US" sz="2600" dirty="0" smtClean="0"/>
              <a:t> (kindness, </a:t>
            </a:r>
            <a:r>
              <a:rPr lang="en-US" sz="2600" dirty="0"/>
              <a:t>courage).</a:t>
            </a:r>
            <a:endParaRPr lang="ru-RU" sz="2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551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Formal criterion: </a:t>
            </a:r>
            <a:r>
              <a:rPr lang="en-US" dirty="0" smtClean="0">
                <a:solidFill>
                  <a:srgbClr val="FF0000"/>
                </a:solidFill>
              </a:rPr>
              <a:t>derivational features 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0"/>
            <a:r>
              <a:rPr lang="en-US" dirty="0"/>
              <a:t>Typical </a:t>
            </a:r>
            <a:r>
              <a:rPr lang="en-US" b="1" dirty="0"/>
              <a:t>stem-building </a:t>
            </a:r>
            <a:r>
              <a:rPr lang="en-US" b="1" dirty="0" smtClean="0"/>
              <a:t>morphemes</a:t>
            </a:r>
            <a:r>
              <a:rPr lang="en-US" dirty="0" smtClean="0"/>
              <a:t>:   </a:t>
            </a:r>
          </a:p>
          <a:p>
            <a:pPr marL="0" lvl="0" indent="0">
              <a:buNone/>
            </a:pPr>
            <a:r>
              <a:rPr lang="en-US" i="1" dirty="0" smtClean="0"/>
              <a:t>Dent</a:t>
            </a:r>
            <a:r>
              <a:rPr lang="en-US" i="1" dirty="0" smtClean="0">
                <a:solidFill>
                  <a:srgbClr val="FF0000"/>
                </a:solidFill>
              </a:rPr>
              <a:t>-</a:t>
            </a:r>
            <a:r>
              <a:rPr lang="en-US" i="1" dirty="0" err="1" smtClean="0">
                <a:solidFill>
                  <a:srgbClr val="FF0000"/>
                </a:solidFill>
              </a:rPr>
              <a:t>ist</a:t>
            </a:r>
            <a:r>
              <a:rPr lang="en-US" i="1" dirty="0"/>
              <a:t>, </a:t>
            </a:r>
            <a:r>
              <a:rPr lang="en-US" i="1" dirty="0" smtClean="0"/>
              <a:t>teach-</a:t>
            </a:r>
            <a:r>
              <a:rPr lang="en-US" i="1" dirty="0" err="1" smtClean="0">
                <a:solidFill>
                  <a:srgbClr val="FF0000"/>
                </a:solidFill>
              </a:rPr>
              <a:t>er</a:t>
            </a:r>
            <a:r>
              <a:rPr lang="en-US" i="1" dirty="0"/>
              <a:t>, friend-</a:t>
            </a:r>
            <a:r>
              <a:rPr lang="en-US" i="1" dirty="0">
                <a:solidFill>
                  <a:srgbClr val="FF0000"/>
                </a:solidFill>
              </a:rPr>
              <a:t>ship</a:t>
            </a:r>
            <a:r>
              <a:rPr lang="en-US" i="1" dirty="0"/>
              <a:t>,  </a:t>
            </a:r>
            <a:r>
              <a:rPr lang="en-US" i="1" dirty="0" smtClean="0"/>
              <a:t>develop-</a:t>
            </a:r>
            <a:r>
              <a:rPr lang="en-US" i="1" dirty="0" err="1" smtClean="0">
                <a:solidFill>
                  <a:srgbClr val="FF0000"/>
                </a:solidFill>
              </a:rPr>
              <a:t>ment</a:t>
            </a:r>
            <a:r>
              <a:rPr lang="en-US" i="1" dirty="0"/>
              <a:t>, lion-</a:t>
            </a:r>
            <a:r>
              <a:rPr lang="en-US" i="1" dirty="0" err="1">
                <a:solidFill>
                  <a:srgbClr val="FF0000"/>
                </a:solidFill>
              </a:rPr>
              <a:t>ess</a:t>
            </a:r>
            <a:r>
              <a:rPr lang="en-US" i="1" dirty="0"/>
              <a:t>, </a:t>
            </a:r>
            <a:r>
              <a:rPr lang="en-US" i="1" dirty="0" err="1"/>
              <a:t>secur-</a:t>
            </a:r>
            <a:r>
              <a:rPr lang="en-US" i="1" dirty="0" err="1">
                <a:solidFill>
                  <a:srgbClr val="FF0000"/>
                </a:solidFill>
              </a:rPr>
              <a:t>ity</a:t>
            </a:r>
            <a:r>
              <a:rPr lang="en-US" i="1" dirty="0"/>
              <a:t>, </a:t>
            </a:r>
            <a:r>
              <a:rPr lang="en-US" i="1" dirty="0" smtClean="0"/>
              <a:t>ag-</a:t>
            </a:r>
            <a:r>
              <a:rPr lang="en-US" i="1" dirty="0" smtClean="0">
                <a:solidFill>
                  <a:srgbClr val="FF0000"/>
                </a:solidFill>
              </a:rPr>
              <a:t>ism</a:t>
            </a:r>
            <a:r>
              <a:rPr lang="en-US" i="1" dirty="0"/>
              <a:t>, address-</a:t>
            </a:r>
            <a:r>
              <a:rPr lang="en-US" i="1" dirty="0" err="1">
                <a:solidFill>
                  <a:srgbClr val="FF0000"/>
                </a:solidFill>
              </a:rPr>
              <a:t>ee</a:t>
            </a:r>
            <a:r>
              <a:rPr lang="en-US" i="1" dirty="0"/>
              <a:t> </a:t>
            </a:r>
            <a:r>
              <a:rPr lang="en-US" dirty="0"/>
              <a:t>etc.</a:t>
            </a:r>
            <a:endParaRPr lang="ru-RU" dirty="0"/>
          </a:p>
          <a:p>
            <a:r>
              <a:rPr lang="en-US" b="1" dirty="0" smtClean="0"/>
              <a:t>Stem-structure: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Simple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derivative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composite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compound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386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Formal criterion: </a:t>
            </a:r>
            <a:r>
              <a:rPr lang="en-US" dirty="0" smtClean="0">
                <a:solidFill>
                  <a:srgbClr val="FF0000"/>
                </a:solidFill>
              </a:rPr>
              <a:t>a set of </a:t>
            </a:r>
            <a:r>
              <a:rPr lang="en-US" dirty="0" err="1" smtClean="0">
                <a:solidFill>
                  <a:srgbClr val="FF0000"/>
                </a:solidFill>
              </a:rPr>
              <a:t>grammmatical</a:t>
            </a:r>
            <a:r>
              <a:rPr lang="en-US" dirty="0" smtClean="0">
                <a:solidFill>
                  <a:srgbClr val="FF0000"/>
                </a:solidFill>
              </a:rPr>
              <a:t> categories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Number </a:t>
            </a:r>
            <a:r>
              <a:rPr lang="en-US" sz="2800" dirty="0" smtClean="0"/>
              <a:t>(friend-friends, tooth – teeth, ox-oxen)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Case </a:t>
            </a:r>
            <a:r>
              <a:rPr lang="en-US" sz="2800" dirty="0" smtClean="0"/>
              <a:t>(child – children’s, the USA – </a:t>
            </a:r>
            <a:r>
              <a:rPr lang="en-US" sz="2800" dirty="0" err="1" smtClean="0"/>
              <a:t>theUSA’s</a:t>
            </a:r>
            <a:r>
              <a:rPr lang="en-US" sz="2800" dirty="0" smtClean="0"/>
              <a:t>, friends </a:t>
            </a:r>
            <a:r>
              <a:rPr lang="en-US" sz="2800" smtClean="0"/>
              <a:t>– friends’)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Gender </a:t>
            </a:r>
            <a:r>
              <a:rPr lang="en-US" sz="2800" dirty="0" smtClean="0"/>
              <a:t>(widow – widower, lion – lioness, he-cat – she-cat)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Article determination </a:t>
            </a:r>
            <a:r>
              <a:rPr lang="en-US" sz="2800" dirty="0" smtClean="0"/>
              <a:t>(a book – the book – books,</a:t>
            </a:r>
          </a:p>
          <a:p>
            <a:pPr marL="0" indent="0">
              <a:buNone/>
            </a:pPr>
            <a:r>
              <a:rPr lang="en-US" sz="2800" dirty="0" smtClean="0"/>
              <a:t>weather – the weather, a deer – the deer -  deer)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24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u="sng" dirty="0" smtClean="0"/>
              <a:t>Combinability</a:t>
            </a:r>
            <a:r>
              <a:rPr lang="en-US" sz="3200" u="sng" dirty="0" smtClean="0"/>
              <a:t> depends on the lexical-grammatical meaning</a:t>
            </a:r>
            <a:endParaRPr lang="ru-RU" sz="3200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Nouns </a:t>
            </a:r>
            <a:r>
              <a:rPr lang="en-US" dirty="0"/>
              <a:t>are </a:t>
            </a:r>
            <a:r>
              <a:rPr lang="en-US" dirty="0" smtClean="0"/>
              <a:t>associated </a:t>
            </a:r>
            <a:r>
              <a:rPr lang="en-US" dirty="0"/>
              <a:t>with </a:t>
            </a:r>
            <a:r>
              <a:rPr lang="en-US" b="1" dirty="0" smtClean="0"/>
              <a:t>qualities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FF0000"/>
                </a:solidFill>
              </a:rPr>
              <a:t>adjectives</a:t>
            </a:r>
            <a:r>
              <a:rPr lang="en-US" dirty="0" smtClean="0"/>
              <a:t>), </a:t>
            </a:r>
            <a:r>
              <a:rPr lang="en-US" dirty="0"/>
              <a:t>their </a:t>
            </a:r>
            <a:r>
              <a:rPr lang="en-US" b="1" dirty="0"/>
              <a:t>number</a:t>
            </a:r>
            <a:r>
              <a:rPr lang="en-US" dirty="0"/>
              <a:t> and </a:t>
            </a:r>
            <a:r>
              <a:rPr lang="en-US" b="1" dirty="0"/>
              <a:t>order</a:t>
            </a:r>
            <a:r>
              <a:rPr lang="en-US" dirty="0"/>
              <a:t>  (</a:t>
            </a:r>
            <a:r>
              <a:rPr lang="en-US" b="1" dirty="0">
                <a:solidFill>
                  <a:srgbClr val="FF0000"/>
                </a:solidFill>
              </a:rPr>
              <a:t>numerals</a:t>
            </a:r>
            <a:r>
              <a:rPr lang="en-US" dirty="0" smtClean="0"/>
              <a:t>), </a:t>
            </a:r>
          </a:p>
          <a:p>
            <a:pPr marL="0" indent="0">
              <a:buNone/>
            </a:pPr>
            <a:r>
              <a:rPr lang="en-US" dirty="0" smtClean="0"/>
              <a:t>their </a:t>
            </a:r>
            <a:r>
              <a:rPr lang="en-US" b="1" dirty="0"/>
              <a:t>actions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verbs</a:t>
            </a:r>
            <a:r>
              <a:rPr lang="en-US" dirty="0"/>
              <a:t> ),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relations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b="1" dirty="0">
                <a:solidFill>
                  <a:srgbClr val="FF0000"/>
                </a:solidFill>
              </a:rPr>
              <a:t>prepositions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sz="2800" dirty="0" smtClean="0"/>
              <a:t>Nouns have </a:t>
            </a:r>
            <a:r>
              <a:rPr lang="en-US" b="1" dirty="0" smtClean="0"/>
              <a:t>left-hand </a:t>
            </a:r>
            <a:r>
              <a:rPr lang="en-US" b="1" dirty="0"/>
              <a:t>connections </a:t>
            </a:r>
            <a:r>
              <a:rPr lang="en-US" dirty="0"/>
              <a:t>with </a:t>
            </a:r>
            <a:r>
              <a:rPr lang="en-US" dirty="0" smtClean="0"/>
              <a:t>articles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day</a:t>
            </a:r>
            <a:r>
              <a:rPr lang="en-US" dirty="0" smtClean="0"/>
              <a:t>), </a:t>
            </a:r>
            <a:r>
              <a:rPr lang="en-US" dirty="0"/>
              <a:t>some pronouns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my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friend ), </a:t>
            </a:r>
            <a:r>
              <a:rPr lang="en-US" dirty="0"/>
              <a:t>most adjectives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good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relations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),</a:t>
            </a:r>
            <a:r>
              <a:rPr lang="en-US" dirty="0"/>
              <a:t> numerals 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two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visitors ).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With </a:t>
            </a:r>
            <a:r>
              <a:rPr lang="en-US" sz="2800" dirty="0"/>
              <a:t>prepositions nouns have both </a:t>
            </a:r>
            <a:r>
              <a:rPr lang="en-US" b="1" dirty="0"/>
              <a:t>left-hand and right- hand connections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Moscow, a friend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of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mine) 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49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problem of the N+N construction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A. I. </a:t>
            </a:r>
            <a:r>
              <a:rPr lang="en-US" sz="2800" u="sng" dirty="0" err="1"/>
              <a:t>Smirnitsky</a:t>
            </a:r>
            <a:r>
              <a:rPr lang="en-US" sz="2800" u="sng" dirty="0"/>
              <a:t> and O. S. </a:t>
            </a:r>
            <a:r>
              <a:rPr lang="en-US" sz="2800" u="sng" dirty="0" err="1"/>
              <a:t>Akhmanova</a:t>
            </a:r>
            <a:r>
              <a:rPr lang="en-US" sz="2800" u="sng" dirty="0"/>
              <a:t> regard</a:t>
            </a:r>
            <a:r>
              <a:rPr lang="en-US" sz="2800" dirty="0"/>
              <a:t> </a:t>
            </a:r>
            <a:r>
              <a:rPr lang="en-US" sz="2800" b="1" dirty="0"/>
              <a:t>these units as a kind of unstable compounds easily developing into word-combinations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first components, they say, are not nouns since:</a:t>
            </a:r>
            <a:endParaRPr lang="ru-RU" sz="2800" dirty="0"/>
          </a:p>
          <a:p>
            <a:pPr marL="0" lvl="0" indent="0">
              <a:buNone/>
            </a:pPr>
            <a:r>
              <a:rPr lang="en-US" sz="2800" dirty="0" smtClean="0"/>
              <a:t>- </a:t>
            </a:r>
            <a:r>
              <a:rPr lang="en-US" sz="2800" i="1" dirty="0" smtClean="0"/>
              <a:t>they </a:t>
            </a:r>
            <a:r>
              <a:rPr lang="en-US" sz="2800" i="1" dirty="0"/>
              <a:t>are not used  in the plural </a:t>
            </a:r>
            <a:r>
              <a:rPr lang="en-US" sz="2400" dirty="0"/>
              <a:t>(cf. a </a:t>
            </a:r>
            <a:r>
              <a:rPr lang="en-US" sz="2400" i="1" dirty="0"/>
              <a:t>rose garden </a:t>
            </a:r>
            <a:r>
              <a:rPr lang="en-US" sz="2400" dirty="0"/>
              <a:t>and </a:t>
            </a:r>
            <a:r>
              <a:rPr lang="en-US" sz="2400" i="1" dirty="0"/>
              <a:t>a garden of roses</a:t>
            </a:r>
            <a:r>
              <a:rPr lang="en-US" sz="2400" i="1" dirty="0" smtClean="0"/>
              <a:t>).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first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components are noun-stems convertible into adjectives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adjectivization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lvl="0" indent="0">
              <a:buNone/>
            </a:pPr>
            <a:r>
              <a:rPr lang="en-US" sz="2400" dirty="0" smtClean="0"/>
              <a:t>- Nouns </a:t>
            </a:r>
            <a:r>
              <a:rPr lang="en-US" sz="2400" dirty="0"/>
              <a:t>are used as attributes only in the possessive case or with a preposition.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636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in the sentence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/>
              <a:t>The most characteristic substantive </a:t>
            </a:r>
            <a:r>
              <a:rPr lang="en-US" sz="2800" dirty="0" smtClean="0"/>
              <a:t>functions </a:t>
            </a:r>
            <a:r>
              <a:rPr lang="en-US" sz="2800" dirty="0"/>
              <a:t>of the noun </a:t>
            </a:r>
            <a:r>
              <a:rPr lang="en-US" sz="2800" dirty="0" smtClean="0"/>
              <a:t>are</a:t>
            </a:r>
          </a:p>
          <a:p>
            <a:pPr marL="0" indent="0">
              <a:buNone/>
            </a:pPr>
            <a:r>
              <a:rPr lang="en-US" dirty="0" smtClean="0"/>
              <a:t>-  </a:t>
            </a:r>
            <a:r>
              <a:rPr lang="en-US" b="1" dirty="0">
                <a:solidFill>
                  <a:srgbClr val="FF0000"/>
                </a:solidFill>
              </a:rPr>
              <a:t>the subject </a:t>
            </a:r>
            <a:r>
              <a:rPr lang="en-US" b="1" dirty="0" smtClean="0">
                <a:solidFill>
                  <a:srgbClr val="FF0000"/>
                </a:solidFill>
              </a:rPr>
              <a:t>and the object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</a:t>
            </a:r>
            <a:r>
              <a:rPr lang="en-US" dirty="0"/>
              <a:t>the sentence, 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/>
              <a:t>syntactic functions, i.e. </a:t>
            </a:r>
            <a:r>
              <a:rPr lang="en-US" dirty="0" smtClean="0">
                <a:solidFill>
                  <a:srgbClr val="C00000"/>
                </a:solidFill>
              </a:rPr>
              <a:t>attributive</a:t>
            </a:r>
          </a:p>
          <a:p>
            <a:pPr marL="0" indent="0">
              <a:buNone/>
            </a:pPr>
            <a:r>
              <a:rPr lang="en-US" dirty="0" smtClean="0"/>
              <a:t>e.g.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adverbial</a:t>
            </a:r>
          </a:p>
          <a:p>
            <a:pPr marL="0" indent="0">
              <a:buNone/>
            </a:pPr>
            <a:r>
              <a:rPr lang="en-US" dirty="0" smtClean="0"/>
              <a:t>e.g.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predicative</a:t>
            </a:r>
          </a:p>
          <a:p>
            <a:pPr marL="0" indent="0">
              <a:buNone/>
            </a:pPr>
            <a:r>
              <a:rPr lang="en-US" dirty="0" smtClean="0"/>
              <a:t>e.g.</a:t>
            </a:r>
          </a:p>
          <a:p>
            <a:pPr marL="0" indent="0">
              <a:buNone/>
            </a:pPr>
            <a:r>
              <a:rPr lang="en-US" dirty="0" smtClean="0"/>
              <a:t> are </a:t>
            </a:r>
            <a:r>
              <a:rPr lang="en-US" dirty="0"/>
              <a:t>not immediately characteristic of its substantive </a:t>
            </a:r>
            <a:r>
              <a:rPr lang="en-US" dirty="0" smtClean="0"/>
              <a:t>quality.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958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Classification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From the grammatical point of view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dirty="0" err="1" smtClean="0"/>
              <a:t>countables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err="1"/>
              <a:t>uncountables</a:t>
            </a:r>
            <a:r>
              <a:rPr lang="en-US" dirty="0"/>
              <a:t> </a:t>
            </a:r>
            <a:r>
              <a:rPr lang="en-US" dirty="0" smtClean="0"/>
              <a:t>(with </a:t>
            </a:r>
            <a:r>
              <a:rPr lang="en-US" dirty="0"/>
              <a:t>regard to the category of </a:t>
            </a:r>
            <a:r>
              <a:rPr lang="en-US" dirty="0" smtClean="0"/>
              <a:t>number)</a:t>
            </a:r>
            <a:r>
              <a:rPr lang="en-US" dirty="0"/>
              <a:t> 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Countable nouns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can agree with the verb in the singular and in the plural;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they can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take the indefinite article,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they are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used with the indefinite pronouns  </a:t>
            </a:r>
            <a:r>
              <a:rPr lang="en-US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many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or  </a:t>
            </a:r>
            <a:r>
              <a:rPr lang="en-US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(a) few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b="1" dirty="0" err="1" smtClean="0"/>
              <a:t>declinables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err="1" smtClean="0"/>
              <a:t>indeclinables</a:t>
            </a:r>
            <a:r>
              <a:rPr lang="en-US" b="1" dirty="0" smtClean="0"/>
              <a:t> </a:t>
            </a:r>
            <a:r>
              <a:rPr lang="en-US" dirty="0" smtClean="0"/>
              <a:t>(with regard to the category of case)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Declinables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take the form of the ????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6588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1188</Words>
  <Application>Microsoft Office PowerPoint</Application>
  <PresentationFormat>Экран (4:3)</PresentationFormat>
  <Paragraphs>126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The NOUN</vt:lpstr>
      <vt:lpstr> CRITERIA for the devision of words into parts of speech: </vt:lpstr>
      <vt:lpstr>Semantic features (meaning)</vt:lpstr>
      <vt:lpstr>Formal criterion: derivational features  </vt:lpstr>
      <vt:lpstr>Formal criterion: a set of grammmatical categories </vt:lpstr>
      <vt:lpstr>Combinability depends on the lexical-grammatical meaning</vt:lpstr>
      <vt:lpstr>The problem of the N+N construction</vt:lpstr>
      <vt:lpstr>Functions in the sentence</vt:lpstr>
      <vt:lpstr>Classification</vt:lpstr>
      <vt:lpstr>Semantic classification  </vt:lpstr>
      <vt:lpstr>The category of number</vt:lpstr>
      <vt:lpstr>The category of case</vt:lpstr>
      <vt:lpstr>The main theories:</vt:lpstr>
      <vt:lpstr>The category of gender</vt:lpstr>
      <vt:lpstr>The category of article determination</vt:lpstr>
      <vt:lpstr>What language level does the article belong to? </vt:lpstr>
      <vt:lpstr>Arguments</vt:lpstr>
      <vt:lpstr>How many articles are there in English?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NOUN</dc:title>
  <dc:creator>Пользователь Windows</dc:creator>
  <cp:lastModifiedBy>Tatjana Poznjakova</cp:lastModifiedBy>
  <cp:revision>30</cp:revision>
  <dcterms:created xsi:type="dcterms:W3CDTF">2014-09-08T19:05:17Z</dcterms:created>
  <dcterms:modified xsi:type="dcterms:W3CDTF">2014-09-10T09:44:24Z</dcterms:modified>
</cp:coreProperties>
</file>