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1" r:id="rId9"/>
    <p:sldId id="262" r:id="rId10"/>
    <p:sldId id="263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15" autoAdjust="0"/>
    <p:restoredTop sz="86477" autoAdjust="0"/>
  </p:normalViewPr>
  <p:slideViewPr>
    <p:cSldViewPr>
      <p:cViewPr varScale="1">
        <p:scale>
          <a:sx n="64" d="100"/>
          <a:sy n="64" d="100"/>
        </p:scale>
        <p:origin x="-99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D97B1C-F049-4212-AC89-BE9E4E975522}" type="datetimeFigureOut">
              <a:rPr lang="ru-RU" smtClean="0"/>
              <a:pPr/>
              <a:t>01.09.2014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614776-A05D-49A2-8E05-7125E3FD382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614776-A05D-49A2-8E05-7125E3FD3826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9E66D-E554-47FD-83E5-870ED9E5B00F}" type="datetimeFigureOut">
              <a:rPr lang="ru-RU" smtClean="0"/>
              <a:pPr/>
              <a:t>01.09.2014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AB17B-11EE-48F3-8155-794DA87E23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9E66D-E554-47FD-83E5-870ED9E5B00F}" type="datetimeFigureOut">
              <a:rPr lang="ru-RU" smtClean="0"/>
              <a:pPr/>
              <a:t>01.09.2014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AB17B-11EE-48F3-8155-794DA87E23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9E66D-E554-47FD-83E5-870ED9E5B00F}" type="datetimeFigureOut">
              <a:rPr lang="ru-RU" smtClean="0"/>
              <a:pPr/>
              <a:t>01.09.2014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AB17B-11EE-48F3-8155-794DA87E23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9E66D-E554-47FD-83E5-870ED9E5B00F}" type="datetimeFigureOut">
              <a:rPr lang="ru-RU" smtClean="0"/>
              <a:pPr/>
              <a:t>01.09.2014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AB17B-11EE-48F3-8155-794DA87E23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9E66D-E554-47FD-83E5-870ED9E5B00F}" type="datetimeFigureOut">
              <a:rPr lang="ru-RU" smtClean="0"/>
              <a:pPr/>
              <a:t>01.09.2014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AB17B-11EE-48F3-8155-794DA87E23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9E66D-E554-47FD-83E5-870ED9E5B00F}" type="datetimeFigureOut">
              <a:rPr lang="ru-RU" smtClean="0"/>
              <a:pPr/>
              <a:t>01.09.2014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AB17B-11EE-48F3-8155-794DA87E23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9E66D-E554-47FD-83E5-870ED9E5B00F}" type="datetimeFigureOut">
              <a:rPr lang="ru-RU" smtClean="0"/>
              <a:pPr/>
              <a:t>01.09.2014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AB17B-11EE-48F3-8155-794DA87E23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9E66D-E554-47FD-83E5-870ED9E5B00F}" type="datetimeFigureOut">
              <a:rPr lang="ru-RU" smtClean="0"/>
              <a:pPr/>
              <a:t>01.09.2014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AB17B-11EE-48F3-8155-794DA87E23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9E66D-E554-47FD-83E5-870ED9E5B00F}" type="datetimeFigureOut">
              <a:rPr lang="ru-RU" smtClean="0"/>
              <a:pPr/>
              <a:t>01.09.2014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AB17B-11EE-48F3-8155-794DA87E23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9E66D-E554-47FD-83E5-870ED9E5B00F}" type="datetimeFigureOut">
              <a:rPr lang="ru-RU" smtClean="0"/>
              <a:pPr/>
              <a:t>01.09.2014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AB17B-11EE-48F3-8155-794DA87E23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9E66D-E554-47FD-83E5-870ED9E5B00F}" type="datetimeFigureOut">
              <a:rPr lang="ru-RU" smtClean="0"/>
              <a:pPr/>
              <a:t>01.09.2014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AB17B-11EE-48F3-8155-794DA87E23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9E66D-E554-47FD-83E5-870ED9E5B00F}" type="datetimeFigureOut">
              <a:rPr lang="ru-RU" smtClean="0"/>
              <a:pPr/>
              <a:t>01.09.2014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AB17B-11EE-48F3-8155-794DA87E237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Introduction</a:t>
            </a:r>
            <a:r>
              <a:rPr lang="ru-RU" dirty="0"/>
              <a:t>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theory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grammar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Grammar as  part of language and a linguistic discipline</a:t>
            </a:r>
            <a:endParaRPr lang="ru-RU" dirty="0"/>
          </a:p>
          <a:p>
            <a:pPr lvl="0"/>
            <a:r>
              <a:rPr lang="en-US" dirty="0" smtClean="0"/>
              <a:t>Parts </a:t>
            </a:r>
            <a:r>
              <a:rPr lang="en-US" dirty="0"/>
              <a:t>of grammar. </a:t>
            </a:r>
            <a:endParaRPr lang="en-US" dirty="0" smtClean="0"/>
          </a:p>
          <a:p>
            <a:pPr lvl="0"/>
            <a:r>
              <a:rPr lang="en-US" dirty="0" smtClean="0"/>
              <a:t>Paradigmatic </a:t>
            </a:r>
            <a:r>
              <a:rPr lang="en-US" dirty="0"/>
              <a:t>and </a:t>
            </a:r>
            <a:r>
              <a:rPr lang="en-US" dirty="0" err="1"/>
              <a:t>syntagmatic</a:t>
            </a:r>
            <a:r>
              <a:rPr lang="en-US" dirty="0"/>
              <a:t> relations of grammatical units.</a:t>
            </a:r>
            <a:endParaRPr lang="ru-RU" dirty="0"/>
          </a:p>
          <a:p>
            <a:r>
              <a:rPr lang="en-US" dirty="0" smtClean="0"/>
              <a:t>Language and speech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aims of the course  are: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fontScale="92500"/>
          </a:bodyPr>
          <a:lstStyle/>
          <a:p>
            <a:pPr lvl="0"/>
            <a:r>
              <a:rPr lang="en-US" dirty="0" smtClean="0"/>
              <a:t>to arm students with theoretical knowledge which will stimulate their active approach to the understanding  of complex grammar phenomena;</a:t>
            </a:r>
            <a:endParaRPr lang="ru-RU" dirty="0" smtClean="0"/>
          </a:p>
          <a:p>
            <a:pPr lvl="0"/>
            <a:r>
              <a:rPr lang="en-US" dirty="0" smtClean="0"/>
              <a:t> to enable students to clearly understand specific linguistic literature;</a:t>
            </a:r>
            <a:endParaRPr lang="ru-RU" dirty="0" smtClean="0"/>
          </a:p>
          <a:p>
            <a:pPr lvl="0"/>
            <a:r>
              <a:rPr lang="en-US" dirty="0" smtClean="0"/>
              <a:t>to prepare them for carrying out their own research. </a:t>
            </a:r>
            <a:endParaRPr lang="ru-RU" dirty="0" smtClean="0"/>
          </a:p>
          <a:p>
            <a:r>
              <a:rPr lang="en-US" dirty="0" smtClean="0"/>
              <a:t>As a result the student is meant to acquire the ability to form his own ideas on this or that question.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Language and speech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according</a:t>
            </a:r>
            <a:r>
              <a:rPr lang="en-US" sz="2700" dirty="0" smtClean="0"/>
              <a:t> </a:t>
            </a:r>
            <a:r>
              <a:rPr lang="en-US" sz="2200" dirty="0" smtClean="0"/>
              <a:t>to</a:t>
            </a:r>
            <a:r>
              <a:rPr lang="en-US" sz="2700" dirty="0" smtClean="0"/>
              <a:t> I.</a:t>
            </a:r>
            <a:r>
              <a:rPr lang="ru-RU" sz="2700" dirty="0" smtClean="0"/>
              <a:t>A.  </a:t>
            </a:r>
            <a:r>
              <a:rPr lang="ru-RU" sz="2700" dirty="0" err="1" smtClean="0"/>
              <a:t>Beaudoin</a:t>
            </a:r>
            <a:r>
              <a:rPr lang="ru-RU" sz="2700" dirty="0" smtClean="0"/>
              <a:t> </a:t>
            </a:r>
            <a:r>
              <a:rPr lang="ru-RU" sz="2700" dirty="0" err="1" smtClean="0"/>
              <a:t>de</a:t>
            </a:r>
            <a:r>
              <a:rPr lang="ru-RU" sz="2700" dirty="0" smtClean="0"/>
              <a:t> </a:t>
            </a:r>
            <a:r>
              <a:rPr lang="ru-RU" sz="2700" dirty="0" err="1" smtClean="0"/>
              <a:t>Courtenay</a:t>
            </a:r>
            <a:r>
              <a:rPr lang="ru-RU" sz="2700" dirty="0" smtClean="0"/>
              <a:t> (</a:t>
            </a:r>
            <a:r>
              <a:rPr lang="ru-RU" sz="2700" dirty="0" err="1" smtClean="0"/>
              <a:t>the</a:t>
            </a:r>
            <a:r>
              <a:rPr lang="ru-RU" sz="2700" dirty="0" smtClean="0"/>
              <a:t> </a:t>
            </a:r>
            <a:r>
              <a:rPr lang="ru-RU" sz="2700" dirty="0" err="1" smtClean="0"/>
              <a:t>end</a:t>
            </a:r>
            <a:r>
              <a:rPr lang="ru-RU" sz="2700" dirty="0" smtClean="0"/>
              <a:t> </a:t>
            </a:r>
            <a:r>
              <a:rPr lang="ru-RU" sz="2700" dirty="0" err="1" smtClean="0"/>
              <a:t>of</a:t>
            </a:r>
            <a:r>
              <a:rPr lang="ru-RU" sz="2700" dirty="0" smtClean="0"/>
              <a:t> 19th </a:t>
            </a:r>
            <a:r>
              <a:rPr lang="ru-RU" sz="2700" dirty="0" err="1" smtClean="0"/>
              <a:t>c</a:t>
            </a:r>
            <a:r>
              <a:rPr lang="ru-RU" sz="2700" dirty="0" smtClean="0"/>
              <a:t>.)  </a:t>
            </a:r>
            <a:r>
              <a:rPr lang="ru-RU" sz="2700" dirty="0" err="1" smtClean="0"/>
              <a:t>and</a:t>
            </a:r>
            <a:r>
              <a:rPr lang="ru-RU" sz="2700" dirty="0" smtClean="0"/>
              <a:t>  </a:t>
            </a:r>
            <a:r>
              <a:rPr lang="ru-RU" sz="2700" dirty="0" err="1" smtClean="0"/>
              <a:t>Ferdinand</a:t>
            </a:r>
            <a:r>
              <a:rPr lang="ru-RU" sz="2700" dirty="0" smtClean="0"/>
              <a:t> </a:t>
            </a:r>
            <a:r>
              <a:rPr lang="ru-RU" sz="2700" dirty="0" err="1" smtClean="0"/>
              <a:t>de</a:t>
            </a:r>
            <a:r>
              <a:rPr lang="ru-RU" sz="2700" dirty="0" smtClean="0"/>
              <a:t> </a:t>
            </a:r>
            <a:r>
              <a:rPr lang="ru-RU" sz="2700" dirty="0" err="1" smtClean="0"/>
              <a:t>Saussure</a:t>
            </a:r>
            <a:r>
              <a:rPr lang="ru-RU" sz="2700" dirty="0" smtClean="0"/>
              <a:t> </a:t>
            </a: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Language and speech are inseparable, they form an organic unity</a:t>
            </a:r>
          </a:p>
          <a:p>
            <a:r>
              <a:rPr lang="ru-RU" dirty="0" err="1" smtClean="0"/>
              <a:t>Language</a:t>
            </a:r>
            <a:r>
              <a:rPr lang="ru-RU" dirty="0" smtClean="0"/>
              <a:t> </a:t>
            </a:r>
            <a:r>
              <a:rPr lang="ru-RU" dirty="0" err="1" smtClean="0"/>
              <a:t>is</a:t>
            </a:r>
            <a:r>
              <a:rPr lang="ru-RU" dirty="0" smtClean="0"/>
              <a:t> </a:t>
            </a:r>
            <a:r>
              <a:rPr lang="ru-RU" dirty="0" err="1" smtClean="0"/>
              <a:t>the</a:t>
            </a:r>
            <a:r>
              <a:rPr lang="ru-RU" dirty="0" smtClean="0"/>
              <a:t> </a:t>
            </a:r>
            <a:r>
              <a:rPr lang="ru-RU" dirty="0" err="1" smtClean="0"/>
              <a:t>system</a:t>
            </a:r>
            <a:r>
              <a:rPr lang="ru-RU" dirty="0" smtClean="0"/>
              <a:t> (</a:t>
            </a:r>
            <a:r>
              <a:rPr lang="ru-RU" dirty="0" err="1" smtClean="0"/>
              <a:t>phonological</a:t>
            </a:r>
            <a:r>
              <a:rPr lang="ru-RU" dirty="0" smtClean="0"/>
              <a:t>, </a:t>
            </a:r>
            <a:r>
              <a:rPr lang="ru-RU" dirty="0" err="1" smtClean="0"/>
              <a:t>lexical</a:t>
            </a:r>
            <a:r>
              <a:rPr lang="ru-RU" dirty="0" smtClean="0"/>
              <a:t> </a:t>
            </a:r>
            <a:r>
              <a:rPr lang="ru-RU" dirty="0" err="1" smtClean="0"/>
              <a:t>and</a:t>
            </a:r>
            <a:r>
              <a:rPr lang="ru-RU" dirty="0" smtClean="0"/>
              <a:t> </a:t>
            </a:r>
            <a:r>
              <a:rPr lang="ru-RU" dirty="0" err="1" smtClean="0"/>
              <a:t>grammatical</a:t>
            </a:r>
            <a:r>
              <a:rPr lang="ru-RU" dirty="0" smtClean="0"/>
              <a:t>) </a:t>
            </a:r>
            <a:r>
              <a:rPr lang="ru-RU" dirty="0" err="1" smtClean="0"/>
              <a:t>that</a:t>
            </a:r>
            <a:r>
              <a:rPr lang="ru-RU" dirty="0" smtClean="0"/>
              <a:t> </a:t>
            </a:r>
            <a:r>
              <a:rPr lang="ru-RU" dirty="0" err="1" smtClean="0"/>
              <a:t>lies</a:t>
            </a:r>
            <a:r>
              <a:rPr lang="ru-RU" dirty="0" smtClean="0"/>
              <a:t> </a:t>
            </a:r>
            <a:r>
              <a:rPr lang="ru-RU" dirty="0" err="1" smtClean="0"/>
              <a:t>at</a:t>
            </a:r>
            <a:r>
              <a:rPr lang="ru-RU" dirty="0" smtClean="0"/>
              <a:t> </a:t>
            </a:r>
            <a:r>
              <a:rPr lang="ru-RU" dirty="0" err="1" smtClean="0"/>
              <a:t>the</a:t>
            </a:r>
            <a:r>
              <a:rPr lang="ru-RU" dirty="0" smtClean="0"/>
              <a:t> </a:t>
            </a:r>
            <a:r>
              <a:rPr lang="ru-RU" dirty="0" err="1" smtClean="0"/>
              <a:t>base</a:t>
            </a:r>
            <a:r>
              <a:rPr lang="ru-RU" dirty="0" smtClean="0"/>
              <a:t> </a:t>
            </a:r>
            <a:r>
              <a:rPr lang="ru-RU" dirty="0" err="1" smtClean="0"/>
              <a:t>of</a:t>
            </a:r>
            <a:r>
              <a:rPr lang="ru-RU" dirty="0" smtClean="0"/>
              <a:t> </a:t>
            </a:r>
            <a:r>
              <a:rPr lang="ru-RU" dirty="0" err="1" smtClean="0"/>
              <a:t>all</a:t>
            </a:r>
            <a:r>
              <a:rPr lang="ru-RU" dirty="0" smtClean="0"/>
              <a:t> </a:t>
            </a:r>
            <a:r>
              <a:rPr lang="ru-RU" dirty="0" err="1" smtClean="0"/>
              <a:t>speaking</a:t>
            </a:r>
            <a:r>
              <a:rPr lang="ru-RU" dirty="0" smtClean="0"/>
              <a:t> </a:t>
            </a:r>
            <a:endParaRPr lang="en-US" dirty="0" smtClean="0"/>
          </a:p>
          <a:p>
            <a:r>
              <a:rPr lang="en-US" dirty="0" smtClean="0"/>
              <a:t>Speech is the  manifestation of language, or its use  by various speakers and writers of the given language</a:t>
            </a:r>
            <a:endParaRPr lang="ru-RU" dirty="0" smtClean="0"/>
          </a:p>
          <a:p>
            <a:r>
              <a:rPr lang="ru-RU" dirty="0" err="1" smtClean="0"/>
              <a:t>Language</a:t>
            </a:r>
            <a:r>
              <a:rPr lang="ru-RU" dirty="0" smtClean="0"/>
              <a:t> </a:t>
            </a:r>
            <a:r>
              <a:rPr lang="ru-RU" dirty="0" err="1" smtClean="0"/>
              <a:t>in</a:t>
            </a:r>
            <a:r>
              <a:rPr lang="ru-RU" dirty="0" smtClean="0"/>
              <a:t> </a:t>
            </a:r>
            <a:r>
              <a:rPr lang="ru-RU" dirty="0" err="1" smtClean="0"/>
              <a:t>the</a:t>
            </a:r>
            <a:r>
              <a:rPr lang="ru-RU" dirty="0" smtClean="0"/>
              <a:t> </a:t>
            </a:r>
            <a:r>
              <a:rPr lang="ru-RU" dirty="0" err="1" smtClean="0"/>
              <a:t>narrow</a:t>
            </a:r>
            <a:r>
              <a:rPr lang="ru-RU" dirty="0" smtClean="0"/>
              <a:t> </a:t>
            </a:r>
            <a:r>
              <a:rPr lang="ru-RU" dirty="0" err="1" smtClean="0"/>
              <a:t>sense</a:t>
            </a:r>
            <a:r>
              <a:rPr lang="ru-RU" dirty="0" smtClean="0"/>
              <a:t> </a:t>
            </a:r>
            <a:r>
              <a:rPr lang="ru-RU" dirty="0" err="1" smtClean="0"/>
              <a:t>of</a:t>
            </a:r>
            <a:r>
              <a:rPr lang="ru-RU" dirty="0" smtClean="0"/>
              <a:t> </a:t>
            </a:r>
            <a:r>
              <a:rPr lang="ru-RU" dirty="0" err="1" smtClean="0"/>
              <a:t>the</a:t>
            </a:r>
            <a:r>
              <a:rPr lang="ru-RU" dirty="0" smtClean="0"/>
              <a:t> </a:t>
            </a:r>
            <a:r>
              <a:rPr lang="ru-RU" dirty="0" err="1" smtClean="0"/>
              <a:t>word</a:t>
            </a:r>
            <a:r>
              <a:rPr lang="ru-RU" dirty="0" smtClean="0"/>
              <a:t> </a:t>
            </a:r>
            <a:r>
              <a:rPr lang="ru-RU" dirty="0" err="1" smtClean="0"/>
              <a:t>is</a:t>
            </a:r>
            <a:r>
              <a:rPr lang="ru-RU" dirty="0" smtClean="0"/>
              <a:t> </a:t>
            </a:r>
            <a:r>
              <a:rPr lang="ru-RU" dirty="0" err="1" smtClean="0"/>
              <a:t>a</a:t>
            </a:r>
            <a:r>
              <a:rPr lang="ru-RU" dirty="0" smtClean="0"/>
              <a:t> </a:t>
            </a:r>
            <a:r>
              <a:rPr lang="ru-RU" b="1" dirty="0" err="1" smtClean="0"/>
              <a:t>system</a:t>
            </a:r>
            <a:r>
              <a:rPr lang="ru-RU" b="1" dirty="0" smtClean="0"/>
              <a:t> </a:t>
            </a:r>
            <a:r>
              <a:rPr lang="ru-RU" b="1" dirty="0" err="1" smtClean="0"/>
              <a:t>of</a:t>
            </a:r>
            <a:r>
              <a:rPr lang="ru-RU" b="1" dirty="0" smtClean="0"/>
              <a:t> </a:t>
            </a:r>
            <a:r>
              <a:rPr lang="ru-RU" b="1" dirty="0" err="1" smtClean="0"/>
              <a:t>means</a:t>
            </a:r>
            <a:r>
              <a:rPr lang="ru-RU" b="1" dirty="0" smtClean="0"/>
              <a:t> </a:t>
            </a:r>
            <a:r>
              <a:rPr lang="ru-RU" b="1" dirty="0" err="1" smtClean="0"/>
              <a:t>of</a:t>
            </a:r>
            <a:r>
              <a:rPr lang="ru-RU" b="1" dirty="0" smtClean="0"/>
              <a:t> </a:t>
            </a:r>
            <a:r>
              <a:rPr lang="ru-RU" b="1" dirty="0" err="1" smtClean="0"/>
              <a:t>expression</a:t>
            </a:r>
            <a:r>
              <a:rPr lang="ru-RU" dirty="0" smtClean="0"/>
              <a:t>, </a:t>
            </a:r>
            <a:r>
              <a:rPr lang="ru-RU" dirty="0" err="1" smtClean="0"/>
              <a:t>while</a:t>
            </a:r>
            <a:r>
              <a:rPr lang="ru-RU" dirty="0" smtClean="0"/>
              <a:t> </a:t>
            </a:r>
            <a:r>
              <a:rPr lang="ru-RU" dirty="0" err="1" smtClean="0"/>
              <a:t>speech</a:t>
            </a:r>
            <a:r>
              <a:rPr lang="ru-RU" dirty="0" smtClean="0"/>
              <a:t> </a:t>
            </a:r>
            <a:r>
              <a:rPr lang="ru-RU" dirty="0" err="1" smtClean="0"/>
              <a:t>is</a:t>
            </a:r>
            <a:r>
              <a:rPr lang="ru-RU" dirty="0" smtClean="0"/>
              <a:t> </a:t>
            </a:r>
            <a:r>
              <a:rPr lang="ru-RU" dirty="0" err="1" smtClean="0"/>
              <a:t>a</a:t>
            </a:r>
            <a:r>
              <a:rPr lang="ru-RU" dirty="0" smtClean="0"/>
              <a:t> </a:t>
            </a:r>
            <a:r>
              <a:rPr lang="ru-RU" b="1" dirty="0" err="1" smtClean="0"/>
              <a:t>manifestation</a:t>
            </a:r>
            <a:r>
              <a:rPr lang="ru-RU" b="1" dirty="0" smtClean="0"/>
              <a:t> </a:t>
            </a:r>
            <a:r>
              <a:rPr lang="ru-RU" b="1" dirty="0" err="1" smtClean="0"/>
              <a:t>of</a:t>
            </a:r>
            <a:r>
              <a:rPr lang="ru-RU" b="1" dirty="0" smtClean="0"/>
              <a:t> </a:t>
            </a:r>
            <a:r>
              <a:rPr lang="ru-RU" b="1" dirty="0" err="1" smtClean="0"/>
              <a:t>the</a:t>
            </a:r>
            <a:r>
              <a:rPr lang="ru-RU" b="1" dirty="0" smtClean="0"/>
              <a:t> </a:t>
            </a:r>
            <a:r>
              <a:rPr lang="ru-RU" b="1" dirty="0" err="1" smtClean="0"/>
              <a:t>system</a:t>
            </a:r>
            <a:r>
              <a:rPr lang="ru-RU" b="1" dirty="0" smtClean="0"/>
              <a:t> </a:t>
            </a:r>
            <a:r>
              <a:rPr lang="ru-RU" b="1" dirty="0" err="1" smtClean="0"/>
              <a:t>of</a:t>
            </a:r>
            <a:r>
              <a:rPr lang="ru-RU" b="1" dirty="0" smtClean="0"/>
              <a:t> </a:t>
            </a:r>
            <a:r>
              <a:rPr lang="ru-RU" b="1" dirty="0" err="1" smtClean="0"/>
              <a:t>language</a:t>
            </a:r>
            <a:r>
              <a:rPr lang="ru-RU" b="1" dirty="0" smtClean="0"/>
              <a:t> </a:t>
            </a:r>
            <a:r>
              <a:rPr lang="ru-RU" dirty="0" err="1" smtClean="0"/>
              <a:t>in</a:t>
            </a:r>
            <a:r>
              <a:rPr lang="ru-RU" dirty="0" smtClean="0"/>
              <a:t> </a:t>
            </a:r>
            <a:r>
              <a:rPr lang="ru-RU" dirty="0" err="1" smtClean="0"/>
              <a:t>the</a:t>
            </a:r>
            <a:r>
              <a:rPr lang="ru-RU" dirty="0" smtClean="0"/>
              <a:t> </a:t>
            </a:r>
            <a:r>
              <a:rPr lang="ru-RU" dirty="0" err="1" smtClean="0"/>
              <a:t>process</a:t>
            </a:r>
            <a:r>
              <a:rPr lang="ru-RU" dirty="0" smtClean="0"/>
              <a:t> </a:t>
            </a:r>
            <a:r>
              <a:rPr lang="ru-RU" dirty="0" err="1" smtClean="0"/>
              <a:t>of</a:t>
            </a:r>
            <a:r>
              <a:rPr lang="ru-RU" dirty="0" smtClean="0"/>
              <a:t> </a:t>
            </a:r>
            <a:r>
              <a:rPr lang="ru-RU" dirty="0" err="1" smtClean="0"/>
              <a:t>communication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14290"/>
            <a:ext cx="7072330" cy="1143000"/>
          </a:xfrm>
        </p:spPr>
        <p:txBody>
          <a:bodyPr/>
          <a:lstStyle/>
          <a:p>
            <a:r>
              <a:rPr lang="en-US" dirty="0" smtClean="0"/>
              <a:t>He has written a letter.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57200" y="2143116"/>
            <a:ext cx="4038600" cy="3983047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Pronoun + Verb + Noun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She,He</a:t>
            </a:r>
            <a:r>
              <a:rPr lang="en-US" dirty="0" smtClean="0"/>
              <a:t>, They, We …</a:t>
            </a:r>
          </a:p>
          <a:p>
            <a:r>
              <a:rPr lang="en-US" dirty="0" err="1" smtClean="0"/>
              <a:t>Write,has</a:t>
            </a:r>
            <a:r>
              <a:rPr lang="en-US" dirty="0" smtClean="0"/>
              <a:t> written, wrote , will write…</a:t>
            </a:r>
          </a:p>
          <a:p>
            <a:r>
              <a:rPr lang="en-US" dirty="0" smtClean="0"/>
              <a:t>A letter, a book, a man, water…</a:t>
            </a:r>
            <a:endParaRPr lang="ru-RU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 flipV="1">
            <a:off x="1571604" y="1928802"/>
            <a:ext cx="3500462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3857620" y="3071810"/>
            <a:ext cx="1071570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V="1">
            <a:off x="2857488" y="2357430"/>
            <a:ext cx="2071702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Стрелка вниз 28"/>
          <p:cNvSpPr/>
          <p:nvPr/>
        </p:nvSpPr>
        <p:spPr>
          <a:xfrm>
            <a:off x="2428860" y="1071546"/>
            <a:ext cx="484632" cy="10715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Language is expressed and acquired through  </a:t>
            </a:r>
            <a:r>
              <a:rPr lang="en-US" b="1" dirty="0" smtClean="0"/>
              <a:t>media</a:t>
            </a:r>
            <a:endParaRPr lang="ru-RU" b="1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57200" y="1857364"/>
            <a:ext cx="4038600" cy="4268799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1 </a:t>
            </a:r>
            <a:r>
              <a:rPr lang="en-US" dirty="0" smtClean="0"/>
              <a:t>SPEECH</a:t>
            </a:r>
            <a:endParaRPr lang="ru-RU" dirty="0" smtClean="0"/>
          </a:p>
          <a:p>
            <a:r>
              <a:rPr lang="ru-RU" dirty="0" smtClean="0"/>
              <a:t>2</a:t>
            </a:r>
            <a:r>
              <a:rPr lang="en-US" dirty="0" smtClean="0"/>
              <a:t> WRITING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2714612" y="1600200"/>
            <a:ext cx="5972188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in ancient  India  (5</a:t>
            </a:r>
            <a:r>
              <a:rPr lang="en-US" baseline="30000" dirty="0" smtClean="0">
                <a:solidFill>
                  <a:schemeClr val="tx2">
                    <a:lumMod val="50000"/>
                  </a:schemeClr>
                </a:solidFill>
              </a:rPr>
              <a:t>th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century B.C.)  (Panini)</a:t>
            </a: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and among Ancient Greeks (Aristotle (384-322 B.C.)). 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the Greeks founded the European tradition.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the Romans conquered Greece (2</a:t>
            </a:r>
            <a:r>
              <a:rPr lang="en-US" baseline="30000" dirty="0" smtClean="0">
                <a:solidFill>
                  <a:srgbClr val="C00000"/>
                </a:solidFill>
              </a:rPr>
              <a:t>nd</a:t>
            </a:r>
            <a:r>
              <a:rPr lang="en-US" dirty="0" smtClean="0">
                <a:solidFill>
                  <a:srgbClr val="C00000"/>
                </a:solidFill>
              </a:rPr>
              <a:t>  century BC) and Roman scholars began to analyze Latin in the </a:t>
            </a:r>
            <a:r>
              <a:rPr lang="en-US" smtClean="0">
                <a:solidFill>
                  <a:srgbClr val="C00000"/>
                </a:solidFill>
              </a:rPr>
              <a:t>same tradition</a:t>
            </a:r>
            <a:endParaRPr lang="en-US" dirty="0" smtClean="0">
              <a:solidFill>
                <a:srgbClr val="C00000"/>
              </a:solidFill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structure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28596" y="1643050"/>
            <a:ext cx="4038600" cy="4525963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P</a:t>
            </a:r>
            <a:r>
              <a:rPr lang="ru-RU" sz="3200" b="1" dirty="0" err="1" smtClean="0"/>
              <a:t>honemes</a:t>
            </a:r>
            <a:r>
              <a:rPr lang="en-US" sz="3200" b="1" dirty="0" smtClean="0"/>
              <a:t> </a:t>
            </a:r>
            <a:r>
              <a:rPr lang="en-US" sz="3200" dirty="0" smtClean="0"/>
              <a:t>(</a:t>
            </a:r>
            <a:r>
              <a:rPr lang="ru-RU" dirty="0" err="1" smtClean="0"/>
              <a:t>meaningless</a:t>
            </a:r>
            <a:r>
              <a:rPr lang="en-US" dirty="0" smtClean="0"/>
              <a:t>)</a:t>
            </a:r>
            <a:endParaRPr lang="en-US" sz="3200" dirty="0" smtClean="0"/>
          </a:p>
          <a:p>
            <a:pPr>
              <a:tabLst>
                <a:tab pos="1349375" algn="l"/>
              </a:tabLst>
            </a:pPr>
            <a:r>
              <a:rPr lang="en-US" sz="3200" b="1" dirty="0" smtClean="0"/>
              <a:t>W</a:t>
            </a:r>
            <a:r>
              <a:rPr lang="ru-RU" sz="3200" b="1" dirty="0" err="1" smtClean="0"/>
              <a:t>ords</a:t>
            </a:r>
            <a:r>
              <a:rPr lang="en-US" sz="3200" b="1" dirty="0" smtClean="0"/>
              <a:t> </a:t>
            </a:r>
            <a:r>
              <a:rPr lang="ru-RU" dirty="0" smtClean="0"/>
              <a:t> </a:t>
            </a:r>
            <a:r>
              <a:rPr lang="en-US" dirty="0" smtClean="0"/>
              <a:t>(</a:t>
            </a:r>
            <a:r>
              <a:rPr lang="ru-RU" dirty="0" err="1" smtClean="0"/>
              <a:t>meaningful</a:t>
            </a:r>
            <a:r>
              <a:rPr lang="en-US" dirty="0" smtClean="0"/>
              <a:t>) </a:t>
            </a:r>
          </a:p>
          <a:p>
            <a:pPr>
              <a:buNone/>
              <a:tabLst>
                <a:tab pos="1349375" algn="l"/>
              </a:tabLst>
            </a:pPr>
            <a:r>
              <a:rPr lang="en-US" dirty="0" smtClean="0"/>
              <a:t> - the </a:t>
            </a:r>
            <a:r>
              <a:rPr lang="ru-RU" dirty="0" err="1" smtClean="0"/>
              <a:t>smallest</a:t>
            </a:r>
            <a:r>
              <a:rPr lang="ru-RU" dirty="0" smtClean="0"/>
              <a:t> </a:t>
            </a:r>
            <a:r>
              <a:rPr lang="ru-RU" dirty="0" err="1" smtClean="0"/>
              <a:t>naming</a:t>
            </a:r>
            <a:r>
              <a:rPr lang="ru-RU" dirty="0" smtClean="0"/>
              <a:t> </a:t>
            </a:r>
            <a:r>
              <a:rPr lang="en-US" dirty="0" smtClean="0"/>
              <a:t>           </a:t>
            </a:r>
            <a:r>
              <a:rPr lang="ru-RU" dirty="0" err="1" smtClean="0"/>
              <a:t>unit</a:t>
            </a:r>
            <a:r>
              <a:rPr lang="en-US" dirty="0" smtClean="0"/>
              <a:t>s</a:t>
            </a:r>
            <a:r>
              <a:rPr lang="ru-RU" dirty="0" smtClean="0"/>
              <a:t> </a:t>
            </a:r>
            <a:endParaRPr lang="en-US" dirty="0" smtClean="0"/>
          </a:p>
          <a:p>
            <a:r>
              <a:rPr lang="en-US" sz="3200" b="1" dirty="0" smtClean="0"/>
              <a:t>S</a:t>
            </a:r>
            <a:r>
              <a:rPr lang="ru-RU" sz="3200" b="1" dirty="0" err="1" smtClean="0"/>
              <a:t>entence</a:t>
            </a:r>
            <a:r>
              <a:rPr lang="en-US" sz="3200" b="1" dirty="0" smtClean="0"/>
              <a:t>s </a:t>
            </a:r>
            <a:r>
              <a:rPr lang="en-US" dirty="0" smtClean="0"/>
              <a:t>(</a:t>
            </a:r>
            <a:r>
              <a:rPr lang="ru-RU" dirty="0" smtClean="0"/>
              <a:t> </a:t>
            </a:r>
            <a:r>
              <a:rPr lang="ru-RU" dirty="0" err="1" smtClean="0"/>
              <a:t>the</a:t>
            </a:r>
            <a:r>
              <a:rPr lang="ru-RU" dirty="0" smtClean="0"/>
              <a:t> </a:t>
            </a:r>
            <a:r>
              <a:rPr lang="ru-RU" dirty="0" err="1" smtClean="0"/>
              <a:t>smallest</a:t>
            </a:r>
            <a:r>
              <a:rPr lang="ru-RU" dirty="0" smtClean="0"/>
              <a:t> </a:t>
            </a:r>
            <a:r>
              <a:rPr lang="ru-RU" dirty="0" err="1" smtClean="0"/>
              <a:t>unit</a:t>
            </a:r>
            <a:r>
              <a:rPr lang="en-US" dirty="0" smtClean="0"/>
              <a:t>s</a:t>
            </a:r>
            <a:r>
              <a:rPr lang="ru-RU" dirty="0" smtClean="0"/>
              <a:t> </a:t>
            </a:r>
            <a:r>
              <a:rPr lang="ru-RU" dirty="0" err="1" smtClean="0"/>
              <a:t>of</a:t>
            </a:r>
            <a:r>
              <a:rPr lang="ru-RU" dirty="0" smtClean="0"/>
              <a:t> </a:t>
            </a:r>
            <a:r>
              <a:rPr lang="ru-RU" dirty="0" err="1" smtClean="0"/>
              <a:t>communication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571612"/>
            <a:ext cx="4038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/>
              <a:t>P</a:t>
            </a:r>
            <a:r>
              <a:rPr lang="ru-RU" sz="4000" dirty="0" err="1" smtClean="0"/>
              <a:t>honology</a:t>
            </a:r>
            <a:r>
              <a:rPr lang="ru-RU" sz="4000" dirty="0" smtClean="0"/>
              <a:t>, </a:t>
            </a:r>
            <a:endParaRPr lang="en-US" sz="4000" dirty="0" smtClean="0"/>
          </a:p>
          <a:p>
            <a:pPr>
              <a:buNone/>
            </a:pPr>
            <a:r>
              <a:rPr lang="en-US" sz="4000" dirty="0" smtClean="0"/>
              <a:t> </a:t>
            </a:r>
          </a:p>
          <a:p>
            <a:pPr>
              <a:buNone/>
            </a:pPr>
            <a:r>
              <a:rPr lang="en-US" sz="4000" dirty="0" smtClean="0"/>
              <a:t>Le</a:t>
            </a:r>
            <a:r>
              <a:rPr lang="ru-RU" sz="4000" dirty="0" err="1" smtClean="0"/>
              <a:t>xicology</a:t>
            </a:r>
            <a:r>
              <a:rPr lang="ru-RU" sz="4000" dirty="0" smtClean="0"/>
              <a:t> </a:t>
            </a:r>
            <a:endParaRPr lang="en-US" sz="4000" dirty="0" smtClean="0"/>
          </a:p>
          <a:p>
            <a:pPr>
              <a:buNone/>
            </a:pPr>
            <a:r>
              <a:rPr lang="en-US" sz="4000" dirty="0" smtClean="0"/>
              <a:t> </a:t>
            </a:r>
            <a:r>
              <a:rPr lang="en-US" sz="4000" dirty="0" err="1" smtClean="0"/>
              <a:t>Gra</a:t>
            </a:r>
            <a:r>
              <a:rPr lang="ru-RU" sz="4000" dirty="0" err="1" smtClean="0"/>
              <a:t>mmar</a:t>
            </a:r>
            <a:endParaRPr lang="en-US" sz="4000" dirty="0" smtClean="0"/>
          </a:p>
          <a:p>
            <a:pPr>
              <a:buNone/>
            </a:pPr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Morphology Syntax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 rot="10800000">
            <a:off x="3071802" y="1928802"/>
            <a:ext cx="164307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10800000">
            <a:off x="4071934" y="3071810"/>
            <a:ext cx="64294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16200000" flipV="1">
            <a:off x="3929058" y="3214686"/>
            <a:ext cx="928694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10800000" flipV="1">
            <a:off x="3571868" y="4214818"/>
            <a:ext cx="1214446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rot="5400000">
            <a:off x="5322099" y="4664871"/>
            <a:ext cx="842962" cy="2286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>
            <a:off x="5929322" y="4357694"/>
            <a:ext cx="1071570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 fontScale="90000"/>
          </a:bodyPr>
          <a:lstStyle/>
          <a:p>
            <a:r>
              <a:rPr lang="en-US" sz="3100" dirty="0" smtClean="0"/>
              <a:t>Traditional definition</a:t>
            </a:r>
            <a:br>
              <a:rPr lang="en-US" sz="3100" dirty="0" smtClean="0"/>
            </a:br>
            <a:r>
              <a:rPr lang="en-US" dirty="0" smtClean="0">
                <a:solidFill>
                  <a:srgbClr val="FF0000"/>
                </a:solidFill>
              </a:rPr>
              <a:t>Morphology                 Syntax</a:t>
            </a:r>
            <a:br>
              <a:rPr lang="en-US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Morphology is the part of grammar which deals with </a:t>
            </a:r>
            <a:r>
              <a:rPr lang="en-US" b="1" dirty="0" smtClean="0"/>
              <a:t>forms of words. 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sz="3200" b="1" i="1" dirty="0" smtClean="0">
                <a:solidFill>
                  <a:schemeClr val="accent4">
                    <a:lumMod val="50000"/>
                  </a:schemeClr>
                </a:solidFill>
              </a:rPr>
              <a:t>girl-I-saw-yesterday’s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b="1" dirty="0" smtClean="0"/>
              <a:t> </a:t>
            </a:r>
            <a:r>
              <a:rPr lang="en-US" sz="3200" b="1" i="1" dirty="0" smtClean="0">
                <a:solidFill>
                  <a:schemeClr val="accent4">
                    <a:lumMod val="50000"/>
                  </a:schemeClr>
                </a:solidFill>
              </a:rPr>
              <a:t>“has been found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”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’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ll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dirty="0" smtClean="0"/>
              <a:t>never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remember</a:t>
            </a:r>
            <a:endParaRPr lang="ru-RU" sz="3200" b="1" dirty="0" smtClean="0"/>
          </a:p>
          <a:p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Syntax is the part of grammar which studies </a:t>
            </a:r>
            <a:r>
              <a:rPr lang="en-US" b="1" dirty="0" smtClean="0"/>
              <a:t>phrases and sentences</a:t>
            </a:r>
          </a:p>
          <a:p>
            <a:pPr>
              <a:buNone/>
            </a:pPr>
            <a:endParaRPr lang="en-US" b="1" dirty="0" smtClean="0"/>
          </a:p>
          <a:p>
            <a:pPr marL="0" indent="15875">
              <a:buNone/>
            </a:pP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I’ll never 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forget the girl-I-saw-yesterday’s 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smile.  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- Yes.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Types of relations between grammatical units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Paradigmatic</a:t>
            </a:r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en-US" sz="3200" dirty="0" smtClean="0"/>
              <a:t>exist between elements of the language system outside the strings in which they co-occur.    Each language unit is included in a set of connections based on different formal and functional properties. </a:t>
            </a:r>
            <a:endParaRPr lang="ru-RU" sz="3200" dirty="0" smtClean="0"/>
          </a:p>
          <a:p>
            <a:endParaRPr lang="ru-RU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Syntagmatic</a:t>
            </a:r>
          </a:p>
          <a:p>
            <a:pPr marL="0" indent="0"/>
            <a:r>
              <a:rPr lang="en-US" sz="3200" b="1" dirty="0" smtClean="0"/>
              <a:t>immediate linear relations</a:t>
            </a:r>
            <a:r>
              <a:rPr lang="en-US" sz="3200" dirty="0" smtClean="0"/>
              <a:t> between units in a segmental sequence (string).  </a:t>
            </a:r>
          </a:p>
          <a:p>
            <a:pPr marL="0" indent="0"/>
            <a:r>
              <a:rPr lang="en-US" sz="3200" dirty="0" smtClean="0"/>
              <a:t>syntactic </a:t>
            </a:r>
            <a:r>
              <a:rPr lang="en-US" sz="3200" dirty="0" err="1" smtClean="0"/>
              <a:t>syntagma</a:t>
            </a:r>
            <a:r>
              <a:rPr lang="en-US" sz="3200" dirty="0" smtClean="0"/>
              <a:t> is the combination of at least 2 words or word-groups one of which is modified by the other. </a:t>
            </a:r>
            <a:endParaRPr lang="ru-RU" sz="3200" dirty="0" smtClean="0"/>
          </a:p>
          <a:p>
            <a:endParaRPr lang="ru-RU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142984"/>
            <a:ext cx="4040188" cy="1031891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Paradigmatic relations</a:t>
            </a:r>
            <a:endParaRPr lang="ru-RU" sz="3200" dirty="0"/>
          </a:p>
        </p:txBody>
      </p:sp>
      <p:sp>
        <p:nvSpPr>
          <p:cNvPr id="10" name="Содержимое 9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sz="3200" i="1" dirty="0" smtClean="0"/>
              <a:t>I </a:t>
            </a:r>
            <a:r>
              <a:rPr lang="en-US" sz="3200" b="1" i="1" dirty="0" smtClean="0"/>
              <a:t>forgot</a:t>
            </a:r>
            <a:r>
              <a:rPr lang="en-US" sz="3200" i="1" dirty="0" smtClean="0"/>
              <a:t> her name.</a:t>
            </a:r>
          </a:p>
          <a:p>
            <a:pPr>
              <a:buNone/>
            </a:pPr>
            <a:r>
              <a:rPr lang="ru-RU" sz="3200" i="1" dirty="0" err="1" smtClean="0"/>
              <a:t>for</a:t>
            </a:r>
            <a:r>
              <a:rPr lang="en-US" sz="3200" i="1" dirty="0" smtClean="0"/>
              <a:t>get</a:t>
            </a:r>
            <a:r>
              <a:rPr lang="ru-RU" sz="3200" i="1" dirty="0" smtClean="0"/>
              <a:t>, </a:t>
            </a:r>
            <a:r>
              <a:rPr lang="ru-RU" sz="3200" i="1" dirty="0" err="1" smtClean="0"/>
              <a:t>for</a:t>
            </a:r>
            <a:r>
              <a:rPr lang="en-US" sz="3200" i="1" dirty="0" smtClean="0"/>
              <a:t>got</a:t>
            </a:r>
            <a:r>
              <a:rPr lang="ru-RU" sz="3200" i="1" dirty="0" smtClean="0"/>
              <a:t>, </a:t>
            </a:r>
            <a:r>
              <a:rPr lang="ru-RU" sz="3200" i="1" dirty="0" err="1" smtClean="0"/>
              <a:t>for</a:t>
            </a:r>
            <a:r>
              <a:rPr lang="en-US" sz="3200" i="1" dirty="0" smtClean="0"/>
              <a:t>getting,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for</a:t>
            </a:r>
            <a:r>
              <a:rPr lang="en-US" sz="3200" i="1" dirty="0" smtClean="0"/>
              <a:t>gets, forgotten</a:t>
            </a:r>
          </a:p>
          <a:p>
            <a:r>
              <a:rPr lang="ru-RU" sz="3200" i="1" dirty="0" err="1" smtClean="0"/>
              <a:t>write</a:t>
            </a:r>
            <a:r>
              <a:rPr lang="ru-RU" sz="3200" i="1" dirty="0" smtClean="0"/>
              <a:t>, </a:t>
            </a:r>
            <a:r>
              <a:rPr lang="ru-RU" sz="3200" i="1" dirty="0" err="1" smtClean="0"/>
              <a:t>writes</a:t>
            </a:r>
            <a:r>
              <a:rPr lang="ru-RU" sz="3200" i="1" dirty="0" smtClean="0"/>
              <a:t>, </a:t>
            </a:r>
            <a:r>
              <a:rPr lang="ru-RU" sz="3200" i="1" dirty="0" err="1" smtClean="0"/>
              <a:t>writing</a:t>
            </a:r>
            <a:r>
              <a:rPr lang="ru-RU" sz="3200" i="1" dirty="0" smtClean="0"/>
              <a:t>, </a:t>
            </a:r>
            <a:r>
              <a:rPr lang="ru-RU" sz="3200" i="1" dirty="0" err="1" smtClean="0"/>
              <a:t>wrote</a:t>
            </a:r>
            <a:r>
              <a:rPr lang="ru-RU" sz="3200" i="1" dirty="0" smtClean="0"/>
              <a:t>, </a:t>
            </a:r>
            <a:r>
              <a:rPr lang="ru-RU" sz="3200" i="1" dirty="0" err="1" smtClean="0"/>
              <a:t>written</a:t>
            </a:r>
            <a:r>
              <a:rPr lang="ru-RU" sz="3200" i="1" dirty="0" smtClean="0"/>
              <a:t>; </a:t>
            </a:r>
            <a:r>
              <a:rPr lang="ru-RU" sz="3200" i="1" dirty="0" err="1" smtClean="0"/>
              <a:t>sing</a:t>
            </a:r>
            <a:r>
              <a:rPr lang="ru-RU" sz="3200" i="1" dirty="0" smtClean="0"/>
              <a:t>, </a:t>
            </a:r>
            <a:r>
              <a:rPr lang="ru-RU" sz="3200" i="1" dirty="0" err="1" smtClean="0"/>
              <a:t>sings</a:t>
            </a:r>
            <a:r>
              <a:rPr lang="ru-RU" sz="3200" i="1" dirty="0" smtClean="0"/>
              <a:t>, </a:t>
            </a:r>
            <a:r>
              <a:rPr lang="ru-RU" sz="3200" i="1" dirty="0" err="1" smtClean="0"/>
              <a:t>singing</a:t>
            </a:r>
            <a:r>
              <a:rPr lang="ru-RU" sz="3200" i="1" dirty="0" smtClean="0"/>
              <a:t>, </a:t>
            </a:r>
            <a:r>
              <a:rPr lang="ru-RU" sz="3200" i="1" dirty="0" err="1" smtClean="0"/>
              <a:t>sang</a:t>
            </a:r>
            <a:r>
              <a:rPr lang="ru-RU" sz="3200" i="1" dirty="0" smtClean="0"/>
              <a:t>, </a:t>
            </a:r>
            <a:r>
              <a:rPr lang="ru-RU" sz="3200" i="1" dirty="0" err="1" smtClean="0"/>
              <a:t>sung</a:t>
            </a:r>
            <a:endParaRPr lang="en-US" sz="3200" i="1" dirty="0" smtClean="0"/>
          </a:p>
          <a:p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3"/>
          </p:nvPr>
        </p:nvSpPr>
        <p:spPr>
          <a:xfrm>
            <a:off x="4643439" y="1071546"/>
            <a:ext cx="4043362" cy="1103329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Syntagmatic relations</a:t>
            </a:r>
            <a:endParaRPr lang="ru-RU" sz="3200" dirty="0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z="3600" dirty="0" smtClean="0"/>
              <a:t>She writes poems.</a:t>
            </a:r>
          </a:p>
          <a:p>
            <a:r>
              <a:rPr lang="en-US" sz="3600" dirty="0" smtClean="0"/>
              <a:t>She has written a poem.</a:t>
            </a:r>
          </a:p>
          <a:p>
            <a:r>
              <a:rPr lang="en-US" sz="3600" dirty="0" smtClean="0"/>
              <a:t>She is writing a poem.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600" b="1" i="1" dirty="0" smtClean="0">
                <a:solidFill>
                  <a:schemeClr val="accent4">
                    <a:lumMod val="50000"/>
                  </a:schemeClr>
                </a:solidFill>
              </a:rPr>
              <a:t>The girl-I-saw-yesterday</a:t>
            </a:r>
            <a:r>
              <a:rPr lang="en-US" sz="3600" b="1" i="1" dirty="0" smtClean="0">
                <a:solidFill>
                  <a:srgbClr val="C00000"/>
                </a:solidFill>
              </a:rPr>
              <a:t>’s</a:t>
            </a:r>
            <a:r>
              <a:rPr lang="en-US" sz="3600" b="1" dirty="0" smtClean="0">
                <a:solidFill>
                  <a:srgbClr val="C00000"/>
                </a:solidFill>
              </a:rPr>
              <a:t>  </a:t>
            </a:r>
          </a:p>
          <a:p>
            <a:pPr>
              <a:buNone/>
            </a:pPr>
            <a:r>
              <a:rPr lang="en-US" sz="3600" b="1" i="1" dirty="0" smtClean="0">
                <a:solidFill>
                  <a:srgbClr val="C00000"/>
                </a:solidFill>
              </a:rPr>
              <a:t>has</a:t>
            </a:r>
            <a:r>
              <a:rPr lang="en-US" sz="3600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i="1" dirty="0" smtClean="0">
                <a:solidFill>
                  <a:srgbClr val="C00000"/>
                </a:solidFill>
              </a:rPr>
              <a:t>been</a:t>
            </a:r>
            <a:r>
              <a:rPr lang="en-US" sz="3600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i="1" dirty="0" smtClean="0">
                <a:solidFill>
                  <a:srgbClr val="C00000"/>
                </a:solidFill>
              </a:rPr>
              <a:t>found – was found </a:t>
            </a:r>
            <a:r>
              <a:rPr lang="en-US" sz="3600" b="1" i="1" smtClean="0">
                <a:solidFill>
                  <a:srgbClr val="C00000"/>
                </a:solidFill>
              </a:rPr>
              <a:t>- found</a:t>
            </a:r>
            <a:endParaRPr lang="en-US" sz="36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’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ll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dirty="0" smtClean="0"/>
              <a:t>never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remember</a:t>
            </a:r>
            <a:endParaRPr lang="ru-RU" sz="36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N + V</a:t>
            </a:r>
          </a:p>
          <a:p>
            <a:pPr>
              <a:buNone/>
            </a:pP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Adj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+ N</a:t>
            </a:r>
          </a:p>
          <a:p>
            <a:pPr>
              <a:buNone/>
            </a:pPr>
            <a:endParaRPr lang="ru-RU" sz="3600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Morphology</a:t>
            </a:r>
            <a:r>
              <a:rPr lang="en-US" b="1" dirty="0" smtClean="0"/>
              <a:t> studies the paradigmatic relations of words and sentences</a:t>
            </a:r>
            <a:r>
              <a:rPr lang="en-US" dirty="0" smtClean="0"/>
              <a:t>, 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Syntax</a:t>
            </a:r>
            <a:r>
              <a:rPr lang="en-US" b="1" dirty="0" smtClean="0"/>
              <a:t> studies the </a:t>
            </a:r>
            <a:r>
              <a:rPr lang="en-US" b="1" dirty="0" err="1" smtClean="0"/>
              <a:t>syntagmatic</a:t>
            </a:r>
            <a:r>
              <a:rPr lang="en-US" b="1" dirty="0" smtClean="0"/>
              <a:t> relations of words and  sentences.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Angles of research: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 1 a) paradigmatic morphology, </a:t>
            </a:r>
          </a:p>
          <a:p>
            <a:pPr>
              <a:buNone/>
            </a:pPr>
            <a:r>
              <a:rPr lang="en-US" dirty="0" smtClean="0"/>
              <a:t>    b) </a:t>
            </a:r>
            <a:r>
              <a:rPr lang="en-US" dirty="0" err="1" smtClean="0"/>
              <a:t>syntagmatic</a:t>
            </a:r>
            <a:r>
              <a:rPr lang="en-US" dirty="0" smtClean="0"/>
              <a:t> morphology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                            2        a) paradigmatic syntax, </a:t>
            </a:r>
          </a:p>
          <a:p>
            <a:pPr>
              <a:buNone/>
            </a:pPr>
            <a:r>
              <a:rPr lang="en-US" dirty="0" smtClean="0"/>
              <a:t>                                       b) </a:t>
            </a:r>
            <a:r>
              <a:rPr lang="en-US" dirty="0" err="1" smtClean="0"/>
              <a:t>syntagmatic</a:t>
            </a:r>
            <a:r>
              <a:rPr lang="en-US" dirty="0" smtClean="0"/>
              <a:t> syntax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90488" indent="-74613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Practical grammar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b="1" dirty="0" smtClean="0"/>
              <a:t>studies the organization of words into various combinations, presents a set of rules of combining words into utterances, of modifying the forms of the words for particular purposes and for interpreting the results.  </a:t>
            </a:r>
            <a:endParaRPr lang="ru-RU" b="1" dirty="0" smtClean="0"/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Theoretical grammar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500" b="1" dirty="0" smtClean="0"/>
              <a:t>gives a scientific explanation to the nature and peculiarities of the grammatical system of the language</a:t>
            </a:r>
            <a:endParaRPr lang="ru-RU" sz="3500" dirty="0" smtClean="0"/>
          </a:p>
          <a:p>
            <a:pPr marL="90488" indent="0">
              <a:buNone/>
            </a:pPr>
            <a:r>
              <a:rPr lang="en-US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</TotalTime>
  <Words>622</Words>
  <Application>Microsoft Office PowerPoint</Application>
  <PresentationFormat>Экран (4:3)</PresentationFormat>
  <Paragraphs>78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Introduction to the theory of grammar</vt:lpstr>
      <vt:lpstr>Language is expressed and acquired through  media</vt:lpstr>
      <vt:lpstr>Language structure</vt:lpstr>
      <vt:lpstr>Traditional definition Morphology                 Syntax </vt:lpstr>
      <vt:lpstr>Types of relations between grammatical units</vt:lpstr>
      <vt:lpstr>Слайд 6</vt:lpstr>
      <vt:lpstr>Слайд 7</vt:lpstr>
      <vt:lpstr>Слайд 8</vt:lpstr>
      <vt:lpstr>Слайд 9</vt:lpstr>
      <vt:lpstr>The aims of the course  are:  </vt:lpstr>
      <vt:lpstr>Language and speech according to I.A.  Beaudoin de Courtenay (the end of 19th c.)  and  Ferdinand de Saussure </vt:lpstr>
      <vt:lpstr>He has written a letter.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the theory of grammar</dc:title>
  <dc:creator>TMP</dc:creator>
  <cp:lastModifiedBy>TMP</cp:lastModifiedBy>
  <cp:revision>26</cp:revision>
  <dcterms:created xsi:type="dcterms:W3CDTF">2013-09-07T15:17:40Z</dcterms:created>
  <dcterms:modified xsi:type="dcterms:W3CDTF">2014-09-01T17:39:13Z</dcterms:modified>
</cp:coreProperties>
</file>