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C2C88-EF5B-4CD3-9793-BE5167BC607A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94014-5FC3-414A-BB74-5E94C6F54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3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РБ могут создаваться коммерческие и некоммерческие ФКС.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1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П.37 содержит обязанности.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Законодательство РБ не содержит указания возраста, состояния здоровья судей.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4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Предлагается сделать на примере РФ законодательно закрепить страхование ответственности организаторов массовых мероприятий.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6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лицензии деятельность агента могут осуществлять братья, сестры, супруги спортсмена, юрист, адвокат.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11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Агент обязан заключить агентский договор при осуществлении своей деятельности. Агент может представлять только 1 сторону и получить вознаграждение только от этой стороны.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Организации ФКС создаются, реорганизуются и ликвидируются в соответствии с ГК РБ и иными актами законодательства.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8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Ст.5 модельного закона О спорте содержит права и обязанности федераций.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2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Спортивные клубы могут создаваться юр.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физ.лицами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республиканскими и местными органами исполнительной власти, органами местного самоуправления и могут быть приняты в члены белорусских спортивных федераций. Согласно ст.14 закона спортивный клуб – организация, осуществляющая деятельность по подготовке спортсменов (команд спортсменов) и представление их от своего имени на спортивных соревнованиях. Согласно указу Президента № 518 23.10.2009г. «О некоторых вопросах аренды и безвозмездного пользования имуществом» клубы по спортивным интересам включены в перечень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юр.лиц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которым недвижимое имущество, находящееся в государственной собственности предоставляется в безвозмездное пользование. Возглавляет клуб директор, который организует и координирует работу по всем направлениям деятельности спортивного клуба, отвечает за развитие физкультурно-оздоровительной работы и осуществляет контроль за организацией учебно-тренировочного процесса.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2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общеобразовательных учреждениях и учреждениях, обеспечивающих получение высшего образования – не реже 2 раз в неделю. В ПТУ и средних учебных заведениях – не реже 3 раз в неделю. Для проведения дополнительной физкультурно-оздоровительной работы организуется работа кружков, секций. Учащиеся и студенты проходят ежегодное медицинское обследование.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2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отличии от гражданского в трудовом договоре работник заинтересован в большей мере лишь в оплате собственного труда, а не в процессе деятельности и ее результатах, в то время как спортсмен осуществляет деятельность исходя из собственной заинтересованности по итогам конкурентной борьбы в любом соревновании. Ст.31, 32 закона.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9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руководящим должностям относятся главный и государственный тренер.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9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Судья допускается к судейству на официальных спортивных соревнованиях только после прохождения специальной подготовки в организациях ФКС. Судья, имеющий перерыв в судействе, превышающий 4 года допускается к судейству только после специальной подготовки.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8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о снижении или лишения судейской категории принимает орган, присвоивший данную категорию.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94014-5FC3-414A-BB74-5E94C6F541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2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6172200" cy="189436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D66628"/>
                </a:solidFill>
                <a:latin typeface="Times New Roman" pitchFamily="18" charset="0"/>
                <a:cs typeface="Times New Roman" pitchFamily="18" charset="0"/>
              </a:rPr>
              <a:t>Субъекты </a:t>
            </a:r>
            <a:r>
              <a:rPr lang="ru-RU" sz="4000" dirty="0">
                <a:solidFill>
                  <a:srgbClr val="D66628"/>
                </a:solidFill>
                <a:latin typeface="Times New Roman" pitchFamily="18" charset="0"/>
                <a:cs typeface="Times New Roman" pitchFamily="18" charset="0"/>
              </a:rPr>
              <a:t>спортивных правоотношений.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74032"/>
            <a:ext cx="451814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22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640960" cy="56612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Модельный закон СНГ «О спортивных клубах и инвалидах».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воспитание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часть образовательного процесса, направленного на развитие физических способностей, приобретение знаний в сфере ФКС и формирование двигательных навыков.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соответствии с законодательством определяют средства и методы проведения учебных занятий на основе типовых планов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изическое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обязательная часть образовательного процесса и осуществляется в процессе разнообразных видов детской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61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2. Правовой </a:t>
            </a:r>
            <a:r>
              <a:rPr lang="ru-RU" dirty="0"/>
              <a:t>статус спортсменов и тренеров.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96944" cy="57332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в дискуссии о том, нормами какой отрасли права следует регулировать труд спортсменов и тренеров: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1)приоритет трудового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права;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2)приоритет гражданского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права;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3)компромиссная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624064" cy="27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62997"/>
            <a:ext cx="3865105" cy="270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62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 Правовой статус спортсменов и тренеров.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640960" cy="5589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 моменты гражданско-правового регулирования: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1)позволяет самостоятельно устанавливать вознаграждения спортсменов, мотивируя его более высоким уровнем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достижений;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2)позволяет расширить круг прав 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обязанностей;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3)позволяет увеличить объем ответственности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спортсмена.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" y="4725144"/>
            <a:ext cx="3052007" cy="187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07056"/>
            <a:ext cx="2382768" cy="1578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20" y="4407056"/>
            <a:ext cx="3002848" cy="199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19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2. Правовой статус спортсменов и тренеров.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туризма выделяют 2 категории тренеров: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988840"/>
            <a:ext cx="4017640" cy="4869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тренер спортсмена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– тренер, непосредственно работающий со спортсменами не менее 1 года на момент участия в международных спортивных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соревнованиях.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988840"/>
            <a:ext cx="4334200" cy="48691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Тренер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обеспечивающий подготовку спортсмена на ранних этапах – тренеры-преподаватели специализированных учебно-спортивных учреждений, учителя по спорту, проработавшие со спортсменами не менее 2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лет.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307937"/>
            <a:ext cx="2298063" cy="152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79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 Правовой статус спортсменов и тренеров.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640960" cy="5445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физ.лицо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имеющее соответствующее среднее профессиональное или высшее профессиональное образование, и осуществляющее проведение со спортсменами учебно-тренировочных мероприятий, а также руководство их состязательной деятельностью для достижения спортивных результатов.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040"/>
            <a:ext cx="444689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19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>3. Правовой </a:t>
            </a:r>
            <a:r>
              <a:rPr lang="ru-RU" dirty="0"/>
              <a:t>статус судей.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судьях по спорту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определяет правовой статус судей. Согласно п.3 судья по спорту – гражданин РБ, уполномоченный лицом, проводящим спортивное соревнование осуществлять контроль за соблюдением правил спортивных соревнований, определять победителей и фиксировать спортивные результаты.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4057450" cy="283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52370"/>
            <a:ext cx="2603362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07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3. Правовой статус судей.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Судейские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присваиваются последовательно: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8748464" cy="558924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1)судья по спорту – присваивается гражданам РБ, достигших 16 лет, прошедшим подготовку в организациях ФКС и имеющих практику судейства в качестве стажера не менее 3 неофициальных спортивных соревнований. Данная категория присваивается организациями ФКС, осуществляющими подготовку граждан, претендующих на получение судейской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категории;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2)судья по спорту 1 категории – присваивается управлениями ФКС областных и Минского городского исполнительных </a:t>
            </a:r>
            <a:r>
              <a:rPr lang="ru-RU" dirty="0" smtClean="0"/>
              <a:t>комитетов;</a:t>
            </a:r>
            <a:endParaRPr lang="ru-RU" dirty="0"/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3)судья по спорту национальной категории – обязательно стаж работы судьей предыдущей категории не менее 3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лет;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4)судья по спорту высшей национальной категории - обязательно стаж работы судьей предыдущей категории не менее 4 </a:t>
            </a:r>
            <a:r>
              <a:rPr lang="ru-RU" dirty="0" smtClean="0"/>
              <a:t>лет;</a:t>
            </a:r>
            <a:r>
              <a:rPr lang="ru-RU" dirty="0"/>
              <a:t> </a:t>
            </a:r>
            <a:r>
              <a:rPr lang="ru-RU" dirty="0" smtClean="0"/>
              <a:t>2 </a:t>
            </a:r>
            <a:r>
              <a:rPr lang="ru-RU" dirty="0"/>
              <a:t>последние присваиваются </a:t>
            </a:r>
            <a:r>
              <a:rPr lang="ru-RU" dirty="0" err="1"/>
              <a:t>МинСпорта</a:t>
            </a:r>
            <a:r>
              <a:rPr lang="ru-RU" dirty="0"/>
              <a:t> и туризма.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5)судья по спорту международного международной категории – присваивается международными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организациями.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41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/>
              <a:t>3. Правовой статус судей.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640960" cy="58052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Права судей по спорту (п.36):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участвовать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судействе спортивных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соревнований;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носить </a:t>
            </a:r>
            <a:r>
              <a:rPr lang="ru-RU" dirty="0">
                <a:solidFill>
                  <a:srgbClr val="92D050"/>
                </a:solidFill>
              </a:rPr>
              <a:t>нагрудной значок судьи по </a:t>
            </a:r>
            <a:r>
              <a:rPr lang="ru-RU" dirty="0" smtClean="0">
                <a:solidFill>
                  <a:srgbClr val="92D050"/>
                </a:solidFill>
              </a:rPr>
              <a:t>спорту;</a:t>
            </a:r>
            <a:endParaRPr lang="ru-RU" dirty="0">
              <a:solidFill>
                <a:srgbClr val="92D050"/>
              </a:solidFill>
            </a:endParaRP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повышать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уровень судейской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квалификации;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rgbClr val="92D050"/>
                </a:solidFill>
              </a:rPr>
              <a:t>ходатайствовать </a:t>
            </a:r>
            <a:r>
              <a:rPr lang="ru-RU" dirty="0">
                <a:solidFill>
                  <a:srgbClr val="92D050"/>
                </a:solidFill>
              </a:rPr>
              <a:t>о снятии взысканий (предупреждение, отстранение от судейства на определенный срок, снижение или лишение судейской категории</a:t>
            </a:r>
            <a:r>
              <a:rPr lang="ru-RU" dirty="0" smtClean="0">
                <a:solidFill>
                  <a:srgbClr val="92D050"/>
                </a:solidFill>
              </a:rPr>
              <a:t>).</a:t>
            </a:r>
            <a:endParaRPr lang="ru-RU" dirty="0">
              <a:solidFill>
                <a:srgbClr val="92D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1709936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3" y="4441886"/>
            <a:ext cx="3508387" cy="22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31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4.Болельщики</a:t>
            </a:r>
            <a:r>
              <a:rPr lang="ru-RU" dirty="0"/>
              <a:t>, их виды и права. </a:t>
            </a:r>
            <a:br>
              <a:rPr lang="ru-RU" dirty="0"/>
            </a:br>
            <a: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Болельщики делятся на 2 категории:</a:t>
            </a:r>
            <a:br>
              <a:rPr lang="ru-RU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активные </a:t>
            </a:r>
            <a:r>
              <a:rPr lang="ru-RU" dirty="0"/>
              <a:t>– </a:t>
            </a:r>
            <a:r>
              <a:rPr lang="ru-RU" dirty="0" err="1"/>
              <a:t>физ.лица</a:t>
            </a:r>
            <a:r>
              <a:rPr lang="ru-RU" dirty="0"/>
              <a:t>, непосредственно посещающие массовые мероприятия спортивного </a:t>
            </a:r>
            <a:r>
              <a:rPr lang="ru-RU" dirty="0" smtClean="0"/>
              <a:t>характера.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пассивные</a:t>
            </a:r>
            <a:r>
              <a:rPr lang="ru-RU" dirty="0"/>
              <a:t> – </a:t>
            </a:r>
            <a:r>
              <a:rPr lang="ru-RU" dirty="0" err="1"/>
              <a:t>физ.лица</a:t>
            </a:r>
            <a:r>
              <a:rPr lang="ru-RU" dirty="0"/>
              <a:t>, удовлетворяющие свой интерес посредством просмотра спортивных мероприятий, используя </a:t>
            </a:r>
            <a:r>
              <a:rPr lang="ru-RU" dirty="0" smtClean="0"/>
              <a:t>СМИ.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65545"/>
            <a:ext cx="3632362" cy="272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40707"/>
            <a:ext cx="3758253" cy="264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85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4.Болельщики, их виды и права.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Права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07504" y="2362200"/>
            <a:ext cx="4392488" cy="44958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А)право на комфортное пребывание на спортивном объекте во время проведения спортивного </a:t>
            </a:r>
            <a:r>
              <a:rPr lang="ru-RU" dirty="0" smtClean="0">
                <a:solidFill>
                  <a:srgbClr val="00B050"/>
                </a:solidFill>
              </a:rPr>
              <a:t>мероприятия;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Б)право на безопасность при проведении спортивных мероприятий (ст.8 закона, закон О массовых мероприятиях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В)право на приобретение билетов на спортивное </a:t>
            </a:r>
            <a:r>
              <a:rPr lang="ru-RU" dirty="0" smtClean="0">
                <a:solidFill>
                  <a:srgbClr val="00B050"/>
                </a:solidFill>
              </a:rPr>
              <a:t>мероприятие;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Г)право на возмещение вреда, причиненного при организации и проведении спортивного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мероприятия.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А)просмотр спортивных мероприятий (закон о рекламе, ст.4)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4800" dirty="0" smtClean="0"/>
              <a:t>активные</a:t>
            </a:r>
            <a:endParaRPr lang="ru-RU" sz="4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4800" dirty="0"/>
              <a:t>пассивные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39732"/>
            <a:ext cx="3748854" cy="254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30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>1. Организации </a:t>
            </a:r>
            <a:r>
              <a:rPr lang="ru-RU" dirty="0"/>
              <a:t>ФКС.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712968" cy="4320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Согласно </a:t>
            </a:r>
            <a:r>
              <a:rPr lang="ru-RU" dirty="0">
                <a:solidFill>
                  <a:srgbClr val="0070C0"/>
                </a:solidFill>
              </a:rPr>
              <a:t>ст.11 закона О ФКС организацией ФКС признается </a:t>
            </a:r>
            <a:r>
              <a:rPr lang="ru-RU" dirty="0" err="1">
                <a:solidFill>
                  <a:srgbClr val="0070C0"/>
                </a:solidFill>
              </a:rPr>
              <a:t>юр.лицо</a:t>
            </a:r>
            <a:r>
              <a:rPr lang="ru-RU" dirty="0">
                <a:solidFill>
                  <a:srgbClr val="0070C0"/>
                </a:solidFill>
              </a:rPr>
              <a:t>, предметом деятельности которого в соответствии с учредительными документами являются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развитие ФКС;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подготовка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спортивного резерва и спортсменов высокого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класса;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физкультурно-оздоровительная </a:t>
            </a:r>
            <a:r>
              <a:rPr lang="ru-RU" dirty="0">
                <a:solidFill>
                  <a:srgbClr val="7030A0"/>
                </a:solidFill>
              </a:rPr>
              <a:t>и иная деятельность с </a:t>
            </a:r>
            <a:r>
              <a:rPr lang="ru-RU" dirty="0" smtClean="0">
                <a:solidFill>
                  <a:srgbClr val="7030A0"/>
                </a:solidFill>
              </a:rPr>
              <a:t>гражданами;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спортивных мероприятий, участие в них, подготовка спортсменов и представление спортсменов от своего имени на спортивных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соревнованиях;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учебно-методическое </a:t>
            </a:r>
            <a:r>
              <a:rPr lang="ru-RU" dirty="0">
                <a:solidFill>
                  <a:srgbClr val="7030A0"/>
                </a:solidFill>
              </a:rPr>
              <a:t>обеспечение системы </a:t>
            </a:r>
            <a:r>
              <a:rPr lang="ru-RU" dirty="0" smtClean="0">
                <a:solidFill>
                  <a:srgbClr val="7030A0"/>
                </a:solidFill>
              </a:rPr>
              <a:t>ФКС.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05400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953000"/>
            <a:ext cx="2826060" cy="188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912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 smtClean="0"/>
              <a:t>5. Агентская </a:t>
            </a:r>
            <a:r>
              <a:rPr lang="ru-RU" dirty="0"/>
              <a:t>деятельность.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640960" cy="5589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Спортивный агент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физ.лицо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которое на основании лицензии и за вознаграждение оказывает организации или спортсмену услуги, связанной с совершением определенных действий (переход спортсмена в другую организацию, заключение, перезаключение трудового договора между организацией и спортсменом).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46200"/>
            <a:ext cx="2722691" cy="271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42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67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5. Агентская деятельность.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Перечень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услуг, оказываемых агентом: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аключение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трудовых контрактов между спортсменом и спортивной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организацией.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аключение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трансфертного контракта между 2 спортивными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организациями.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3491460" cy="2519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9820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24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5. Агентская деятельность.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быть временно приостановлена: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если </a:t>
            </a:r>
            <a:r>
              <a:rPr lang="ru-RU" dirty="0"/>
              <a:t>агент вовремя не продлил договор страхования </a:t>
            </a:r>
            <a:r>
              <a:rPr lang="ru-RU" dirty="0" smtClean="0"/>
              <a:t>ответственности;</a:t>
            </a:r>
            <a:endParaRPr lang="ru-RU" dirty="0"/>
          </a:p>
          <a:p>
            <a:r>
              <a:rPr lang="ru-RU" dirty="0" smtClean="0"/>
              <a:t>агент </a:t>
            </a:r>
            <a:r>
              <a:rPr lang="ru-RU" dirty="0"/>
              <a:t>начал работать на какой-либо должности в спортивной </a:t>
            </a:r>
            <a:r>
              <a:rPr lang="ru-RU" dirty="0" smtClean="0"/>
              <a:t>организации; </a:t>
            </a:r>
            <a:endParaRPr lang="ru-RU" dirty="0"/>
          </a:p>
          <a:p>
            <a:r>
              <a:rPr lang="ru-RU" dirty="0" smtClean="0"/>
              <a:t>возникли </a:t>
            </a:r>
            <a:r>
              <a:rPr lang="ru-RU" dirty="0"/>
              <a:t>основания для лишения </a:t>
            </a:r>
            <a:r>
              <a:rPr lang="ru-RU" dirty="0" smtClean="0"/>
              <a:t>лицензии.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257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97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5. Агентская деятельность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5300" b="1" dirty="0">
                <a:solidFill>
                  <a:schemeClr val="accent2">
                    <a:lumMod val="50000"/>
                  </a:schemeClr>
                </a:solidFill>
              </a:rPr>
              <a:t>Требования к агентам: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1)гражданин РБ, имеющий высшее </a:t>
            </a:r>
            <a:r>
              <a:rPr lang="ru-RU" dirty="0" smtClean="0">
                <a:solidFill>
                  <a:srgbClr val="00B050"/>
                </a:solidFill>
              </a:rPr>
              <a:t>образование;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2)не имеющее проблем с законодательством (отсутствие судимости);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3)</a:t>
            </a:r>
            <a:r>
              <a:rPr lang="ru-RU" dirty="0" err="1" smtClean="0">
                <a:solidFill>
                  <a:srgbClr val="00B050"/>
                </a:solidFill>
              </a:rPr>
              <a:t>наркологически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и психически </a:t>
            </a:r>
            <a:r>
              <a:rPr lang="ru-RU" dirty="0" smtClean="0">
                <a:solidFill>
                  <a:srgbClr val="00B050"/>
                </a:solidFill>
              </a:rPr>
              <a:t>здоровый;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4)не имеющий право занимать любые штатные и нештатные должности в спортивных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организациях.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77072"/>
            <a:ext cx="3534939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4653136"/>
            <a:ext cx="3590507" cy="195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077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1" cy="6858000"/>
          </a:xfrm>
        </p:spPr>
      </p:pic>
    </p:spTree>
    <p:extLst>
      <p:ext uri="{BB962C8B-B14F-4D97-AF65-F5344CB8AC3E}">
        <p14:creationId xmlns:p14="http://schemas.microsoft.com/office/powerpoint/2010/main" val="43927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1. Организации </a:t>
            </a:r>
            <a:r>
              <a:rPr lang="ru-RU" dirty="0" smtClean="0"/>
              <a:t>ФКС.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организациям ФКС относятся: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640960" cy="580526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национальный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олимпийский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комитет;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паролимпийский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комитет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РБ;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федерации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 видам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спорта;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клубы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видам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спорта;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специализированные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учебно-спортивные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учреждения;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физкультурно-оздоровительные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спортивные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центры;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иные организации.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2946983" cy="1967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68" y="3933056"/>
            <a:ext cx="3342999" cy="194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90739"/>
            <a:ext cx="2076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8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748464" cy="587727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Национальный олимпийский комитет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общественная организация, признанная международным олимпийским комитетом, которая возглавляет спортивное движение Беларуси, участвует в разработке и проведении совместно с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МинСпорта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 туризма единой государственной политики развития спорта высших достижений, руководствуется в своей деятельности законодательством РБ, олимпийской хартией международного олимпийского комитета и своим уставом.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02303"/>
            <a:ext cx="4752528" cy="27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10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0118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C00000"/>
                </a:solidFill>
              </a:rPr>
              <a:t>Паралимпийский</a:t>
            </a:r>
            <a:r>
              <a:rPr lang="ru-RU" b="1" i="1" dirty="0">
                <a:solidFill>
                  <a:srgbClr val="C00000"/>
                </a:solidFill>
              </a:rPr>
              <a:t> комитет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общественная организация, признанная международным и европейским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паролимпийским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комитетами, возглавляет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паролимпийское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движение в Беларуси, участвует в разработке и проведении с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МинСпорта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 туризма, Минтруда и социальной защиты, Минздравом, Минобразования, а также общественными объединениями инвалидов единой государственной политики развития ФКС среди инвалидов, в том числе среди детей с особенностями психофизического развития и руководствуется в своей деятельности законодательством РБ, уставами международного и европейского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паролимпийских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комитетов и своим уставом.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720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(ст.15 з-на) – некоммерческая организация, созданная в форме общественного объединения в целях развития видов спорта в РБ, организации и проведения спортивных соревнований по отдельным видам спорта.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378200" cy="353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117575" cy="34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5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35416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1. Организации ФКС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федерации: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640960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проводить </a:t>
            </a:r>
            <a:r>
              <a:rPr lang="ru-RU" dirty="0">
                <a:solidFill>
                  <a:srgbClr val="00B050"/>
                </a:solidFill>
              </a:rPr>
              <a:t>официальные чемпионаты, розыгрыши кубков в РБ в соответствии со своей </a:t>
            </a:r>
            <a:r>
              <a:rPr lang="ru-RU" dirty="0" smtClean="0">
                <a:solidFill>
                  <a:srgbClr val="00B050"/>
                </a:solidFill>
              </a:rPr>
              <a:t>компетенцией;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/>
              <a:t>представлять </a:t>
            </a:r>
            <a:r>
              <a:rPr lang="ru-RU" dirty="0"/>
              <a:t>интересы РБ в международных спортивных организациях, а также в спортивных мероприятиях, проводимых международными спортивными </a:t>
            </a:r>
            <a:r>
              <a:rPr lang="ru-RU" dirty="0" smtClean="0"/>
              <a:t>организациями;</a:t>
            </a:r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вносить </a:t>
            </a:r>
            <a:r>
              <a:rPr lang="ru-RU" dirty="0">
                <a:solidFill>
                  <a:srgbClr val="00B050"/>
                </a:solidFill>
              </a:rPr>
              <a:t>представления в </a:t>
            </a:r>
            <a:r>
              <a:rPr lang="ru-RU" dirty="0" err="1">
                <a:solidFill>
                  <a:srgbClr val="00B050"/>
                </a:solidFill>
              </a:rPr>
              <a:t>МинСпорта</a:t>
            </a:r>
            <a:r>
              <a:rPr lang="ru-RU" dirty="0">
                <a:solidFill>
                  <a:srgbClr val="00B050"/>
                </a:solidFill>
              </a:rPr>
              <a:t> и туризма предложения по формированию национальных и сборных команд по видам </a:t>
            </a:r>
            <a:r>
              <a:rPr lang="ru-RU" dirty="0" smtClean="0">
                <a:solidFill>
                  <a:srgbClr val="00B050"/>
                </a:solidFill>
              </a:rPr>
              <a:t>спорта;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/>
              <a:t>вносить </a:t>
            </a:r>
            <a:r>
              <a:rPr lang="ru-RU" dirty="0"/>
              <a:t>представления в </a:t>
            </a:r>
            <a:r>
              <a:rPr lang="ru-RU" dirty="0" err="1"/>
              <a:t>МинСпорта</a:t>
            </a:r>
            <a:r>
              <a:rPr lang="ru-RU" dirty="0"/>
              <a:t> и туризма об отчислении членов национальных и сборных команд, не выполняющих установленных нормативов и систематически нарушающих свои </a:t>
            </a:r>
            <a:r>
              <a:rPr lang="ru-RU" dirty="0" smtClean="0"/>
              <a:t>обязанности;</a:t>
            </a:r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участвовать </a:t>
            </a:r>
            <a:r>
              <a:rPr lang="ru-RU" dirty="0">
                <a:solidFill>
                  <a:srgbClr val="00B050"/>
                </a:solidFill>
              </a:rPr>
              <a:t>в материально-техническом обеспечении национальных и сборных команд РБ по видам спорта, финансирование их подготовки к международным спортивных мероприятиях и участие в </a:t>
            </a:r>
            <a:r>
              <a:rPr lang="ru-RU" dirty="0" smtClean="0">
                <a:solidFill>
                  <a:srgbClr val="00B050"/>
                </a:solidFill>
              </a:rPr>
              <a:t>них.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2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5229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участвовать в разработке и проведении совместно с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туризма, национальным олимпийским комитетом,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паролимпийским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комитетом единой государственной политики развития спорта и осуществляет иную деятельность. Ст. 20 закона Об общественных объединениях.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29258"/>
            <a:ext cx="3124588" cy="32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2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/>
              <a:t>1. Организации ФКС.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64096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организация, осуществляющая деятельность по подготовке спортсменов (команд спортсменов) и представление их от своего имени на спортивных соревнованиях. Согласно указу Президента № 518 23.10.2009г.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096344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33087"/>
            <a:ext cx="2808312" cy="362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64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1572</Words>
  <Application>Microsoft Office PowerPoint</Application>
  <PresentationFormat>Экран (4:3)</PresentationFormat>
  <Paragraphs>117</Paragraphs>
  <Slides>24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Субъекты спортивных правоотношений. </vt:lpstr>
      <vt:lpstr>1. Организации ФКС. </vt:lpstr>
      <vt:lpstr>1. Организации ФКС. К организациям ФКС относятся: </vt:lpstr>
      <vt:lpstr>1. Организации ФКС.</vt:lpstr>
      <vt:lpstr>1. Организации ФКС.</vt:lpstr>
      <vt:lpstr>1. Организации ФКС.</vt:lpstr>
      <vt:lpstr>1. Организации ФКС. Права федерации:</vt:lpstr>
      <vt:lpstr>1. Организации ФКС.</vt:lpstr>
      <vt:lpstr>1. Организации ФКС.</vt:lpstr>
      <vt:lpstr>1. Организации ФКС.</vt:lpstr>
      <vt:lpstr>2. Правовой статус спортсменов и тренеров. </vt:lpstr>
      <vt:lpstr>2. Правовой статус спортсменов и тренеров.</vt:lpstr>
      <vt:lpstr>2. Правовой статус спортсменов и тренеров. Согласно инструкции МинСпорта и туризма выделяют 2 категории тренеров: </vt:lpstr>
      <vt:lpstr>2. Правовой статус спортсменов и тренеров.</vt:lpstr>
      <vt:lpstr>3. Правовой статус судей. </vt:lpstr>
      <vt:lpstr>3. Правовой статус судей. Судейские категории присваиваются последовательно: </vt:lpstr>
      <vt:lpstr>3. Правовой статус судей.</vt:lpstr>
      <vt:lpstr>4.Болельщики, их виды и права.  Болельщики делятся на 2 категории: </vt:lpstr>
      <vt:lpstr>4.Болельщики, их виды и права. Права: </vt:lpstr>
      <vt:lpstr>5. Агентская деятельность.  </vt:lpstr>
      <vt:lpstr>5. Агентская деятельность. Перечень услуг, оказываемых агентом: </vt:lpstr>
      <vt:lpstr>5. Агентская деятельность.  Лицензия может быть временно приостановлена: </vt:lpstr>
      <vt:lpstr>5. Агентская деятельность. Требования к агентам: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Субъекты спортивных правоотношений. </dc:title>
  <dc:creator>Надя</dc:creator>
  <cp:lastModifiedBy>Надя</cp:lastModifiedBy>
  <cp:revision>10</cp:revision>
  <dcterms:created xsi:type="dcterms:W3CDTF">2015-03-24T09:49:56Z</dcterms:created>
  <dcterms:modified xsi:type="dcterms:W3CDTF">2015-03-24T15:58:04Z</dcterms:modified>
</cp:coreProperties>
</file>