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8"/>
  </p:notesMasterIdLst>
  <p:sldIdLst>
    <p:sldId id="256" r:id="rId2"/>
    <p:sldId id="257" r:id="rId3"/>
    <p:sldId id="261" r:id="rId4"/>
    <p:sldId id="258" r:id="rId5"/>
    <p:sldId id="272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858" autoAdjust="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8BFB4-C626-42FC-A754-0B21114FB5A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C7E70-888D-497F-B76C-E9EDF4BDD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9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C7E70-888D-497F-B76C-E9EDF4BDD72B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133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77C9A0F-5FAF-4946-874D-B689FB14C7F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3FEF9B5-C3FF-4AA3-83BD-E03CA59BEB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ru-RU" dirty="0" smtClean="0"/>
              <a:t>Диакритические знаки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912768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(´) –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čárka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обозначает долготу гласных: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á, é, í, ó, ú, ý: 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čÍše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krátký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(°)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kroužek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обозначает долгое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[ū]: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vůle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sůl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(ˇ) –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háček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обозначает согласные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č, ž, š, ř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также обозначает мягкость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Ň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Ť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ň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o, u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ň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конце слова: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ňouma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kůň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(ʾ) –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апостроф обозначает мягкость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t, d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o, u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 конце слова: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ťukat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zeď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9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268761"/>
            <a:ext cx="5723468" cy="7920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124744"/>
            <a:ext cx="6768752" cy="446449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1.Koš, dub, student,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muž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čaj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-a, -(c)e: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předseda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soudce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-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-us, -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ius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ismus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kosmos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génius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cirkus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feudalismus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-a, -e: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škola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sestra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dcera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tabule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ulice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restaurace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adost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kost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píseň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báseň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268760"/>
            <a:ext cx="6196405" cy="4454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1. -o: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okno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město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kolo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auto.</a:t>
            </a: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2. -e: pole,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slunce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moře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í: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stavení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čtení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starnutí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4. -um, 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eum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-ma, 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ium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album,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muzeum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kritérium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drama.</a:t>
            </a: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ele,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kotě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štěně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1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764704"/>
            <a:ext cx="6196405" cy="4958365"/>
          </a:xfrm>
        </p:spPr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Ř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editel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ředitelka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Poslanec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poslankyně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Bojovník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bojovnice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Filolog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filoložka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Marek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Marková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Ševčenko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Ševčenková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Hrdlička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Hrdličková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1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124744"/>
            <a:ext cx="6196405" cy="4598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Jednotné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číslo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singulár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Množné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číslo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plurál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1.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první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(N.)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druhý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(G.)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třetí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(D.)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4.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čtvrtý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pátý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Vokativ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(V.)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6.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šestý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Lokál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(L.)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7.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sedmý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pád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Instrumentál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(I.)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Общая характеристика типов склонения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Ударение не принимает участия в образовании словоформы.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Система склонения сложная, разветвлённая, значительно дифференцированная внутри рода.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Распределение по типам склонения определяется: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59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200800" cy="4742341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ru-RU" sz="3200" dirty="0" smtClean="0"/>
              <a:t>1. Наличием или отсутствием окончания;</a:t>
            </a:r>
          </a:p>
          <a:p>
            <a:pPr marL="0" indent="0">
              <a:buNone/>
            </a:pPr>
            <a:r>
              <a:rPr lang="ru-RU" sz="3200" dirty="0" smtClean="0"/>
              <a:t>2. Характером основы (мягкий, твёрдый, функционально мягкий согласный);</a:t>
            </a:r>
          </a:p>
          <a:p>
            <a:pPr marL="0" indent="0">
              <a:buNone/>
            </a:pPr>
            <a:r>
              <a:rPr lang="ru-RU" sz="3200" dirty="0" smtClean="0"/>
              <a:t>3. Характером окончания.</a:t>
            </a:r>
          </a:p>
          <a:p>
            <a:pPr marL="0" indent="0">
              <a:buNone/>
            </a:pPr>
            <a:r>
              <a:rPr lang="ru-RU" sz="3200" dirty="0" smtClean="0"/>
              <a:t> 4. Категорией одушевлённости/неодушевлённости.</a:t>
            </a:r>
          </a:p>
          <a:p>
            <a:pPr marL="457200" indent="-457200">
              <a:buFont typeface="+mj-lt"/>
              <a:buAutoNum type="arabicPeriod"/>
            </a:pPr>
            <a:endParaRPr lang="ru-RU" sz="3200" dirty="0" smtClean="0"/>
          </a:p>
          <a:p>
            <a:pPr marL="457200" indent="-457200">
              <a:buFont typeface="+mj-lt"/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110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340768"/>
            <a:ext cx="6196405" cy="4382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М. р.: </a:t>
            </a:r>
            <a:r>
              <a:rPr lang="en-US" sz="3200" dirty="0" err="1" smtClean="0"/>
              <a:t>byt</a:t>
            </a:r>
            <a:r>
              <a:rPr lang="en-US" sz="3200" dirty="0" smtClean="0"/>
              <a:t>, student, </a:t>
            </a:r>
            <a:r>
              <a:rPr lang="en-US" sz="3200" dirty="0" err="1" smtClean="0"/>
              <a:t>muž</a:t>
            </a:r>
            <a:r>
              <a:rPr lang="en-US" sz="3200" dirty="0" smtClean="0"/>
              <a:t>, </a:t>
            </a:r>
            <a:r>
              <a:rPr lang="en-US" sz="3200" dirty="0" err="1" smtClean="0"/>
              <a:t>stroj</a:t>
            </a:r>
            <a:r>
              <a:rPr lang="en-US" sz="3200" dirty="0" smtClean="0"/>
              <a:t>, </a:t>
            </a:r>
            <a:r>
              <a:rPr lang="en-US" sz="3200" dirty="0" err="1" smtClean="0"/>
              <a:t>předseda</a:t>
            </a:r>
            <a:r>
              <a:rPr lang="en-US" sz="3200" dirty="0" smtClean="0"/>
              <a:t>, </a:t>
            </a:r>
            <a:r>
              <a:rPr lang="en-US" sz="3200" dirty="0" err="1" smtClean="0"/>
              <a:t>soudce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ru-RU" sz="3200" dirty="0" smtClean="0"/>
              <a:t>Ж. р.: </a:t>
            </a:r>
            <a:r>
              <a:rPr lang="en-US" sz="3200" dirty="0" err="1" smtClean="0"/>
              <a:t>žena</a:t>
            </a:r>
            <a:r>
              <a:rPr lang="en-US" sz="3200" dirty="0" smtClean="0"/>
              <a:t>, </a:t>
            </a:r>
            <a:r>
              <a:rPr lang="en-US" sz="3200" dirty="0" err="1" smtClean="0"/>
              <a:t>růže</a:t>
            </a:r>
            <a:r>
              <a:rPr lang="en-US" sz="3200" dirty="0" smtClean="0"/>
              <a:t>, </a:t>
            </a:r>
            <a:r>
              <a:rPr lang="en-US" sz="3200" dirty="0" err="1" smtClean="0"/>
              <a:t>píseň</a:t>
            </a:r>
            <a:r>
              <a:rPr lang="en-US" sz="3200" dirty="0" smtClean="0"/>
              <a:t>, </a:t>
            </a:r>
            <a:r>
              <a:rPr lang="en-US" sz="3200" dirty="0" err="1" smtClean="0"/>
              <a:t>kost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ru-RU" sz="3200" dirty="0" smtClean="0"/>
              <a:t>Ср. р.: </a:t>
            </a:r>
            <a:r>
              <a:rPr lang="en-US" sz="3200" dirty="0" err="1" smtClean="0"/>
              <a:t>město</a:t>
            </a:r>
            <a:r>
              <a:rPr lang="en-US" sz="3200" dirty="0" smtClean="0"/>
              <a:t>, pole, </a:t>
            </a:r>
            <a:r>
              <a:rPr lang="en-US" sz="3200" dirty="0" err="1" smtClean="0"/>
              <a:t>stavení</a:t>
            </a:r>
            <a:r>
              <a:rPr lang="en-US" sz="3200" dirty="0" smtClean="0"/>
              <a:t>, </a:t>
            </a:r>
            <a:r>
              <a:rPr lang="en-US" sz="3200" dirty="0" err="1" smtClean="0"/>
              <a:t>kuře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06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Фонетико-орфографические особенности чешского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Нет редукции гласных.</a:t>
            </a:r>
          </a:p>
          <a:p>
            <a:pPr algn="just"/>
            <a:r>
              <a:rPr lang="ru-RU" dirty="0" smtClean="0"/>
              <a:t>Ударение постоянное, динамическое на первом слоге слова. </a:t>
            </a:r>
          </a:p>
          <a:p>
            <a:pPr algn="just"/>
            <a:r>
              <a:rPr lang="ru-RU" dirty="0" smtClean="0"/>
              <a:t>Ударение не имеет фонологической значимости.</a:t>
            </a:r>
          </a:p>
          <a:p>
            <a:pPr algn="just"/>
            <a:r>
              <a:rPr lang="ru-RU" dirty="0" smtClean="0"/>
              <a:t>Долгота имеет фонологическую значимость, все гласные противопоставлены по долготе и краткости.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85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632848" cy="543346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Наличие в системе гласных дифтонгов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au,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en-US" sz="2800" dirty="0" smtClean="0"/>
              <a:t>.</a:t>
            </a:r>
          </a:p>
          <a:p>
            <a:r>
              <a:rPr lang="ru-RU" sz="2800" dirty="0" smtClean="0"/>
              <a:t>Наличие слогообразующих согласных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r, l</a:t>
            </a:r>
            <a:r>
              <a:rPr lang="en-US" sz="2800" dirty="0" smtClean="0"/>
              <a:t>.</a:t>
            </a:r>
          </a:p>
          <a:p>
            <a:r>
              <a:rPr lang="ru-RU" sz="2800" dirty="0" smtClean="0"/>
              <a:t>Наличие специфических согласных, которые акустически и артикуляционно отсутствуют в русском языке.</a:t>
            </a:r>
          </a:p>
          <a:p>
            <a:pPr algn="just"/>
            <a:r>
              <a:rPr lang="ru-RU" sz="2800" dirty="0" smtClean="0"/>
              <a:t>Основным принципом чешского правописания является фонетический, в соответствии с которым максимально воспроизводятся произносимые звуки.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616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052736"/>
            <a:ext cx="7992888" cy="5544616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[ū] </a:t>
            </a:r>
            <a:r>
              <a:rPr lang="ru-RU" dirty="0" smtClean="0">
                <a:solidFill>
                  <a:schemeClr val="tx1"/>
                </a:solidFill>
              </a:rPr>
              <a:t>обозначается двумя знаками: </a:t>
            </a:r>
            <a:r>
              <a:rPr lang="en-US" dirty="0" smtClean="0">
                <a:solidFill>
                  <a:schemeClr val="tx1"/>
                </a:solidFill>
              </a:rPr>
              <a:t>ů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ú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ů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пишется в середине или в конце слова: </a:t>
            </a:r>
            <a:r>
              <a:rPr lang="en-US" dirty="0" err="1" smtClean="0">
                <a:solidFill>
                  <a:schemeClr val="tx1"/>
                </a:solidFill>
              </a:rPr>
              <a:t>dům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vůz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dolů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stolů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[ī] </a:t>
            </a:r>
            <a:r>
              <a:rPr lang="ru-RU" dirty="0" smtClean="0">
                <a:solidFill>
                  <a:schemeClr val="tx1"/>
                </a:solidFill>
              </a:rPr>
              <a:t>также обозначается двумя знаками: </a:t>
            </a:r>
            <a:r>
              <a:rPr lang="en-US" dirty="0" smtClean="0">
                <a:solidFill>
                  <a:schemeClr val="tx1"/>
                </a:solidFill>
              </a:rPr>
              <a:t>í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ý;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[ĭ]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также обозначается двумя </a:t>
            </a:r>
            <a:r>
              <a:rPr lang="ru-RU" dirty="0" smtClean="0">
                <a:solidFill>
                  <a:prstClr val="black"/>
                </a:solidFill>
              </a:rPr>
              <a:t>знаками:</a:t>
            </a:r>
            <a:r>
              <a:rPr lang="en-US" dirty="0">
                <a:solidFill>
                  <a:prstClr val="black"/>
                </a:solidFill>
              </a:rPr>
              <a:t>i</a:t>
            </a:r>
            <a:r>
              <a:rPr lang="en-US" dirty="0" smtClean="0">
                <a:solidFill>
                  <a:prstClr val="black"/>
                </a:solidFill>
              </a:rPr>
              <a:t>, y.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</a:rPr>
              <a:t>Знаки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, í </a:t>
            </a:r>
            <a:r>
              <a:rPr lang="ru-RU" dirty="0" smtClean="0">
                <a:solidFill>
                  <a:prstClr val="black"/>
                </a:solidFill>
              </a:rPr>
              <a:t>всегда пишутся после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j, c, ř, š, </a:t>
            </a:r>
            <a:r>
              <a:rPr lang="en-US" dirty="0" err="1" smtClean="0">
                <a:solidFill>
                  <a:srgbClr val="FF0000"/>
                </a:solidFill>
              </a:rPr>
              <a:t>ž,č</a:t>
            </a:r>
            <a:r>
              <a:rPr lang="en-US" dirty="0" smtClean="0">
                <a:solidFill>
                  <a:prstClr val="black"/>
                </a:solidFill>
              </a:rPr>
              <a:t>: </a:t>
            </a:r>
            <a:r>
              <a:rPr lang="en-US" dirty="0" err="1" smtClean="0">
                <a:solidFill>
                  <a:prstClr val="black"/>
                </a:solidFill>
              </a:rPr>
              <a:t>žít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endParaRPr lang="ru-RU" dirty="0" smtClean="0">
              <a:solidFill>
                <a:prstClr val="black"/>
              </a:solidFill>
            </a:endParaRPr>
          </a:p>
          <a:p>
            <a:pPr algn="just"/>
            <a:r>
              <a:rPr lang="en-US" dirty="0" err="1" smtClean="0">
                <a:solidFill>
                  <a:prstClr val="black"/>
                </a:solidFill>
              </a:rPr>
              <a:t>šít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čisto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říkat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Знаки </a:t>
            </a:r>
            <a:r>
              <a:rPr lang="en-US" dirty="0" smtClean="0">
                <a:solidFill>
                  <a:srgbClr val="FF0000"/>
                </a:solidFill>
              </a:rPr>
              <a:t>y, ý </a:t>
            </a:r>
            <a:r>
              <a:rPr lang="ru-RU" dirty="0" smtClean="0">
                <a:solidFill>
                  <a:schemeClr val="tx1"/>
                </a:solidFill>
              </a:rPr>
              <a:t>всегда употребляются после </a:t>
            </a:r>
            <a:r>
              <a:rPr lang="en-US" dirty="0" smtClean="0">
                <a:solidFill>
                  <a:srgbClr val="FF0000"/>
                </a:solidFill>
              </a:rPr>
              <a:t>k, h, </a:t>
            </a:r>
            <a:r>
              <a:rPr lang="en-US" dirty="0" err="1" smtClean="0">
                <a:solidFill>
                  <a:srgbClr val="FF0000"/>
                </a:solidFill>
              </a:rPr>
              <a:t>ch</a:t>
            </a:r>
            <a:r>
              <a:rPr lang="en-US" dirty="0" smtClean="0">
                <a:solidFill>
                  <a:srgbClr val="FF0000"/>
                </a:solidFill>
              </a:rPr>
              <a:t>, r: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ryba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suchý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chytrý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но </a:t>
            </a:r>
            <a:r>
              <a:rPr lang="en-US" dirty="0" err="1" smtClean="0">
                <a:solidFill>
                  <a:schemeClr val="tx1"/>
                </a:solidFill>
              </a:rPr>
              <a:t>kino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chirurg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632848" cy="4814349"/>
          </a:xfrm>
        </p:spPr>
        <p:txBody>
          <a:bodyPr>
            <a:normAutofit lnSpcReduction="10000"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согласных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n, d, t, m, p, b, v, f, s, z, l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возможно написание как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ý,y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так и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i,í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dým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nyní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mít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mýt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ru-RU" sz="3200" dirty="0">
                <a:latin typeface="Arial" pitchFamily="34" charset="0"/>
                <a:cs typeface="Arial" pitchFamily="34" charset="0"/>
              </a:rPr>
              <a:t>Буквами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í, I, ě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на письме обозначается мягкость согласных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d, t, n,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а также буква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ě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указывает на йотированное произношение губных согласных: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tělo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běda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ticho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40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Исторические соответствия в облике русских и чешских слов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dirty="0" smtClean="0"/>
              <a:t>Неполногласным сочетаниям чешского языка в русском соответствуют полногласные: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prach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порох,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kráva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корова,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bříza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берёза,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břeh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берег</a:t>
            </a:r>
            <a:r>
              <a:rPr lang="en-US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dirty="0" smtClean="0"/>
              <a:t>Русским сочетаниям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ер, -ел, -ор, -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/>
              <a:t>между согласными соответствуют слогообразующие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r, l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/>
              <a:t>или сочетания</a:t>
            </a:r>
            <a:r>
              <a:rPr lang="en-US" sz="3600" dirty="0" smtClean="0"/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кормить –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krmit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–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долгий –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dlouhý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полк –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pluk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4093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48680"/>
            <a:ext cx="7560840" cy="5544616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ru-RU" dirty="0" smtClean="0">
                <a:solidFill>
                  <a:schemeClr val="tx1"/>
                </a:solidFill>
              </a:rPr>
              <a:t>В чешском языке сохранились сочетания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dl</a:t>
            </a:r>
            <a:r>
              <a:rPr lang="ru-RU" dirty="0" smtClean="0">
                <a:solidFill>
                  <a:schemeClr val="tx1"/>
                </a:solidFill>
              </a:rPr>
              <a:t> (в</a:t>
            </a:r>
            <a:r>
              <a:rPr lang="en-US" dirty="0" smtClean="0">
                <a:solidFill>
                  <a:schemeClr val="tx1"/>
                </a:solidFill>
              </a:rPr>
              <a:t>          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>рус. яз.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</a:t>
            </a:r>
            <a:r>
              <a:rPr lang="ru-RU" dirty="0" smtClean="0">
                <a:solidFill>
                  <a:schemeClr val="tx1"/>
                </a:solidFill>
              </a:rPr>
              <a:t>):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vedl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pletl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Русским беглым гласным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о, е </a:t>
            </a:r>
            <a:r>
              <a:rPr lang="ru-RU" dirty="0" smtClean="0">
                <a:solidFill>
                  <a:schemeClr val="tx1"/>
                </a:solidFill>
              </a:rPr>
              <a:t>в чешском соответствует только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е: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 –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snu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усским группам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мл,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в чешском соответствуют только губные: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vykrmený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vykrmit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 чешском языке произошло стяжение в группе «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гл.+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гл</a:t>
            </a:r>
            <a:r>
              <a:rPr lang="ru-RU" dirty="0" smtClean="0">
                <a:solidFill>
                  <a:schemeClr val="tx1"/>
                </a:solidFill>
              </a:rPr>
              <a:t>.» в результате чего образовался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долгий гласный: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dobrá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65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существительное как часть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Jméno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podstatné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substantivum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Jméno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přídavné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adjektivum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Zájmeno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pronomen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Číslovka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numerále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Sloveso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verbum</a:t>
            </a: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Příslovce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adverbium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59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 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3200" dirty="0" err="1" smtClean="0"/>
              <a:t>Předložka</a:t>
            </a:r>
            <a:r>
              <a:rPr lang="en-US" sz="3200" dirty="0" smtClean="0"/>
              <a:t>  </a:t>
            </a:r>
            <a:r>
              <a:rPr lang="en-US" sz="3200" dirty="0" err="1" smtClean="0"/>
              <a:t>prepozice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Spojka</a:t>
            </a:r>
            <a:r>
              <a:rPr lang="en-US" sz="3200" dirty="0" smtClean="0"/>
              <a:t>  </a:t>
            </a:r>
            <a:r>
              <a:rPr lang="en-US" sz="3200" dirty="0" err="1" smtClean="0"/>
              <a:t>konjunkce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Částice</a:t>
            </a:r>
            <a:r>
              <a:rPr lang="en-US" sz="3200" dirty="0" smtClean="0"/>
              <a:t>  </a:t>
            </a:r>
            <a:r>
              <a:rPr lang="en-US" sz="3200" dirty="0" err="1" smtClean="0"/>
              <a:t>partikule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Citoslovce</a:t>
            </a:r>
            <a:r>
              <a:rPr lang="en-US" sz="3200" dirty="0" smtClean="0"/>
              <a:t>   </a:t>
            </a:r>
            <a:r>
              <a:rPr lang="en-US" sz="3200" dirty="0" err="1" smtClean="0"/>
              <a:t>interjekce</a:t>
            </a: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Mužský</a:t>
            </a:r>
            <a:r>
              <a:rPr lang="en-US" sz="3200" dirty="0" smtClean="0"/>
              <a:t> rod  </a:t>
            </a:r>
            <a:r>
              <a:rPr lang="en-US" sz="3200" dirty="0" err="1" smtClean="0"/>
              <a:t>maskulinum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Ženský</a:t>
            </a:r>
            <a:r>
              <a:rPr lang="en-US" sz="3200" dirty="0" smtClean="0"/>
              <a:t> rod </a:t>
            </a:r>
            <a:r>
              <a:rPr lang="en-US" sz="3200" dirty="0" err="1" smtClean="0"/>
              <a:t>femininum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   </a:t>
            </a:r>
            <a:r>
              <a:rPr lang="en-US" sz="3200" dirty="0" err="1" smtClean="0"/>
              <a:t>Střední</a:t>
            </a:r>
            <a:r>
              <a:rPr lang="en-US" sz="3200" dirty="0" smtClean="0"/>
              <a:t> rod  </a:t>
            </a:r>
            <a:r>
              <a:rPr lang="en-US" sz="3200" dirty="0" err="1" smtClean="0"/>
              <a:t>neutrum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85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907</Words>
  <Application>Microsoft Office PowerPoint</Application>
  <PresentationFormat>Экран (4:3)</PresentationFormat>
  <Paragraphs>101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Кнопка</vt:lpstr>
      <vt:lpstr>Диакритические знаки</vt:lpstr>
      <vt:lpstr>Фонетико-орфографические особенности чешского языка</vt:lpstr>
      <vt:lpstr>Презентация PowerPoint</vt:lpstr>
      <vt:lpstr>Презентация PowerPoint</vt:lpstr>
      <vt:lpstr>Презентация PowerPoint</vt:lpstr>
      <vt:lpstr> Исторические соответствия в облике русских и чешских слов </vt:lpstr>
      <vt:lpstr>Презентация PowerPoint</vt:lpstr>
      <vt:lpstr>Имя существительное как часть 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Общая характеристика типов склонения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Диакритические знаки</dc:title>
  <dc:creator>Светик</dc:creator>
  <cp:lastModifiedBy>Светик</cp:lastModifiedBy>
  <cp:revision>30</cp:revision>
  <dcterms:created xsi:type="dcterms:W3CDTF">2015-02-09T12:47:39Z</dcterms:created>
  <dcterms:modified xsi:type="dcterms:W3CDTF">2015-02-12T12:06:12Z</dcterms:modified>
</cp:coreProperties>
</file>